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Default Extension="tiff" ContentType="image/tiff"/>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slides/slide40.xml" ContentType="application/vnd.openxmlformats-officedocument.presentationml.slide+xml"/>
  <Override PartName="/ppt/slides/slide159.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194"/>
  </p:notesMasterIdLst>
  <p:handoutMasterIdLst>
    <p:handoutMasterId r:id="rId195"/>
  </p:handoutMasterIdLst>
  <p:sldIdLst>
    <p:sldId id="425" r:id="rId2"/>
    <p:sldId id="435" r:id="rId3"/>
    <p:sldId id="436" r:id="rId4"/>
    <p:sldId id="437" r:id="rId5"/>
    <p:sldId id="438" r:id="rId6"/>
    <p:sldId id="439" r:id="rId7"/>
    <p:sldId id="440" r:id="rId8"/>
    <p:sldId id="441" r:id="rId9"/>
    <p:sldId id="442" r:id="rId10"/>
    <p:sldId id="444" r:id="rId11"/>
    <p:sldId id="445" r:id="rId12"/>
    <p:sldId id="446" r:id="rId13"/>
    <p:sldId id="447" r:id="rId14"/>
    <p:sldId id="448" r:id="rId15"/>
    <p:sldId id="449" r:id="rId16"/>
    <p:sldId id="450" r:id="rId17"/>
    <p:sldId id="451" r:id="rId18"/>
    <p:sldId id="256" r:id="rId19"/>
    <p:sldId id="259" r:id="rId20"/>
    <p:sldId id="264" r:id="rId21"/>
    <p:sldId id="265" r:id="rId22"/>
    <p:sldId id="266" r:id="rId23"/>
    <p:sldId id="267" r:id="rId24"/>
    <p:sldId id="268" r:id="rId25"/>
    <p:sldId id="378" r:id="rId26"/>
    <p:sldId id="272" r:id="rId27"/>
    <p:sldId id="284" r:id="rId28"/>
    <p:sldId id="281" r:id="rId29"/>
    <p:sldId id="282" r:id="rId30"/>
    <p:sldId id="269" r:id="rId31"/>
    <p:sldId id="279" r:id="rId32"/>
    <p:sldId id="280" r:id="rId33"/>
    <p:sldId id="285" r:id="rId34"/>
    <p:sldId id="379" r:id="rId35"/>
    <p:sldId id="286" r:id="rId36"/>
    <p:sldId id="287" r:id="rId37"/>
    <p:sldId id="270" r:id="rId38"/>
    <p:sldId id="294" r:id="rId39"/>
    <p:sldId id="271" r:id="rId40"/>
    <p:sldId id="380" r:id="rId41"/>
    <p:sldId id="295" r:id="rId42"/>
    <p:sldId id="296" r:id="rId43"/>
    <p:sldId id="297" r:id="rId44"/>
    <p:sldId id="298" r:id="rId45"/>
    <p:sldId id="299" r:id="rId46"/>
    <p:sldId id="288" r:id="rId47"/>
    <p:sldId id="289" r:id="rId48"/>
    <p:sldId id="290" r:id="rId49"/>
    <p:sldId id="300" r:id="rId50"/>
    <p:sldId id="381" r:id="rId51"/>
    <p:sldId id="292" r:id="rId52"/>
    <p:sldId id="384" r:id="rId53"/>
    <p:sldId id="301" r:id="rId54"/>
    <p:sldId id="302" r:id="rId55"/>
    <p:sldId id="303" r:id="rId56"/>
    <p:sldId id="307" r:id="rId57"/>
    <p:sldId id="383" r:id="rId58"/>
    <p:sldId id="304" r:id="rId59"/>
    <p:sldId id="308" r:id="rId60"/>
    <p:sldId id="309" r:id="rId61"/>
    <p:sldId id="305" r:id="rId62"/>
    <p:sldId id="312" r:id="rId63"/>
    <p:sldId id="313" r:id="rId64"/>
    <p:sldId id="314" r:id="rId65"/>
    <p:sldId id="315" r:id="rId66"/>
    <p:sldId id="318" r:id="rId67"/>
    <p:sldId id="322" r:id="rId68"/>
    <p:sldId id="382" r:id="rId69"/>
    <p:sldId id="319" r:id="rId70"/>
    <p:sldId id="323" r:id="rId71"/>
    <p:sldId id="324" r:id="rId72"/>
    <p:sldId id="321" r:id="rId73"/>
    <p:sldId id="325" r:id="rId74"/>
    <p:sldId id="326" r:id="rId75"/>
    <p:sldId id="311" r:id="rId76"/>
    <p:sldId id="330" r:id="rId77"/>
    <p:sldId id="331" r:id="rId78"/>
    <p:sldId id="316" r:id="rId79"/>
    <p:sldId id="336" r:id="rId80"/>
    <p:sldId id="337" r:id="rId81"/>
    <p:sldId id="317" r:id="rId82"/>
    <p:sldId id="338" r:id="rId83"/>
    <p:sldId id="332" r:id="rId84"/>
    <p:sldId id="339" r:id="rId85"/>
    <p:sldId id="333" r:id="rId86"/>
    <p:sldId id="334" r:id="rId87"/>
    <p:sldId id="340" r:id="rId88"/>
    <p:sldId id="344" r:id="rId89"/>
    <p:sldId id="341" r:id="rId90"/>
    <p:sldId id="346" r:id="rId91"/>
    <p:sldId id="345" r:id="rId92"/>
    <p:sldId id="342" r:id="rId93"/>
    <p:sldId id="347" r:id="rId94"/>
    <p:sldId id="348" r:id="rId95"/>
    <p:sldId id="349" r:id="rId96"/>
    <p:sldId id="352" r:id="rId97"/>
    <p:sldId id="353" r:id="rId98"/>
    <p:sldId id="385" r:id="rId99"/>
    <p:sldId id="386" r:id="rId100"/>
    <p:sldId id="354" r:id="rId101"/>
    <p:sldId id="452" r:id="rId102"/>
    <p:sldId id="453" r:id="rId103"/>
    <p:sldId id="454" r:id="rId104"/>
    <p:sldId id="455" r:id="rId105"/>
    <p:sldId id="456" r:id="rId106"/>
    <p:sldId id="457" r:id="rId107"/>
    <p:sldId id="458" r:id="rId108"/>
    <p:sldId id="465" r:id="rId109"/>
    <p:sldId id="467" r:id="rId110"/>
    <p:sldId id="469" r:id="rId111"/>
    <p:sldId id="470" r:id="rId112"/>
    <p:sldId id="471" r:id="rId113"/>
    <p:sldId id="463" r:id="rId114"/>
    <p:sldId id="468" r:id="rId115"/>
    <p:sldId id="473" r:id="rId116"/>
    <p:sldId id="464" r:id="rId117"/>
    <p:sldId id="466" r:id="rId118"/>
    <p:sldId id="472" r:id="rId119"/>
    <p:sldId id="459" r:id="rId120"/>
    <p:sldId id="460" r:id="rId121"/>
    <p:sldId id="461" r:id="rId122"/>
    <p:sldId id="474" r:id="rId123"/>
    <p:sldId id="475" r:id="rId124"/>
    <p:sldId id="260" r:id="rId125"/>
    <p:sldId id="261" r:id="rId126"/>
    <p:sldId id="273" r:id="rId127"/>
    <p:sldId id="274" r:id="rId128"/>
    <p:sldId id="320" r:id="rId129"/>
    <p:sldId id="275" r:id="rId130"/>
    <p:sldId id="276" r:id="rId131"/>
    <p:sldId id="327" r:id="rId132"/>
    <p:sldId id="277" r:id="rId133"/>
    <p:sldId id="363" r:id="rId134"/>
    <p:sldId id="278" r:id="rId135"/>
    <p:sldId id="367" r:id="rId136"/>
    <p:sldId id="368" r:id="rId137"/>
    <p:sldId id="369" r:id="rId138"/>
    <p:sldId id="370" r:id="rId139"/>
    <p:sldId id="371" r:id="rId140"/>
    <p:sldId id="372" r:id="rId141"/>
    <p:sldId id="476" r:id="rId142"/>
    <p:sldId id="477" r:id="rId143"/>
    <p:sldId id="478" r:id="rId144"/>
    <p:sldId id="479" r:id="rId145"/>
    <p:sldId id="262" r:id="rId146"/>
    <p:sldId id="387" r:id="rId147"/>
    <p:sldId id="405" r:id="rId148"/>
    <p:sldId id="388" r:id="rId149"/>
    <p:sldId id="406" r:id="rId150"/>
    <p:sldId id="407" r:id="rId151"/>
    <p:sldId id="408" r:id="rId152"/>
    <p:sldId id="389" r:id="rId153"/>
    <p:sldId id="409" r:id="rId154"/>
    <p:sldId id="410" r:id="rId155"/>
    <p:sldId id="390" r:id="rId156"/>
    <p:sldId id="411" r:id="rId157"/>
    <p:sldId id="391" r:id="rId158"/>
    <p:sldId id="412" r:id="rId159"/>
    <p:sldId id="413" r:id="rId160"/>
    <p:sldId id="392" r:id="rId161"/>
    <p:sldId id="393" r:id="rId162"/>
    <p:sldId id="396" r:id="rId163"/>
    <p:sldId id="415" r:id="rId164"/>
    <p:sldId id="397" r:id="rId165"/>
    <p:sldId id="416" r:id="rId166"/>
    <p:sldId id="398" r:id="rId167"/>
    <p:sldId id="417" r:id="rId168"/>
    <p:sldId id="399" r:id="rId169"/>
    <p:sldId id="400" r:id="rId170"/>
    <p:sldId id="418" r:id="rId171"/>
    <p:sldId id="419" r:id="rId172"/>
    <p:sldId id="401" r:id="rId173"/>
    <p:sldId id="490" r:id="rId174"/>
    <p:sldId id="491" r:id="rId175"/>
    <p:sldId id="402" r:id="rId176"/>
    <p:sldId id="420" r:id="rId177"/>
    <p:sldId id="421" r:id="rId178"/>
    <p:sldId id="403" r:id="rId179"/>
    <p:sldId id="404" r:id="rId180"/>
    <p:sldId id="423" r:id="rId181"/>
    <p:sldId id="422" r:id="rId182"/>
    <p:sldId id="424" r:id="rId183"/>
    <p:sldId id="481" r:id="rId184"/>
    <p:sldId id="480" r:id="rId185"/>
    <p:sldId id="482" r:id="rId186"/>
    <p:sldId id="483" r:id="rId187"/>
    <p:sldId id="486" r:id="rId188"/>
    <p:sldId id="484" r:id="rId189"/>
    <p:sldId id="487" r:id="rId190"/>
    <p:sldId id="488" r:id="rId191"/>
    <p:sldId id="489" r:id="rId192"/>
    <p:sldId id="485" r:id="rId193"/>
  </p:sldIdLst>
  <p:sldSz cx="9144000" cy="6858000" type="screen4x3"/>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Repaso" id="{51BF9654-125A-B141-8EA5-84C17335F87B}">
          <p14:sldIdLst>
            <p14:sldId id="425"/>
            <p14:sldId id="435"/>
            <p14:sldId id="436"/>
            <p14:sldId id="437"/>
            <p14:sldId id="438"/>
            <p14:sldId id="439"/>
            <p14:sldId id="440"/>
            <p14:sldId id="441"/>
            <p14:sldId id="442"/>
            <p14:sldId id="444"/>
            <p14:sldId id="445"/>
            <p14:sldId id="446"/>
            <p14:sldId id="447"/>
            <p14:sldId id="448"/>
            <p14:sldId id="449"/>
            <p14:sldId id="450"/>
            <p14:sldId id="451"/>
          </p14:sldIdLst>
        </p14:section>
        <p14:section name="Conceptos" id="{B4A26935-D9B5-427E-911C-8FCA8021A1AB}">
          <p14:sldIdLst>
            <p14:sldId id="256"/>
            <p14:sldId id="259"/>
            <p14:sldId id="264"/>
            <p14:sldId id="265"/>
            <p14:sldId id="266"/>
            <p14:sldId id="267"/>
            <p14:sldId id="268"/>
            <p14:sldId id="378"/>
            <p14:sldId id="272"/>
            <p14:sldId id="284"/>
            <p14:sldId id="281"/>
            <p14:sldId id="282"/>
            <p14:sldId id="269"/>
            <p14:sldId id="279"/>
            <p14:sldId id="280"/>
            <p14:sldId id="285"/>
            <p14:sldId id="379"/>
            <p14:sldId id="286"/>
            <p14:sldId id="287"/>
            <p14:sldId id="270"/>
            <p14:sldId id="294"/>
            <p14:sldId id="271"/>
            <p14:sldId id="380"/>
            <p14:sldId id="295"/>
            <p14:sldId id="296"/>
            <p14:sldId id="297"/>
            <p14:sldId id="298"/>
            <p14:sldId id="299"/>
            <p14:sldId id="288"/>
            <p14:sldId id="289"/>
            <p14:sldId id="290"/>
            <p14:sldId id="300"/>
            <p14:sldId id="381"/>
            <p14:sldId id="292"/>
            <p14:sldId id="384"/>
            <p14:sldId id="301"/>
            <p14:sldId id="302"/>
            <p14:sldId id="303"/>
            <p14:sldId id="307"/>
            <p14:sldId id="383"/>
            <p14:sldId id="304"/>
            <p14:sldId id="308"/>
            <p14:sldId id="309"/>
            <p14:sldId id="305"/>
            <p14:sldId id="312"/>
            <p14:sldId id="313"/>
            <p14:sldId id="314"/>
            <p14:sldId id="315"/>
            <p14:sldId id="318"/>
            <p14:sldId id="322"/>
            <p14:sldId id="382"/>
            <p14:sldId id="319"/>
            <p14:sldId id="323"/>
            <p14:sldId id="324"/>
            <p14:sldId id="321"/>
            <p14:sldId id="325"/>
            <p14:sldId id="326"/>
            <p14:sldId id="311"/>
            <p14:sldId id="330"/>
            <p14:sldId id="331"/>
            <p14:sldId id="316"/>
            <p14:sldId id="336"/>
            <p14:sldId id="337"/>
            <p14:sldId id="317"/>
            <p14:sldId id="338"/>
            <p14:sldId id="332"/>
            <p14:sldId id="339"/>
            <p14:sldId id="333"/>
            <p14:sldId id="334"/>
            <p14:sldId id="340"/>
            <p14:sldId id="344"/>
            <p14:sldId id="341"/>
            <p14:sldId id="346"/>
            <p14:sldId id="345"/>
            <p14:sldId id="342"/>
            <p14:sldId id="347"/>
            <p14:sldId id="348"/>
            <p14:sldId id="349"/>
            <p14:sldId id="352"/>
            <p14:sldId id="353"/>
            <p14:sldId id="385"/>
            <p14:sldId id="386"/>
            <p14:sldId id="354"/>
            <p14:sldId id="452"/>
            <p14:sldId id="453"/>
            <p14:sldId id="454"/>
            <p14:sldId id="455"/>
            <p14:sldId id="456"/>
            <p14:sldId id="457"/>
            <p14:sldId id="458"/>
            <p14:sldId id="465"/>
            <p14:sldId id="467"/>
            <p14:sldId id="469"/>
            <p14:sldId id="470"/>
            <p14:sldId id="471"/>
            <p14:sldId id="463"/>
            <p14:sldId id="468"/>
            <p14:sldId id="473"/>
            <p14:sldId id="464"/>
            <p14:sldId id="466"/>
            <p14:sldId id="472"/>
            <p14:sldId id="459"/>
            <p14:sldId id="460"/>
            <p14:sldId id="461"/>
            <p14:sldId id="474"/>
            <p14:sldId id="475"/>
          </p14:sldIdLst>
        </p14:section>
        <p14:section name="Ejercicios" id="{834E32D9-3A73-9C43-B805-E6F6458F6209}">
          <p14:sldIdLst>
            <p14:sldId id="260"/>
            <p14:sldId id="261"/>
            <p14:sldId id="273"/>
            <p14:sldId id="274"/>
            <p14:sldId id="320"/>
            <p14:sldId id="275"/>
            <p14:sldId id="276"/>
            <p14:sldId id="327"/>
            <p14:sldId id="277"/>
            <p14:sldId id="363"/>
            <p14:sldId id="278"/>
            <p14:sldId id="367"/>
            <p14:sldId id="368"/>
            <p14:sldId id="369"/>
            <p14:sldId id="370"/>
            <p14:sldId id="371"/>
            <p14:sldId id="372"/>
            <p14:sldId id="476"/>
            <p14:sldId id="477"/>
            <p14:sldId id="478"/>
            <p14:sldId id="479"/>
          </p14:sldIdLst>
        </p14:section>
        <p14:section name="Resolución" id="{21731FF2-E669-DA4D-8C98-EBA50549C89C}">
          <p14:sldIdLst>
            <p14:sldId id="262"/>
            <p14:sldId id="387"/>
            <p14:sldId id="405"/>
            <p14:sldId id="388"/>
            <p14:sldId id="406"/>
            <p14:sldId id="407"/>
            <p14:sldId id="408"/>
            <p14:sldId id="389"/>
            <p14:sldId id="409"/>
            <p14:sldId id="410"/>
            <p14:sldId id="390"/>
            <p14:sldId id="411"/>
            <p14:sldId id="391"/>
            <p14:sldId id="412"/>
            <p14:sldId id="413"/>
            <p14:sldId id="392"/>
            <p14:sldId id="393"/>
            <p14:sldId id="396"/>
            <p14:sldId id="415"/>
            <p14:sldId id="397"/>
            <p14:sldId id="416"/>
            <p14:sldId id="398"/>
            <p14:sldId id="417"/>
            <p14:sldId id="399"/>
            <p14:sldId id="400"/>
            <p14:sldId id="418"/>
            <p14:sldId id="419"/>
            <p14:sldId id="401"/>
            <p14:sldId id="490"/>
            <p14:sldId id="491"/>
            <p14:sldId id="402"/>
            <p14:sldId id="420"/>
            <p14:sldId id="421"/>
            <p14:sldId id="403"/>
            <p14:sldId id="404"/>
            <p14:sldId id="423"/>
            <p14:sldId id="422"/>
            <p14:sldId id="424"/>
            <p14:sldId id="481"/>
            <p14:sldId id="480"/>
            <p14:sldId id="482"/>
            <p14:sldId id="483"/>
            <p14:sldId id="486"/>
            <p14:sldId id="484"/>
            <p14:sldId id="487"/>
            <p14:sldId id="488"/>
            <p14:sldId id="489"/>
            <p14:sldId id="485"/>
          </p14:sldIdLst>
        </p14:section>
      </p14:sectionLst>
    </p:ex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3449"/>
    <a:srgbClr val="5A3A92"/>
    <a:srgbClr val="1DC1DC"/>
    <a:srgbClr val="F25B2C"/>
    <a:srgbClr val="FFFFFF"/>
    <a:srgbClr val="0195D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362" autoAdjust="0"/>
    <p:restoredTop sz="85202" autoAdjust="0"/>
  </p:normalViewPr>
  <p:slideViewPr>
    <p:cSldViewPr snapToGrid="0" snapToObjects="1">
      <p:cViewPr>
        <p:scale>
          <a:sx n="110" d="100"/>
          <a:sy n="110" d="100"/>
        </p:scale>
        <p:origin x="-78" y="1986"/>
      </p:cViewPr>
      <p:guideLst>
        <p:guide orient="horz" pos="2160"/>
        <p:guide pos="2880"/>
      </p:guideLst>
    </p:cSldViewPr>
  </p:slideViewPr>
  <p:notesTextViewPr>
    <p:cViewPr>
      <p:scale>
        <a:sx n="1" d="1"/>
        <a:sy n="1" d="1"/>
      </p:scale>
      <p:origin x="0" y="0"/>
    </p:cViewPr>
  </p:notesTextViewPr>
  <p:notesViewPr>
    <p:cSldViewPr snapToGrid="0" snapToObjects="1">
      <p:cViewPr varScale="1">
        <p:scale>
          <a:sx n="121" d="100"/>
          <a:sy n="121" d="100"/>
        </p:scale>
        <p:origin x="3536" y="168"/>
      </p:cViewPr>
      <p:guideLst/>
    </p:cSldViewPr>
  </p:notes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199" Type="http://schemas.openxmlformats.org/officeDocument/2006/relationships/tableStyles" Target="tableStyles.xml"/><Relationship Id="rId203"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handoutMaster" Target="handoutMasters/handout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7BB6F4-23E1-814D-8DBC-753DCD8F7CD3}" type="datetimeFigureOut">
              <a:rPr lang="es-ES_tradnl" smtClean="0"/>
              <a:pPr/>
              <a:t>11/06/2018</a:t>
            </a:fld>
            <a:endParaRPr lang="es-ES_tradnl"/>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8F0ACC-9D08-B743-BC76-14D8CF8E6938}" type="slidenum">
              <a:rPr lang="es-ES_tradnl" smtClean="0"/>
              <a:pPr/>
              <a:t>‹Nº›</a:t>
            </a:fld>
            <a:endParaRPr lang="es-ES_tradnl"/>
          </a:p>
        </p:txBody>
      </p:sp>
    </p:spTree>
    <p:extLst>
      <p:ext uri="{BB962C8B-B14F-4D97-AF65-F5344CB8AC3E}">
        <p14:creationId xmlns:p14="http://schemas.microsoft.com/office/powerpoint/2010/main" xmlns="" val="274200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328938-2154-AC49-8423-1D92A390099E}" type="datetimeFigureOut">
              <a:rPr lang="es-ES_tradnl" smtClean="0"/>
              <a:pPr/>
              <a:t>11/06/2018</a:t>
            </a:fld>
            <a:endParaRPr lang="es-ES_tradnl"/>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23A042-DB59-4F46-A5FA-899CA8111283}" type="slidenum">
              <a:rPr lang="es-ES_tradnl" smtClean="0"/>
              <a:pPr/>
              <a:t>‹Nº›</a:t>
            </a:fld>
            <a:endParaRPr lang="es-ES_tradnl"/>
          </a:p>
        </p:txBody>
      </p:sp>
    </p:spTree>
    <p:extLst>
      <p:ext uri="{BB962C8B-B14F-4D97-AF65-F5344CB8AC3E}">
        <p14:creationId xmlns:p14="http://schemas.microsoft.com/office/powerpoint/2010/main" xmlns="" val="973501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S" dirty="0"/>
              <a:t>NO SE DEBE</a:t>
            </a:r>
            <a:r>
              <a:rPr lang="es-US" baseline="0" dirty="0"/>
              <a:t> EXPLICAR LA SENTENCIA IF en esta filmina</a:t>
            </a:r>
            <a:endParaRPr lang="es-AR"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26</a:t>
            </a:fld>
            <a:endParaRPr lang="es-ES_tradnl"/>
          </a:p>
        </p:txBody>
      </p:sp>
    </p:spTree>
    <p:extLst>
      <p:ext uri="{BB962C8B-B14F-4D97-AF65-F5344CB8AC3E}">
        <p14:creationId xmlns:p14="http://schemas.microsoft.com/office/powerpoint/2010/main" xmlns="" val="1941574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44</a:t>
            </a:fld>
            <a:endParaRPr lang="es-ES_tradnl"/>
          </a:p>
        </p:txBody>
      </p:sp>
    </p:spTree>
    <p:extLst>
      <p:ext uri="{BB962C8B-B14F-4D97-AF65-F5344CB8AC3E}">
        <p14:creationId xmlns:p14="http://schemas.microsoft.com/office/powerpoint/2010/main" xmlns="" val="1735149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65</a:t>
            </a:fld>
            <a:endParaRPr lang="es-ES_tradnl"/>
          </a:p>
        </p:txBody>
      </p:sp>
    </p:spTree>
    <p:extLst>
      <p:ext uri="{BB962C8B-B14F-4D97-AF65-F5344CB8AC3E}">
        <p14:creationId xmlns:p14="http://schemas.microsoft.com/office/powerpoint/2010/main" xmlns="" val="2103928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102</a:t>
            </a:fld>
            <a:endParaRPr lang="es-ES_tradnl"/>
          </a:p>
        </p:txBody>
      </p:sp>
    </p:spTree>
    <p:extLst>
      <p:ext uri="{BB962C8B-B14F-4D97-AF65-F5344CB8AC3E}">
        <p14:creationId xmlns:p14="http://schemas.microsoft.com/office/powerpoint/2010/main" xmlns="" val="3693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103</a:t>
            </a:fld>
            <a:endParaRPr lang="es-ES_tradnl"/>
          </a:p>
        </p:txBody>
      </p:sp>
    </p:spTree>
    <p:extLst>
      <p:ext uri="{BB962C8B-B14F-4D97-AF65-F5344CB8AC3E}">
        <p14:creationId xmlns:p14="http://schemas.microsoft.com/office/powerpoint/2010/main" xmlns="" val="1457381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104</a:t>
            </a:fld>
            <a:endParaRPr lang="es-ES_tradnl"/>
          </a:p>
        </p:txBody>
      </p:sp>
    </p:spTree>
    <p:extLst>
      <p:ext uri="{BB962C8B-B14F-4D97-AF65-F5344CB8AC3E}">
        <p14:creationId xmlns:p14="http://schemas.microsoft.com/office/powerpoint/2010/main" xmlns="" val="1726736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smtClean="0"/>
              <a:t>i</a:t>
            </a:r>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105</a:t>
            </a:fld>
            <a:endParaRPr lang="es-ES_tradnl"/>
          </a:p>
        </p:txBody>
      </p:sp>
    </p:spTree>
    <p:extLst>
      <p:ext uri="{BB962C8B-B14F-4D97-AF65-F5344CB8AC3E}">
        <p14:creationId xmlns:p14="http://schemas.microsoft.com/office/powerpoint/2010/main" xmlns="" val="1084414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106</a:t>
            </a:fld>
            <a:endParaRPr lang="es-ES_tradnl"/>
          </a:p>
        </p:txBody>
      </p:sp>
    </p:spTree>
    <p:extLst>
      <p:ext uri="{BB962C8B-B14F-4D97-AF65-F5344CB8AC3E}">
        <p14:creationId xmlns:p14="http://schemas.microsoft.com/office/powerpoint/2010/main" xmlns="" val="1063962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107</a:t>
            </a:fld>
            <a:endParaRPr lang="es-ES_tradnl"/>
          </a:p>
        </p:txBody>
      </p:sp>
    </p:spTree>
    <p:extLst>
      <p:ext uri="{BB962C8B-B14F-4D97-AF65-F5344CB8AC3E}">
        <p14:creationId xmlns:p14="http://schemas.microsoft.com/office/powerpoint/2010/main" xmlns="" val="547822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108</a:t>
            </a:fld>
            <a:endParaRPr lang="es-ES_tradnl"/>
          </a:p>
        </p:txBody>
      </p:sp>
    </p:spTree>
    <p:extLst>
      <p:ext uri="{BB962C8B-B14F-4D97-AF65-F5344CB8AC3E}">
        <p14:creationId xmlns:p14="http://schemas.microsoft.com/office/powerpoint/2010/main" xmlns="" val="1213600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109</a:t>
            </a:fld>
            <a:endParaRPr lang="es-ES_tradnl"/>
          </a:p>
        </p:txBody>
      </p:sp>
    </p:spTree>
    <p:extLst>
      <p:ext uri="{BB962C8B-B14F-4D97-AF65-F5344CB8AC3E}">
        <p14:creationId xmlns:p14="http://schemas.microsoft.com/office/powerpoint/2010/main" xmlns="" val="2027504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29</a:t>
            </a:fld>
            <a:endParaRPr lang="es-ES_tradnl"/>
          </a:p>
        </p:txBody>
      </p:sp>
    </p:spTree>
    <p:extLst>
      <p:ext uri="{BB962C8B-B14F-4D97-AF65-F5344CB8AC3E}">
        <p14:creationId xmlns:p14="http://schemas.microsoft.com/office/powerpoint/2010/main" xmlns="" val="3948079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110</a:t>
            </a:fld>
            <a:endParaRPr lang="es-ES_tradnl"/>
          </a:p>
        </p:txBody>
      </p:sp>
    </p:spTree>
    <p:extLst>
      <p:ext uri="{BB962C8B-B14F-4D97-AF65-F5344CB8AC3E}">
        <p14:creationId xmlns:p14="http://schemas.microsoft.com/office/powerpoint/2010/main" xmlns="" val="1541923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111</a:t>
            </a:fld>
            <a:endParaRPr lang="es-ES_tradnl"/>
          </a:p>
        </p:txBody>
      </p:sp>
    </p:spTree>
    <p:extLst>
      <p:ext uri="{BB962C8B-B14F-4D97-AF65-F5344CB8AC3E}">
        <p14:creationId xmlns:p14="http://schemas.microsoft.com/office/powerpoint/2010/main" xmlns="" val="1572751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112</a:t>
            </a:fld>
            <a:endParaRPr lang="es-ES_tradnl"/>
          </a:p>
        </p:txBody>
      </p:sp>
    </p:spTree>
    <p:extLst>
      <p:ext uri="{BB962C8B-B14F-4D97-AF65-F5344CB8AC3E}">
        <p14:creationId xmlns:p14="http://schemas.microsoft.com/office/powerpoint/2010/main" xmlns="" val="1543460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113</a:t>
            </a:fld>
            <a:endParaRPr lang="es-ES_tradnl"/>
          </a:p>
        </p:txBody>
      </p:sp>
    </p:spTree>
    <p:extLst>
      <p:ext uri="{BB962C8B-B14F-4D97-AF65-F5344CB8AC3E}">
        <p14:creationId xmlns:p14="http://schemas.microsoft.com/office/powerpoint/2010/main" xmlns="" val="1575631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114</a:t>
            </a:fld>
            <a:endParaRPr lang="es-ES_tradnl"/>
          </a:p>
        </p:txBody>
      </p:sp>
    </p:spTree>
    <p:extLst>
      <p:ext uri="{BB962C8B-B14F-4D97-AF65-F5344CB8AC3E}">
        <p14:creationId xmlns:p14="http://schemas.microsoft.com/office/powerpoint/2010/main" xmlns="" val="854905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115</a:t>
            </a:fld>
            <a:endParaRPr lang="es-ES_tradnl"/>
          </a:p>
        </p:txBody>
      </p:sp>
    </p:spTree>
    <p:extLst>
      <p:ext uri="{BB962C8B-B14F-4D97-AF65-F5344CB8AC3E}">
        <p14:creationId xmlns:p14="http://schemas.microsoft.com/office/powerpoint/2010/main" xmlns="" val="951918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116</a:t>
            </a:fld>
            <a:endParaRPr lang="es-ES_tradnl"/>
          </a:p>
        </p:txBody>
      </p:sp>
    </p:spTree>
    <p:extLst>
      <p:ext uri="{BB962C8B-B14F-4D97-AF65-F5344CB8AC3E}">
        <p14:creationId xmlns:p14="http://schemas.microsoft.com/office/powerpoint/2010/main" xmlns="" val="1942667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117</a:t>
            </a:fld>
            <a:endParaRPr lang="es-ES_tradnl"/>
          </a:p>
        </p:txBody>
      </p:sp>
    </p:spTree>
    <p:extLst>
      <p:ext uri="{BB962C8B-B14F-4D97-AF65-F5344CB8AC3E}">
        <p14:creationId xmlns:p14="http://schemas.microsoft.com/office/powerpoint/2010/main" xmlns="" val="14399958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118</a:t>
            </a:fld>
            <a:endParaRPr lang="es-ES_tradnl"/>
          </a:p>
        </p:txBody>
      </p:sp>
    </p:spTree>
    <p:extLst>
      <p:ext uri="{BB962C8B-B14F-4D97-AF65-F5344CB8AC3E}">
        <p14:creationId xmlns:p14="http://schemas.microsoft.com/office/powerpoint/2010/main" xmlns="" val="447487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119</a:t>
            </a:fld>
            <a:endParaRPr lang="es-ES_tradnl"/>
          </a:p>
        </p:txBody>
      </p:sp>
    </p:spTree>
    <p:extLst>
      <p:ext uri="{BB962C8B-B14F-4D97-AF65-F5344CB8AC3E}">
        <p14:creationId xmlns:p14="http://schemas.microsoft.com/office/powerpoint/2010/main" xmlns="" val="1750297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30</a:t>
            </a:fld>
            <a:endParaRPr lang="es-ES_tradnl"/>
          </a:p>
        </p:txBody>
      </p:sp>
    </p:spTree>
    <p:extLst>
      <p:ext uri="{BB962C8B-B14F-4D97-AF65-F5344CB8AC3E}">
        <p14:creationId xmlns:p14="http://schemas.microsoft.com/office/powerpoint/2010/main" xmlns="" val="523591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120</a:t>
            </a:fld>
            <a:endParaRPr lang="es-ES_tradnl"/>
          </a:p>
        </p:txBody>
      </p:sp>
    </p:spTree>
    <p:extLst>
      <p:ext uri="{BB962C8B-B14F-4D97-AF65-F5344CB8AC3E}">
        <p14:creationId xmlns:p14="http://schemas.microsoft.com/office/powerpoint/2010/main" xmlns="" val="978157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121</a:t>
            </a:fld>
            <a:endParaRPr lang="es-ES_tradnl"/>
          </a:p>
        </p:txBody>
      </p:sp>
    </p:spTree>
    <p:extLst>
      <p:ext uri="{BB962C8B-B14F-4D97-AF65-F5344CB8AC3E}">
        <p14:creationId xmlns:p14="http://schemas.microsoft.com/office/powerpoint/2010/main" xmlns="" val="2119547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122</a:t>
            </a:fld>
            <a:endParaRPr lang="es-ES_tradnl"/>
          </a:p>
        </p:txBody>
      </p:sp>
    </p:spTree>
    <p:extLst>
      <p:ext uri="{BB962C8B-B14F-4D97-AF65-F5344CB8AC3E}">
        <p14:creationId xmlns:p14="http://schemas.microsoft.com/office/powerpoint/2010/main" xmlns="" val="2582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129</a:t>
            </a:fld>
            <a:endParaRPr lang="es-ES_tradnl"/>
          </a:p>
        </p:txBody>
      </p:sp>
    </p:spTree>
    <p:extLst>
      <p:ext uri="{BB962C8B-B14F-4D97-AF65-F5344CB8AC3E}">
        <p14:creationId xmlns:p14="http://schemas.microsoft.com/office/powerpoint/2010/main" xmlns="" val="31806719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130</a:t>
            </a:fld>
            <a:endParaRPr lang="es-ES_tradnl"/>
          </a:p>
        </p:txBody>
      </p:sp>
    </p:spTree>
    <p:extLst>
      <p:ext uri="{BB962C8B-B14F-4D97-AF65-F5344CB8AC3E}">
        <p14:creationId xmlns:p14="http://schemas.microsoft.com/office/powerpoint/2010/main" xmlns="" val="12782955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Compilamos el código, ejecutemos y error!!! Parece extraño que el error sea </a:t>
            </a:r>
            <a:r>
              <a:rPr lang="es-AR" dirty="0" err="1"/>
              <a:t>NullPointerException</a:t>
            </a:r>
            <a:r>
              <a:rPr lang="es-AR" dirty="0"/>
              <a:t>, pero tiene sentido, recordemos que una variable java, que no sea de tipo básico es una referencia que puede apuntar a objetos y por tanto valores también es una referencia y debe de apuntar a objetos de tipo </a:t>
            </a:r>
            <a:r>
              <a:rPr lang="es-AR" dirty="0" err="1"/>
              <a:t>array</a:t>
            </a:r>
            <a:r>
              <a:rPr lang="es-AR" dirty="0"/>
              <a:t> de enteros.</a:t>
            </a:r>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159</a:t>
            </a:fld>
            <a:endParaRPr lang="es-ES_tradnl"/>
          </a:p>
        </p:txBody>
      </p:sp>
    </p:spTree>
    <p:extLst>
      <p:ext uri="{BB962C8B-B14F-4D97-AF65-F5344CB8AC3E}">
        <p14:creationId xmlns:p14="http://schemas.microsoft.com/office/powerpoint/2010/main" xmlns="" val="1843248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160</a:t>
            </a:fld>
            <a:endParaRPr lang="es-ES_tradnl"/>
          </a:p>
        </p:txBody>
      </p:sp>
    </p:spTree>
    <p:extLst>
      <p:ext uri="{BB962C8B-B14F-4D97-AF65-F5344CB8AC3E}">
        <p14:creationId xmlns:p14="http://schemas.microsoft.com/office/powerpoint/2010/main" xmlns="" val="20472682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183</a:t>
            </a:fld>
            <a:endParaRPr lang="es-ES_tradnl"/>
          </a:p>
        </p:txBody>
      </p:sp>
    </p:spTree>
    <p:extLst>
      <p:ext uri="{BB962C8B-B14F-4D97-AF65-F5344CB8AC3E}">
        <p14:creationId xmlns:p14="http://schemas.microsoft.com/office/powerpoint/2010/main" xmlns="" val="2602228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186</a:t>
            </a:fld>
            <a:endParaRPr lang="es-ES_tradnl"/>
          </a:p>
        </p:txBody>
      </p:sp>
    </p:spTree>
    <p:extLst>
      <p:ext uri="{BB962C8B-B14F-4D97-AF65-F5344CB8AC3E}">
        <p14:creationId xmlns:p14="http://schemas.microsoft.com/office/powerpoint/2010/main" xmlns="" val="111495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smtClean="0"/>
          </a:p>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191</a:t>
            </a:fld>
            <a:endParaRPr lang="es-ES_tradnl"/>
          </a:p>
        </p:txBody>
      </p:sp>
    </p:spTree>
    <p:extLst>
      <p:ext uri="{BB962C8B-B14F-4D97-AF65-F5344CB8AC3E}">
        <p14:creationId xmlns:p14="http://schemas.microsoft.com/office/powerpoint/2010/main" xmlns="" val="1604657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31</a:t>
            </a:fld>
            <a:endParaRPr lang="es-ES_tradnl"/>
          </a:p>
        </p:txBody>
      </p:sp>
    </p:spTree>
    <p:extLst>
      <p:ext uri="{BB962C8B-B14F-4D97-AF65-F5344CB8AC3E}">
        <p14:creationId xmlns:p14="http://schemas.microsoft.com/office/powerpoint/2010/main" xmlns="" val="2548300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32</a:t>
            </a:fld>
            <a:endParaRPr lang="es-ES_tradnl"/>
          </a:p>
        </p:txBody>
      </p:sp>
    </p:spTree>
    <p:extLst>
      <p:ext uri="{BB962C8B-B14F-4D97-AF65-F5344CB8AC3E}">
        <p14:creationId xmlns:p14="http://schemas.microsoft.com/office/powerpoint/2010/main" xmlns="" val="4006829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33</a:t>
            </a:fld>
            <a:endParaRPr lang="es-ES_tradnl"/>
          </a:p>
        </p:txBody>
      </p:sp>
    </p:spTree>
    <p:extLst>
      <p:ext uri="{BB962C8B-B14F-4D97-AF65-F5344CB8AC3E}">
        <p14:creationId xmlns:p14="http://schemas.microsoft.com/office/powerpoint/2010/main" xmlns="" val="428409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34</a:t>
            </a:fld>
            <a:endParaRPr lang="es-ES_tradnl"/>
          </a:p>
        </p:txBody>
      </p:sp>
    </p:spTree>
    <p:extLst>
      <p:ext uri="{BB962C8B-B14F-4D97-AF65-F5344CB8AC3E}">
        <p14:creationId xmlns:p14="http://schemas.microsoft.com/office/powerpoint/2010/main" xmlns="" val="2556493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35</a:t>
            </a:fld>
            <a:endParaRPr lang="es-ES_tradnl"/>
          </a:p>
        </p:txBody>
      </p:sp>
    </p:spTree>
    <p:extLst>
      <p:ext uri="{BB962C8B-B14F-4D97-AF65-F5344CB8AC3E}">
        <p14:creationId xmlns:p14="http://schemas.microsoft.com/office/powerpoint/2010/main" xmlns="" val="2958599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C23A042-DB59-4F46-A5FA-899CA8111283}" type="slidenum">
              <a:rPr lang="es-ES_tradnl" smtClean="0"/>
              <a:pPr/>
              <a:t>40</a:t>
            </a:fld>
            <a:endParaRPr lang="es-ES_tradnl"/>
          </a:p>
        </p:txBody>
      </p:sp>
    </p:spTree>
    <p:extLst>
      <p:ext uri="{BB962C8B-B14F-4D97-AF65-F5344CB8AC3E}">
        <p14:creationId xmlns:p14="http://schemas.microsoft.com/office/powerpoint/2010/main" xmlns="" val="1425399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10.emf"/><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4" name="Rectángulo 13"/>
          <p:cNvSpPr/>
          <p:nvPr userDrawn="1"/>
        </p:nvSpPr>
        <p:spPr>
          <a:xfrm>
            <a:off x="-2881" y="4636859"/>
            <a:ext cx="9146881" cy="1989667"/>
          </a:xfrm>
          <a:prstGeom prst="rect">
            <a:avLst/>
          </a:prstGeom>
          <a:solidFill>
            <a:srgbClr val="01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01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pic>
        <p:nvPicPr>
          <p:cNvPr id="12" name="Imagen 11"/>
          <p:cNvPicPr>
            <a:picLocks noChangeAspect="1"/>
          </p:cNvPicPr>
          <p:nvPr userDrawn="1"/>
        </p:nvPicPr>
        <p:blipFill>
          <a:blip r:embed="rId2"/>
          <a:stretch>
            <a:fillRect/>
          </a:stretch>
        </p:blipFill>
        <p:spPr>
          <a:xfrm>
            <a:off x="4632295" y="1177183"/>
            <a:ext cx="4511710" cy="2531218"/>
          </a:xfrm>
          <a:prstGeom prst="rect">
            <a:avLst/>
          </a:prstGeom>
        </p:spPr>
      </p:pic>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sp>
        <p:nvSpPr>
          <p:cNvPr id="21" name="Rectángulo 20"/>
          <p:cNvSpPr/>
          <p:nvPr userDrawn="1"/>
        </p:nvSpPr>
        <p:spPr>
          <a:xfrm>
            <a:off x="-2885" y="0"/>
            <a:ext cx="1303867" cy="736598"/>
          </a:xfrm>
          <a:prstGeom prst="rect">
            <a:avLst/>
          </a:prstGeom>
          <a:solidFill>
            <a:srgbClr val="01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0" name="Imagen 19"/>
          <p:cNvPicPr>
            <a:picLocks noChangeAspect="1"/>
          </p:cNvPicPr>
          <p:nvPr userDrawn="1"/>
        </p:nvPicPr>
        <p:blipFill>
          <a:blip r:embed="rId3"/>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4"/>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5"/>
          <a:stretch>
            <a:fillRect/>
          </a:stretch>
        </p:blipFill>
        <p:spPr>
          <a:xfrm>
            <a:off x="7120136" y="5339910"/>
            <a:ext cx="1440000" cy="1440000"/>
          </a:xfrm>
          <a:prstGeom prst="rect">
            <a:avLst/>
          </a:prstGeom>
        </p:spPr>
      </p:pic>
    </p:spTree>
    <p:extLst>
      <p:ext uri="{BB962C8B-B14F-4D97-AF65-F5344CB8AC3E}">
        <p14:creationId xmlns:p14="http://schemas.microsoft.com/office/powerpoint/2010/main" xmlns="" val="2012023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Filmina - Resolución">
    <p:spTree>
      <p:nvGrpSpPr>
        <p:cNvPr id="1" name=""/>
        <p:cNvGrpSpPr/>
        <p:nvPr/>
      </p:nvGrpSpPr>
      <p:grpSpPr>
        <a:xfrm>
          <a:off x="0" y="0"/>
          <a:ext cx="0" cy="0"/>
          <a:chOff x="0" y="0"/>
          <a:chExt cx="0" cy="0"/>
        </a:xfrm>
      </p:grpSpPr>
      <p:sp>
        <p:nvSpPr>
          <p:cNvPr id="4" name="Rectángulo 3"/>
          <p:cNvSpPr/>
          <p:nvPr userDrawn="1"/>
        </p:nvSpPr>
        <p:spPr>
          <a:xfrm>
            <a:off x="32" y="0"/>
            <a:ext cx="9143968" cy="744876"/>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32" y="6613526"/>
            <a:ext cx="9143968" cy="287192"/>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grpSp>
        <p:nvGrpSpPr>
          <p:cNvPr id="19" name="Agrupar 18"/>
          <p:cNvGrpSpPr/>
          <p:nvPr userDrawn="1"/>
        </p:nvGrpSpPr>
        <p:grpSpPr>
          <a:xfrm>
            <a:off x="301948" y="65315"/>
            <a:ext cx="800089" cy="635901"/>
            <a:chOff x="5701496" y="1402249"/>
            <a:chExt cx="2670843" cy="2122755"/>
          </a:xfrm>
        </p:grpSpPr>
        <p:pic>
          <p:nvPicPr>
            <p:cNvPr id="20" name="Imagen 19"/>
            <p:cNvPicPr>
              <a:picLocks noChangeAspect="1"/>
            </p:cNvPicPr>
            <p:nvPr userDrawn="1"/>
          </p:nvPicPr>
          <p:blipFill>
            <a:blip r:embed="rId2"/>
            <a:stretch>
              <a:fillRect/>
            </a:stretch>
          </p:blipFill>
          <p:spPr>
            <a:xfrm>
              <a:off x="5701496" y="1402249"/>
              <a:ext cx="2670843" cy="2122755"/>
            </a:xfrm>
            <a:prstGeom prst="rect">
              <a:avLst/>
            </a:prstGeom>
          </p:spPr>
        </p:pic>
        <p:sp>
          <p:nvSpPr>
            <p:cNvPr id="21" name="Rectángulo 20"/>
            <p:cNvSpPr/>
            <p:nvPr userDrawn="1"/>
          </p:nvSpPr>
          <p:spPr>
            <a:xfrm>
              <a:off x="6557853" y="1402249"/>
              <a:ext cx="621234" cy="300908"/>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Rectángulo 21"/>
            <p:cNvSpPr/>
            <p:nvPr userDrawn="1"/>
          </p:nvSpPr>
          <p:spPr>
            <a:xfrm>
              <a:off x="6612255" y="1711774"/>
              <a:ext cx="45719" cy="875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Rectángulo 22"/>
            <p:cNvSpPr/>
            <p:nvPr userDrawn="1"/>
          </p:nvSpPr>
          <p:spPr>
            <a:xfrm>
              <a:off x="6588125" y="1895475"/>
              <a:ext cx="69850" cy="10859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23"/>
            <p:cNvSpPr/>
            <p:nvPr userDrawn="1"/>
          </p:nvSpPr>
          <p:spPr>
            <a:xfrm flipV="1">
              <a:off x="6589396" y="1779358"/>
              <a:ext cx="45719" cy="152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Rectángulo 24"/>
            <p:cNvSpPr/>
            <p:nvPr userDrawn="1"/>
          </p:nvSpPr>
          <p:spPr>
            <a:xfrm flipH="1">
              <a:off x="7061199" y="1700662"/>
              <a:ext cx="200025" cy="487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Rectángulo 25"/>
            <p:cNvSpPr/>
            <p:nvPr userDrawn="1"/>
          </p:nvSpPr>
          <p:spPr>
            <a:xfrm flipH="1">
              <a:off x="6535101" y="1700449"/>
              <a:ext cx="200025" cy="25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xmlns="" val="1205085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_tradnl" dirty="0"/>
              <a:t>Clic para editar título</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dirty="0"/>
              <a:t>Haga clic para modificar el estilo de texto del patrón</a:t>
            </a:r>
          </a:p>
        </p:txBody>
      </p:sp>
      <p:grpSp>
        <p:nvGrpSpPr>
          <p:cNvPr id="13" name="6 Grupo"/>
          <p:cNvGrpSpPr/>
          <p:nvPr userDrawn="1"/>
        </p:nvGrpSpPr>
        <p:grpSpPr>
          <a:xfrm>
            <a:off x="0" y="0"/>
            <a:ext cx="9144000" cy="744278"/>
            <a:chOff x="0" y="0"/>
            <a:chExt cx="9144000" cy="744278"/>
          </a:xfrm>
        </p:grpSpPr>
        <p:pic>
          <p:nvPicPr>
            <p:cNvPr id="14" name="7 Imagen" descr="logos 111MIL-01.JPG"/>
            <p:cNvPicPr>
              <a:picLocks noChangeAspect="1"/>
            </p:cNvPicPr>
            <p:nvPr/>
          </p:nvPicPr>
          <p:blipFill>
            <a:blip r:embed="rId2" cstate="print"/>
            <a:stretch>
              <a:fillRect/>
            </a:stretch>
          </p:blipFill>
          <p:spPr>
            <a:xfrm>
              <a:off x="0" y="0"/>
              <a:ext cx="1321019" cy="744278"/>
            </a:xfrm>
            <a:prstGeom prst="rect">
              <a:avLst/>
            </a:prstGeom>
          </p:spPr>
        </p:pic>
        <p:pic>
          <p:nvPicPr>
            <p:cNvPr id="15" name="8 Imagen" descr="logos 111MIL-01.JPG"/>
            <p:cNvPicPr>
              <a:picLocks noChangeAspect="1"/>
            </p:cNvPicPr>
            <p:nvPr/>
          </p:nvPicPr>
          <p:blipFill>
            <a:blip r:embed="rId3"/>
            <a:srcRect l="86163"/>
            <a:stretch>
              <a:fillRect/>
            </a:stretch>
          </p:blipFill>
          <p:spPr>
            <a:xfrm>
              <a:off x="1214414" y="0"/>
              <a:ext cx="7929586" cy="744278"/>
            </a:xfrm>
            <a:prstGeom prst="rect">
              <a:avLst/>
            </a:prstGeom>
          </p:spPr>
        </p:pic>
      </p:grpSp>
      <p:sp>
        <p:nvSpPr>
          <p:cNvPr id="17"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8"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xmlns="" val="1486006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628650" y="900000"/>
            <a:ext cx="7886700" cy="1101111"/>
          </a:xfrm>
        </p:spPr>
        <p:txBody>
          <a:bodyPr/>
          <a:lstStyle/>
          <a:p>
            <a:r>
              <a:rPr lang="es-ES_tradnl" dirty="0"/>
              <a:t>Clic para editar título</a:t>
            </a:r>
            <a:endParaRPr lang="en-US" dirty="0"/>
          </a:p>
        </p:txBody>
      </p:sp>
      <p:sp>
        <p:nvSpPr>
          <p:cNvPr id="3" name="Content Placeholder 2"/>
          <p:cNvSpPr>
            <a:spLocks noGrp="1"/>
          </p:cNvSpPr>
          <p:nvPr>
            <p:ph sz="half" idx="1"/>
          </p:nvPr>
        </p:nvSpPr>
        <p:spPr>
          <a:xfrm>
            <a:off x="628650" y="2160000"/>
            <a:ext cx="38862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4" name="Content Placeholder 3"/>
          <p:cNvSpPr>
            <a:spLocks noGrp="1"/>
          </p:cNvSpPr>
          <p:nvPr>
            <p:ph sz="half" idx="2"/>
          </p:nvPr>
        </p:nvSpPr>
        <p:spPr>
          <a:xfrm>
            <a:off x="4629150" y="2160000"/>
            <a:ext cx="38862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grpSp>
        <p:nvGrpSpPr>
          <p:cNvPr id="14" name="6 Grupo"/>
          <p:cNvGrpSpPr/>
          <p:nvPr userDrawn="1"/>
        </p:nvGrpSpPr>
        <p:grpSpPr>
          <a:xfrm>
            <a:off x="0" y="0"/>
            <a:ext cx="9144000" cy="744278"/>
            <a:chOff x="0" y="0"/>
            <a:chExt cx="9144000" cy="744278"/>
          </a:xfrm>
        </p:grpSpPr>
        <p:pic>
          <p:nvPicPr>
            <p:cNvPr id="15" name="7 Imagen" descr="logos 111MIL-01.JPG"/>
            <p:cNvPicPr>
              <a:picLocks noChangeAspect="1"/>
            </p:cNvPicPr>
            <p:nvPr/>
          </p:nvPicPr>
          <p:blipFill>
            <a:blip r:embed="rId2" cstate="print"/>
            <a:stretch>
              <a:fillRect/>
            </a:stretch>
          </p:blipFill>
          <p:spPr>
            <a:xfrm>
              <a:off x="0" y="0"/>
              <a:ext cx="1321019" cy="744278"/>
            </a:xfrm>
            <a:prstGeom prst="rect">
              <a:avLst/>
            </a:prstGeom>
          </p:spPr>
        </p:pic>
        <p:pic>
          <p:nvPicPr>
            <p:cNvPr id="16" name="8 Imagen" descr="logos 111MIL-01.JPG"/>
            <p:cNvPicPr>
              <a:picLocks noChangeAspect="1"/>
            </p:cNvPicPr>
            <p:nvPr/>
          </p:nvPicPr>
          <p:blipFill>
            <a:blip r:embed="rId3"/>
            <a:srcRect l="86163"/>
            <a:stretch>
              <a:fillRect/>
            </a:stretch>
          </p:blipFill>
          <p:spPr>
            <a:xfrm>
              <a:off x="1214414" y="0"/>
              <a:ext cx="7929586" cy="744278"/>
            </a:xfrm>
            <a:prstGeom prst="rect">
              <a:avLst/>
            </a:prstGeom>
          </p:spPr>
        </p:pic>
      </p:grpSp>
      <p:sp>
        <p:nvSpPr>
          <p:cNvPr id="18"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9"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xmlns="" val="70951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810000"/>
            <a:ext cx="7886700" cy="1077811"/>
          </a:xfrm>
        </p:spPr>
        <p:txBody>
          <a:bodyPr/>
          <a:lstStyle/>
          <a:p>
            <a:r>
              <a:rPr lang="es-ES_tradnl" dirty="0"/>
              <a:t>Clic para editar título</a:t>
            </a:r>
            <a:endParaRPr lang="en-US" dirty="0"/>
          </a:p>
        </p:txBody>
      </p:sp>
      <p:sp>
        <p:nvSpPr>
          <p:cNvPr id="3" name="Text Placeholder 2"/>
          <p:cNvSpPr>
            <a:spLocks noGrp="1"/>
          </p:cNvSpPr>
          <p:nvPr>
            <p:ph type="body" idx="1"/>
          </p:nvPr>
        </p:nvSpPr>
        <p:spPr>
          <a:xfrm>
            <a:off x="629842" y="1980000"/>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dirty="0"/>
              <a:t>Haga clic para modificar el estilo de texto del patrón</a:t>
            </a:r>
          </a:p>
        </p:txBody>
      </p:sp>
      <p:sp>
        <p:nvSpPr>
          <p:cNvPr id="4" name="Content Placeholder 3"/>
          <p:cNvSpPr>
            <a:spLocks noGrp="1"/>
          </p:cNvSpPr>
          <p:nvPr>
            <p:ph sz="half" idx="2"/>
          </p:nvPr>
        </p:nvSpPr>
        <p:spPr>
          <a:xfrm>
            <a:off x="629842" y="2880000"/>
            <a:ext cx="3868340" cy="368458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Text Placeholder 4"/>
          <p:cNvSpPr>
            <a:spLocks noGrp="1"/>
          </p:cNvSpPr>
          <p:nvPr>
            <p:ph type="body" sz="quarter" idx="3"/>
          </p:nvPr>
        </p:nvSpPr>
        <p:spPr>
          <a:xfrm>
            <a:off x="4629150" y="1980000"/>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Content Placeholder 5"/>
          <p:cNvSpPr>
            <a:spLocks noGrp="1"/>
          </p:cNvSpPr>
          <p:nvPr>
            <p:ph sz="quarter" idx="4"/>
          </p:nvPr>
        </p:nvSpPr>
        <p:spPr>
          <a:xfrm>
            <a:off x="4629150" y="2880000"/>
            <a:ext cx="3887391" cy="368458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17"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8"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xmlns="" val="633612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28650" y="900000"/>
            <a:ext cx="7886700" cy="1139054"/>
          </a:xfrm>
        </p:spPr>
        <p:txBody>
          <a:bodyPr/>
          <a:lstStyle/>
          <a:p>
            <a:r>
              <a:rPr lang="es-ES_tradnl" dirty="0"/>
              <a:t>Clic para editar título</a:t>
            </a:r>
            <a:endParaRPr lang="en-US" dirty="0"/>
          </a:p>
        </p:txBody>
      </p:sp>
      <p:sp>
        <p:nvSpPr>
          <p:cNvPr id="13"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4"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xmlns="" val="1909281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Espacio en blanco">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0"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xmlns="" val="1310821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987426"/>
            <a:ext cx="2949178" cy="1069974"/>
          </a:xfrm>
        </p:spPr>
        <p:txBody>
          <a:bodyPr anchor="b"/>
          <a:lstStyle>
            <a:lvl1pPr>
              <a:defRPr sz="3200"/>
            </a:lvl1pPr>
          </a:lstStyle>
          <a:p>
            <a:r>
              <a:rPr lang="es-ES_tradnl" dirty="0"/>
              <a:t>Clic para editar título</a:t>
            </a:r>
            <a:endParaRPr lang="en-US" dirty="0"/>
          </a:p>
        </p:txBody>
      </p:sp>
      <p:sp>
        <p:nvSpPr>
          <p:cNvPr id="3" name="Content Placeholder 2"/>
          <p:cNvSpPr>
            <a:spLocks noGrp="1"/>
          </p:cNvSpPr>
          <p:nvPr>
            <p:ph idx="1"/>
          </p:nvPr>
        </p:nvSpPr>
        <p:spPr>
          <a:xfrm>
            <a:off x="3887391" y="987426"/>
            <a:ext cx="4629150" cy="54895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4" name="Text Placeholder 3"/>
          <p:cNvSpPr>
            <a:spLocks noGrp="1"/>
          </p:cNvSpPr>
          <p:nvPr>
            <p:ph type="body" sz="half" idx="2"/>
          </p:nvPr>
        </p:nvSpPr>
        <p:spPr>
          <a:xfrm>
            <a:off x="629841" y="2057400"/>
            <a:ext cx="2949178" cy="4419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dirty="0"/>
              <a:t>Haga clic para modificar el estilo de texto del patrón</a:t>
            </a:r>
          </a:p>
        </p:txBody>
      </p:sp>
      <p:sp>
        <p:nvSpPr>
          <p:cNvPr id="15"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xmlns="" val="213475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1032932"/>
            <a:ext cx="2949178" cy="1024467"/>
          </a:xfrm>
        </p:spPr>
        <p:txBody>
          <a:bodyPr anchor="b"/>
          <a:lstStyle>
            <a:lvl1pPr>
              <a:defRPr sz="3200"/>
            </a:lvl1pPr>
          </a:lstStyle>
          <a:p>
            <a:r>
              <a:rPr lang="es-ES_tradnl"/>
              <a:t>Clic para editar título</a:t>
            </a:r>
            <a:endParaRPr lang="en-US" dirty="0"/>
          </a:p>
        </p:txBody>
      </p:sp>
      <p:sp>
        <p:nvSpPr>
          <p:cNvPr id="3" name="Picture Placeholder 2"/>
          <p:cNvSpPr>
            <a:spLocks noGrp="1" noChangeAspect="1"/>
          </p:cNvSpPr>
          <p:nvPr>
            <p:ph type="pic" idx="1"/>
          </p:nvPr>
        </p:nvSpPr>
        <p:spPr>
          <a:xfrm>
            <a:off x="3887392" y="987426"/>
            <a:ext cx="4625567" cy="51300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agregarla</a:t>
            </a:r>
            <a:endParaRPr lang="en-US" dirty="0"/>
          </a:p>
        </p:txBody>
      </p:sp>
      <p:sp>
        <p:nvSpPr>
          <p:cNvPr id="4" name="Text Placeholder 3"/>
          <p:cNvSpPr>
            <a:spLocks noGrp="1"/>
          </p:cNvSpPr>
          <p:nvPr>
            <p:ph type="body" sz="half" idx="2"/>
          </p:nvPr>
        </p:nvSpPr>
        <p:spPr>
          <a:xfrm>
            <a:off x="629841" y="2057400"/>
            <a:ext cx="2949178" cy="40600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14"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5"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xmlns="" val="15838951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628650" y="810000"/>
            <a:ext cx="7886700" cy="1101111"/>
          </a:xfrm>
        </p:spPr>
        <p:txBody>
          <a:bodyPr/>
          <a:lstStyle/>
          <a:p>
            <a:r>
              <a:rPr lang="es-ES_tradnl" dirty="0"/>
              <a:t>Clic para editar título</a:t>
            </a:r>
            <a:endParaRPr lang="en-US" dirty="0"/>
          </a:p>
        </p:txBody>
      </p:sp>
      <p:sp>
        <p:nvSpPr>
          <p:cNvPr id="3" name="Vertical Text Placeholder 2"/>
          <p:cNvSpPr>
            <a:spLocks noGrp="1"/>
          </p:cNvSpPr>
          <p:nvPr>
            <p:ph type="body" orient="vert" idx="1"/>
          </p:nvPr>
        </p:nvSpPr>
        <p:spPr/>
        <p:txBody>
          <a:bodyPr vert="eaVert"/>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13"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4"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xmlns="" val="3182289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810000"/>
            <a:ext cx="1971675" cy="5765424"/>
          </a:xfrm>
        </p:spPr>
        <p:txBody>
          <a:bodyPr vert="eaVert"/>
          <a:lstStyle/>
          <a:p>
            <a:r>
              <a:rPr lang="es-ES_tradnl" dirty="0"/>
              <a:t>Clic para editar título</a:t>
            </a:r>
            <a:endParaRPr lang="en-US" dirty="0"/>
          </a:p>
        </p:txBody>
      </p:sp>
      <p:sp>
        <p:nvSpPr>
          <p:cNvPr id="3" name="Vertical Text Placeholder 2"/>
          <p:cNvSpPr>
            <a:spLocks noGrp="1"/>
          </p:cNvSpPr>
          <p:nvPr>
            <p:ph type="body" orient="vert" idx="1"/>
          </p:nvPr>
        </p:nvSpPr>
        <p:spPr>
          <a:xfrm>
            <a:off x="628650" y="810000"/>
            <a:ext cx="5800725" cy="5765424"/>
          </a:xfrm>
        </p:spPr>
        <p:txBody>
          <a:bodyPr vert="eaVert"/>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7"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8"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xmlns="" val="1239278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xmlns="" val="1803862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ítulo - Conceptos">
    <p:spTree>
      <p:nvGrpSpPr>
        <p:cNvPr id="1" name=""/>
        <p:cNvGrpSpPr/>
        <p:nvPr/>
      </p:nvGrpSpPr>
      <p:grpSpPr>
        <a:xfrm>
          <a:off x="0" y="0"/>
          <a:ext cx="0" cy="0"/>
          <a:chOff x="0" y="0"/>
          <a:chExt cx="0" cy="0"/>
        </a:xfrm>
      </p:grpSpPr>
      <p:sp>
        <p:nvSpPr>
          <p:cNvPr id="21" name="Rectángulo 20"/>
          <p:cNvSpPr/>
          <p:nvPr userDrawn="1"/>
        </p:nvSpPr>
        <p:spPr>
          <a:xfrm>
            <a:off x="-2885" y="0"/>
            <a:ext cx="9146885" cy="736598"/>
          </a:xfrm>
          <a:prstGeom prst="rect">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pic>
        <p:nvPicPr>
          <p:cNvPr id="5" name="Imagen 4"/>
          <p:cNvPicPr>
            <a:picLocks noChangeAspect="1"/>
          </p:cNvPicPr>
          <p:nvPr userDrawn="1"/>
        </p:nvPicPr>
        <p:blipFill>
          <a:blip r:embed="rId2"/>
          <a:stretch>
            <a:fillRect/>
          </a:stretch>
        </p:blipFill>
        <p:spPr>
          <a:xfrm>
            <a:off x="5700045" y="1388803"/>
            <a:ext cx="2665272" cy="2106425"/>
          </a:xfrm>
          <a:prstGeom prst="rect">
            <a:avLst/>
          </a:prstGeom>
        </p:spPr>
      </p:pic>
      <p:sp>
        <p:nvSpPr>
          <p:cNvPr id="14" name="Rectángulo 13"/>
          <p:cNvSpPr/>
          <p:nvPr userDrawn="1"/>
        </p:nvSpPr>
        <p:spPr>
          <a:xfrm>
            <a:off x="-2885" y="4636859"/>
            <a:ext cx="9146881" cy="2279756"/>
          </a:xfrm>
          <a:prstGeom prst="rect">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pic>
        <p:nvPicPr>
          <p:cNvPr id="20" name="Imagen 19"/>
          <p:cNvPicPr>
            <a:picLocks noChangeAspect="1"/>
          </p:cNvPicPr>
          <p:nvPr userDrawn="1"/>
        </p:nvPicPr>
        <p:blipFill>
          <a:blip r:embed="rId3"/>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4"/>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5"/>
          <a:stretch>
            <a:fillRect/>
          </a:stretch>
        </p:blipFill>
        <p:spPr>
          <a:xfrm>
            <a:off x="7120136" y="5339910"/>
            <a:ext cx="1440000" cy="1440000"/>
          </a:xfrm>
          <a:prstGeom prst="rect">
            <a:avLst/>
          </a:prstGeom>
        </p:spPr>
      </p:pic>
    </p:spTree>
    <p:extLst>
      <p:ext uri="{BB962C8B-B14F-4D97-AF65-F5344CB8AC3E}">
        <p14:creationId xmlns:p14="http://schemas.microsoft.com/office/powerpoint/2010/main" xmlns="" val="1854087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Filmina - Conceptos">
    <p:spTree>
      <p:nvGrpSpPr>
        <p:cNvPr id="1" name=""/>
        <p:cNvGrpSpPr/>
        <p:nvPr/>
      </p:nvGrpSpPr>
      <p:grpSpPr>
        <a:xfrm>
          <a:off x="0" y="0"/>
          <a:ext cx="0" cy="0"/>
          <a:chOff x="0" y="0"/>
          <a:chExt cx="0" cy="0"/>
        </a:xfrm>
      </p:grpSpPr>
      <p:sp>
        <p:nvSpPr>
          <p:cNvPr id="4" name="Rectángulo 3"/>
          <p:cNvSpPr/>
          <p:nvPr userDrawn="1"/>
        </p:nvSpPr>
        <p:spPr>
          <a:xfrm>
            <a:off x="0" y="0"/>
            <a:ext cx="9143968" cy="744876"/>
          </a:xfrm>
          <a:prstGeom prst="rect">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32" y="6613526"/>
            <a:ext cx="9143968" cy="287192"/>
          </a:xfrm>
          <a:prstGeom prst="rect">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pic>
        <p:nvPicPr>
          <p:cNvPr id="10" name="Imagen 9"/>
          <p:cNvPicPr>
            <a:picLocks noChangeAspect="1"/>
          </p:cNvPicPr>
          <p:nvPr userDrawn="1"/>
        </p:nvPicPr>
        <p:blipFill>
          <a:blip r:embed="rId2"/>
          <a:stretch>
            <a:fillRect/>
          </a:stretch>
        </p:blipFill>
        <p:spPr>
          <a:xfrm>
            <a:off x="309997" y="60474"/>
            <a:ext cx="789459" cy="623927"/>
          </a:xfrm>
          <a:prstGeom prst="rect">
            <a:avLst/>
          </a:prstGeom>
        </p:spPr>
      </p:pic>
    </p:spTree>
    <p:extLst>
      <p:ext uri="{BB962C8B-B14F-4D97-AF65-F5344CB8AC3E}">
        <p14:creationId xmlns:p14="http://schemas.microsoft.com/office/powerpoint/2010/main" xmlns="" val="997244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ítulo - Ejercicios">
    <p:spTree>
      <p:nvGrpSpPr>
        <p:cNvPr id="1" name=""/>
        <p:cNvGrpSpPr/>
        <p:nvPr/>
      </p:nvGrpSpPr>
      <p:grpSpPr>
        <a:xfrm>
          <a:off x="0" y="0"/>
          <a:ext cx="0" cy="0"/>
          <a:chOff x="0" y="0"/>
          <a:chExt cx="0" cy="0"/>
        </a:xfrm>
      </p:grpSpPr>
      <p:sp>
        <p:nvSpPr>
          <p:cNvPr id="21" name="Rectángulo 20"/>
          <p:cNvSpPr/>
          <p:nvPr userDrawn="1"/>
        </p:nvSpPr>
        <p:spPr>
          <a:xfrm>
            <a:off x="-2885" y="0"/>
            <a:ext cx="9146885" cy="736598"/>
          </a:xfrm>
          <a:prstGeom prst="rect">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pic>
        <p:nvPicPr>
          <p:cNvPr id="7" name="Imagen 6"/>
          <p:cNvPicPr>
            <a:picLocks noChangeAspect="1"/>
          </p:cNvPicPr>
          <p:nvPr userDrawn="1"/>
        </p:nvPicPr>
        <p:blipFill>
          <a:blip r:embed="rId2"/>
          <a:stretch>
            <a:fillRect/>
          </a:stretch>
        </p:blipFill>
        <p:spPr>
          <a:xfrm>
            <a:off x="5703734" y="1402250"/>
            <a:ext cx="2668606" cy="2122755"/>
          </a:xfrm>
          <a:prstGeom prst="rect">
            <a:avLst/>
          </a:prstGeom>
        </p:spPr>
      </p:pic>
      <p:sp>
        <p:nvSpPr>
          <p:cNvPr id="14" name="Rectángulo 13"/>
          <p:cNvSpPr/>
          <p:nvPr userDrawn="1"/>
        </p:nvSpPr>
        <p:spPr>
          <a:xfrm>
            <a:off x="-2881" y="4636859"/>
            <a:ext cx="9146881" cy="2273492"/>
          </a:xfrm>
          <a:prstGeom prst="rect">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pic>
        <p:nvPicPr>
          <p:cNvPr id="20" name="Imagen 19"/>
          <p:cNvPicPr>
            <a:picLocks noChangeAspect="1"/>
          </p:cNvPicPr>
          <p:nvPr userDrawn="1"/>
        </p:nvPicPr>
        <p:blipFill>
          <a:blip r:embed="rId3"/>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4"/>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5"/>
          <a:stretch>
            <a:fillRect/>
          </a:stretch>
        </p:blipFill>
        <p:spPr>
          <a:xfrm>
            <a:off x="7120136" y="5339910"/>
            <a:ext cx="1440000" cy="1440000"/>
          </a:xfrm>
          <a:prstGeom prst="rect">
            <a:avLst/>
          </a:prstGeom>
        </p:spPr>
      </p:pic>
    </p:spTree>
    <p:extLst>
      <p:ext uri="{BB962C8B-B14F-4D97-AF65-F5344CB8AC3E}">
        <p14:creationId xmlns:p14="http://schemas.microsoft.com/office/powerpoint/2010/main" xmlns="" val="203614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Filmina - Ejercicios">
    <p:spTree>
      <p:nvGrpSpPr>
        <p:cNvPr id="1" name=""/>
        <p:cNvGrpSpPr/>
        <p:nvPr/>
      </p:nvGrpSpPr>
      <p:grpSpPr>
        <a:xfrm>
          <a:off x="0" y="0"/>
          <a:ext cx="0" cy="0"/>
          <a:chOff x="0" y="0"/>
          <a:chExt cx="0" cy="0"/>
        </a:xfrm>
      </p:grpSpPr>
      <p:sp>
        <p:nvSpPr>
          <p:cNvPr id="4" name="Rectángulo 3"/>
          <p:cNvSpPr/>
          <p:nvPr userDrawn="1"/>
        </p:nvSpPr>
        <p:spPr>
          <a:xfrm>
            <a:off x="0" y="0"/>
            <a:ext cx="9143968" cy="744876"/>
          </a:xfrm>
          <a:prstGeom prst="rect">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32" y="6613526"/>
            <a:ext cx="9143968" cy="287192"/>
          </a:xfrm>
          <a:prstGeom prst="rect">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pic>
        <p:nvPicPr>
          <p:cNvPr id="15" name="Imagen 14"/>
          <p:cNvPicPr>
            <a:picLocks noChangeAspect="1"/>
          </p:cNvPicPr>
          <p:nvPr userDrawn="1"/>
        </p:nvPicPr>
        <p:blipFill>
          <a:blip r:embed="rId2"/>
          <a:stretch>
            <a:fillRect/>
          </a:stretch>
        </p:blipFill>
        <p:spPr>
          <a:xfrm>
            <a:off x="304419" y="65316"/>
            <a:ext cx="795037" cy="632416"/>
          </a:xfrm>
          <a:prstGeom prst="rect">
            <a:avLst/>
          </a:prstGeom>
        </p:spPr>
      </p:pic>
    </p:spTree>
    <p:extLst>
      <p:ext uri="{BB962C8B-B14F-4D97-AF65-F5344CB8AC3E}">
        <p14:creationId xmlns:p14="http://schemas.microsoft.com/office/powerpoint/2010/main" xmlns="" val="2027408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ítulo - Repaso">
    <p:spTree>
      <p:nvGrpSpPr>
        <p:cNvPr id="1" name=""/>
        <p:cNvGrpSpPr/>
        <p:nvPr/>
      </p:nvGrpSpPr>
      <p:grpSpPr>
        <a:xfrm>
          <a:off x="0" y="0"/>
          <a:ext cx="0" cy="0"/>
          <a:chOff x="0" y="0"/>
          <a:chExt cx="0" cy="0"/>
        </a:xfrm>
      </p:grpSpPr>
      <p:sp>
        <p:nvSpPr>
          <p:cNvPr id="21" name="Rectángulo 20"/>
          <p:cNvSpPr/>
          <p:nvPr userDrawn="1"/>
        </p:nvSpPr>
        <p:spPr>
          <a:xfrm>
            <a:off x="-2881" y="0"/>
            <a:ext cx="9146881" cy="736598"/>
          </a:xfrm>
          <a:prstGeom prst="rect">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pic>
        <p:nvPicPr>
          <p:cNvPr id="6" name="Imagen 5"/>
          <p:cNvPicPr>
            <a:picLocks noChangeAspect="1"/>
          </p:cNvPicPr>
          <p:nvPr userDrawn="1"/>
        </p:nvPicPr>
        <p:blipFill>
          <a:blip r:embed="rId2"/>
          <a:stretch>
            <a:fillRect/>
          </a:stretch>
        </p:blipFill>
        <p:spPr>
          <a:xfrm>
            <a:off x="5700045" y="1390912"/>
            <a:ext cx="2672294" cy="2118810"/>
          </a:xfrm>
          <a:prstGeom prst="rect">
            <a:avLst/>
          </a:prstGeom>
        </p:spPr>
      </p:pic>
      <p:sp>
        <p:nvSpPr>
          <p:cNvPr id="14" name="Rectángulo 13"/>
          <p:cNvSpPr/>
          <p:nvPr userDrawn="1"/>
        </p:nvSpPr>
        <p:spPr>
          <a:xfrm>
            <a:off x="-2881" y="4636859"/>
            <a:ext cx="9146881" cy="2285234"/>
          </a:xfrm>
          <a:prstGeom prst="rect">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pic>
        <p:nvPicPr>
          <p:cNvPr id="20" name="Imagen 19"/>
          <p:cNvPicPr>
            <a:picLocks noChangeAspect="1"/>
          </p:cNvPicPr>
          <p:nvPr userDrawn="1"/>
        </p:nvPicPr>
        <p:blipFill>
          <a:blip r:embed="rId3"/>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4"/>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5"/>
          <a:stretch>
            <a:fillRect/>
          </a:stretch>
        </p:blipFill>
        <p:spPr>
          <a:xfrm>
            <a:off x="7120136" y="5339910"/>
            <a:ext cx="1440000" cy="1440000"/>
          </a:xfrm>
          <a:prstGeom prst="rect">
            <a:avLst/>
          </a:prstGeom>
        </p:spPr>
      </p:pic>
    </p:spTree>
    <p:extLst>
      <p:ext uri="{BB962C8B-B14F-4D97-AF65-F5344CB8AC3E}">
        <p14:creationId xmlns:p14="http://schemas.microsoft.com/office/powerpoint/2010/main" xmlns="" val="42908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Filmina - Repaso">
    <p:spTree>
      <p:nvGrpSpPr>
        <p:cNvPr id="1" name=""/>
        <p:cNvGrpSpPr/>
        <p:nvPr/>
      </p:nvGrpSpPr>
      <p:grpSpPr>
        <a:xfrm>
          <a:off x="0" y="0"/>
          <a:ext cx="0" cy="0"/>
          <a:chOff x="0" y="0"/>
          <a:chExt cx="0" cy="0"/>
        </a:xfrm>
      </p:grpSpPr>
      <p:sp>
        <p:nvSpPr>
          <p:cNvPr id="4" name="Rectángulo 3"/>
          <p:cNvSpPr/>
          <p:nvPr userDrawn="1"/>
        </p:nvSpPr>
        <p:spPr>
          <a:xfrm>
            <a:off x="0" y="0"/>
            <a:ext cx="9143968" cy="744876"/>
          </a:xfrm>
          <a:prstGeom prst="rect">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32" y="6613526"/>
            <a:ext cx="9143968" cy="287192"/>
          </a:xfrm>
          <a:prstGeom prst="rect">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pic>
        <p:nvPicPr>
          <p:cNvPr id="10" name="Imagen 9"/>
          <p:cNvPicPr>
            <a:picLocks noChangeAspect="1"/>
          </p:cNvPicPr>
          <p:nvPr userDrawn="1"/>
        </p:nvPicPr>
        <p:blipFill>
          <a:blip r:embed="rId2"/>
          <a:stretch>
            <a:fillRect/>
          </a:stretch>
        </p:blipFill>
        <p:spPr>
          <a:xfrm>
            <a:off x="304420" y="65316"/>
            <a:ext cx="797618" cy="632416"/>
          </a:xfrm>
          <a:prstGeom prst="rect">
            <a:avLst/>
          </a:prstGeom>
        </p:spPr>
      </p:pic>
    </p:spTree>
    <p:extLst>
      <p:ext uri="{BB962C8B-B14F-4D97-AF65-F5344CB8AC3E}">
        <p14:creationId xmlns:p14="http://schemas.microsoft.com/office/powerpoint/2010/main" xmlns="" val="214261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ítulo - Resolución">
    <p:spTree>
      <p:nvGrpSpPr>
        <p:cNvPr id="1" name=""/>
        <p:cNvGrpSpPr/>
        <p:nvPr/>
      </p:nvGrpSpPr>
      <p:grpSpPr>
        <a:xfrm>
          <a:off x="0" y="0"/>
          <a:ext cx="0" cy="0"/>
          <a:chOff x="0" y="0"/>
          <a:chExt cx="0" cy="0"/>
        </a:xfrm>
      </p:grpSpPr>
      <p:sp>
        <p:nvSpPr>
          <p:cNvPr id="21" name="Rectángulo 20"/>
          <p:cNvSpPr/>
          <p:nvPr userDrawn="1"/>
        </p:nvSpPr>
        <p:spPr>
          <a:xfrm>
            <a:off x="-2885" y="0"/>
            <a:ext cx="9146885" cy="736598"/>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sp>
        <p:nvSpPr>
          <p:cNvPr id="14" name="Rectángulo 13"/>
          <p:cNvSpPr/>
          <p:nvPr userDrawn="1"/>
        </p:nvSpPr>
        <p:spPr>
          <a:xfrm>
            <a:off x="-2881" y="4636859"/>
            <a:ext cx="9146881" cy="2273809"/>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pic>
        <p:nvPicPr>
          <p:cNvPr id="20" name="Imagen 19"/>
          <p:cNvPicPr>
            <a:picLocks noChangeAspect="1"/>
          </p:cNvPicPr>
          <p:nvPr userDrawn="1"/>
        </p:nvPicPr>
        <p:blipFill>
          <a:blip r:embed="rId2"/>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3"/>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4"/>
          <a:stretch>
            <a:fillRect/>
          </a:stretch>
        </p:blipFill>
        <p:spPr>
          <a:xfrm>
            <a:off x="7120136" y="5339910"/>
            <a:ext cx="1440000" cy="1440000"/>
          </a:xfrm>
          <a:prstGeom prst="rect">
            <a:avLst/>
          </a:prstGeom>
        </p:spPr>
      </p:pic>
      <p:grpSp>
        <p:nvGrpSpPr>
          <p:cNvPr id="5" name="Agrupar 4"/>
          <p:cNvGrpSpPr/>
          <p:nvPr userDrawn="1"/>
        </p:nvGrpSpPr>
        <p:grpSpPr>
          <a:xfrm>
            <a:off x="5701496" y="1402249"/>
            <a:ext cx="2670843" cy="2122755"/>
            <a:chOff x="5701496" y="1402249"/>
            <a:chExt cx="2670843" cy="2122755"/>
          </a:xfrm>
        </p:grpSpPr>
        <p:pic>
          <p:nvPicPr>
            <p:cNvPr id="8" name="Imagen 7"/>
            <p:cNvPicPr>
              <a:picLocks noChangeAspect="1"/>
            </p:cNvPicPr>
            <p:nvPr userDrawn="1"/>
          </p:nvPicPr>
          <p:blipFill>
            <a:blip r:embed="rId5"/>
            <a:stretch>
              <a:fillRect/>
            </a:stretch>
          </p:blipFill>
          <p:spPr>
            <a:xfrm>
              <a:off x="5701496" y="1402249"/>
              <a:ext cx="2670843" cy="2122755"/>
            </a:xfrm>
            <a:prstGeom prst="rect">
              <a:avLst/>
            </a:prstGeom>
          </p:spPr>
        </p:pic>
        <p:sp>
          <p:nvSpPr>
            <p:cNvPr id="4" name="Rectángulo 3"/>
            <p:cNvSpPr/>
            <p:nvPr userDrawn="1"/>
          </p:nvSpPr>
          <p:spPr>
            <a:xfrm>
              <a:off x="6557853" y="1402249"/>
              <a:ext cx="621234" cy="300908"/>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6612255" y="1711774"/>
              <a:ext cx="45719" cy="875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6588125" y="1895475"/>
              <a:ext cx="69850" cy="10859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Rectángulo 17"/>
            <p:cNvSpPr/>
            <p:nvPr userDrawn="1"/>
          </p:nvSpPr>
          <p:spPr>
            <a:xfrm flipV="1">
              <a:off x="6589396" y="1779358"/>
              <a:ext cx="45719" cy="152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Rectángulo 18"/>
            <p:cNvSpPr/>
            <p:nvPr userDrawn="1"/>
          </p:nvSpPr>
          <p:spPr>
            <a:xfrm flipH="1">
              <a:off x="7061199" y="1700662"/>
              <a:ext cx="200025" cy="487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23"/>
            <p:cNvSpPr/>
            <p:nvPr userDrawn="1"/>
          </p:nvSpPr>
          <p:spPr>
            <a:xfrm flipH="1">
              <a:off x="6535101" y="1700449"/>
              <a:ext cx="200025" cy="25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xmlns="" val="817765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10000"/>
            <a:ext cx="7886700" cy="1310313"/>
          </a:xfrm>
          <a:prstGeom prst="rect">
            <a:avLst/>
          </a:prstGeom>
        </p:spPr>
        <p:txBody>
          <a:bodyPr vert="horz" lIns="91440" tIns="45720" rIns="91440" bIns="45720" rtlCol="0" anchor="ctr">
            <a:normAutofit/>
          </a:bodyPr>
          <a:lstStyle/>
          <a:p>
            <a:r>
              <a:rPr lang="es-ES_tradnl" dirty="0"/>
              <a:t>Título del Concepto Explicado</a:t>
            </a:r>
            <a:endParaRPr lang="en-US" dirty="0"/>
          </a:p>
        </p:txBody>
      </p:sp>
      <p:sp>
        <p:nvSpPr>
          <p:cNvPr id="3" name="Text Placeholder 2"/>
          <p:cNvSpPr>
            <a:spLocks noGrp="1"/>
          </p:cNvSpPr>
          <p:nvPr>
            <p:ph type="body" idx="1"/>
          </p:nvPr>
        </p:nvSpPr>
        <p:spPr>
          <a:xfrm>
            <a:off x="628650" y="2160000"/>
            <a:ext cx="7886700" cy="4351338"/>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grpSp>
        <p:nvGrpSpPr>
          <p:cNvPr id="22" name="6 Grupo"/>
          <p:cNvGrpSpPr/>
          <p:nvPr userDrawn="1"/>
        </p:nvGrpSpPr>
        <p:grpSpPr>
          <a:xfrm>
            <a:off x="0" y="0"/>
            <a:ext cx="9144000" cy="744278"/>
            <a:chOff x="0" y="0"/>
            <a:chExt cx="9144000" cy="744278"/>
          </a:xfrm>
        </p:grpSpPr>
        <p:pic>
          <p:nvPicPr>
            <p:cNvPr id="23" name="7 Imagen" descr="logos 111MIL-01.JPG"/>
            <p:cNvPicPr>
              <a:picLocks noChangeAspect="1"/>
            </p:cNvPicPr>
            <p:nvPr/>
          </p:nvPicPr>
          <p:blipFill>
            <a:blip r:embed="rId21" cstate="print"/>
            <a:stretch>
              <a:fillRect/>
            </a:stretch>
          </p:blipFill>
          <p:spPr>
            <a:xfrm>
              <a:off x="0" y="0"/>
              <a:ext cx="1321019" cy="744278"/>
            </a:xfrm>
            <a:prstGeom prst="rect">
              <a:avLst/>
            </a:prstGeom>
          </p:spPr>
        </p:pic>
        <p:pic>
          <p:nvPicPr>
            <p:cNvPr id="24" name="8 Imagen" descr="logos 111MIL-01.JPG"/>
            <p:cNvPicPr>
              <a:picLocks noChangeAspect="1"/>
            </p:cNvPicPr>
            <p:nvPr/>
          </p:nvPicPr>
          <p:blipFill>
            <a:blip r:embed="rId22"/>
            <a:srcRect l="86163"/>
            <a:stretch>
              <a:fillRect/>
            </a:stretch>
          </p:blipFill>
          <p:spPr>
            <a:xfrm>
              <a:off x="1214414" y="0"/>
              <a:ext cx="7929586" cy="744278"/>
            </a:xfrm>
            <a:prstGeom prst="rect">
              <a:avLst/>
            </a:prstGeom>
          </p:spPr>
        </p:pic>
      </p:grpSp>
      <p:pic>
        <p:nvPicPr>
          <p:cNvPr id="28" name="11 Imagen" descr="logos 111MIL-01.JPG"/>
          <p:cNvPicPr>
            <a:picLocks noChangeAspect="1"/>
          </p:cNvPicPr>
          <p:nvPr userDrawn="1"/>
        </p:nvPicPr>
        <p:blipFill>
          <a:blip r:embed="rId22"/>
          <a:srcRect l="86163"/>
          <a:stretch>
            <a:fillRect/>
          </a:stretch>
        </p:blipFill>
        <p:spPr>
          <a:xfrm>
            <a:off x="0" y="6615112"/>
            <a:ext cx="9143968" cy="285752"/>
          </a:xfrm>
          <a:prstGeom prst="rect">
            <a:avLst/>
          </a:prstGeom>
        </p:spPr>
      </p:pic>
      <p:sp>
        <p:nvSpPr>
          <p:cNvPr id="29" name="Footer Placeholder 4"/>
          <p:cNvSpPr>
            <a:spLocks noGrp="1"/>
          </p:cNvSpPr>
          <p:nvPr>
            <p:ph type="ftr" sz="quarter" idx="3"/>
          </p:nvPr>
        </p:nvSpPr>
        <p:spPr>
          <a:xfrm>
            <a:off x="0" y="6575425"/>
            <a:ext cx="3086100" cy="365125"/>
          </a:xfrm>
          <a:prstGeom prst="rect">
            <a:avLst/>
          </a:prstGeom>
        </p:spPr>
        <p:txBody>
          <a:bodyPr anchor="ctr"/>
          <a:lstStyle>
            <a:lvl1pPr>
              <a:defRPr sz="1200">
                <a:solidFill>
                  <a:schemeClr val="bg1"/>
                </a:solidFill>
                <a:latin typeface="Arial" charset="0"/>
                <a:ea typeface="Arial" charset="0"/>
                <a:cs typeface="Arial" charset="0"/>
              </a:defRPr>
            </a:lvl1pPr>
          </a:lstStyle>
          <a:p>
            <a:r>
              <a:rPr lang="es-ES" dirty="0"/>
              <a:t>Módulo 1: Técnicas de Programación</a:t>
            </a:r>
            <a:endParaRPr lang="es-ES_tradnl" dirty="0"/>
          </a:p>
        </p:txBody>
      </p:sp>
      <p:sp>
        <p:nvSpPr>
          <p:cNvPr id="30" name="Slide Number Placeholder 5"/>
          <p:cNvSpPr>
            <a:spLocks noGrp="1"/>
          </p:cNvSpPr>
          <p:nvPr>
            <p:ph type="sldNum" sz="quarter" idx="4"/>
          </p:nvPr>
        </p:nvSpPr>
        <p:spPr>
          <a:xfrm>
            <a:off x="7086568" y="6575424"/>
            <a:ext cx="2057400" cy="365125"/>
          </a:xfrm>
          <a:prstGeom prst="rect">
            <a:avLst/>
          </a:prstGeom>
        </p:spPr>
        <p:txBody>
          <a:bodyPr anchor="ctr"/>
          <a:lstStyle>
            <a:lvl1pPr algn="r">
              <a:defRPr sz="1200">
                <a:solidFill>
                  <a:schemeClr val="bg1"/>
                </a:solidFill>
                <a:latin typeface="Arial" charset="0"/>
                <a:ea typeface="Arial" charset="0"/>
                <a:cs typeface="Arial" charset="0"/>
              </a:defRPr>
            </a:lvl1pPr>
          </a:lstStyle>
          <a:p>
            <a:fld id="{D802D9E1-0DDA-174F-9155-A972C397A999}" type="slidenum">
              <a:rPr lang="es-ES_tradnl" smtClean="0"/>
              <a:pPr/>
              <a:t>‹Nº›</a:t>
            </a:fld>
            <a:endParaRPr lang="es-ES_tradnl" dirty="0"/>
          </a:p>
        </p:txBody>
      </p:sp>
    </p:spTree>
    <p:extLst>
      <p:ext uri="{BB962C8B-B14F-4D97-AF65-F5344CB8AC3E}">
        <p14:creationId xmlns:p14="http://schemas.microsoft.com/office/powerpoint/2010/main" xmlns="" val="14839495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6" r:id="rId3"/>
    <p:sldLayoutId id="2147483678" r:id="rId4"/>
    <p:sldLayoutId id="2147483673" r:id="rId5"/>
    <p:sldLayoutId id="2147483677" r:id="rId6"/>
    <p:sldLayoutId id="2147483674" r:id="rId7"/>
    <p:sldLayoutId id="2147483679" r:id="rId8"/>
    <p:sldLayoutId id="2147483675" r:id="rId9"/>
    <p:sldLayoutId id="2147483680" r:id="rId10"/>
    <p:sldLayoutId id="2147483663" r:id="rId11"/>
    <p:sldLayoutId id="2147483664" r:id="rId12"/>
    <p:sldLayoutId id="2147483665" r:id="rId13"/>
    <p:sldLayoutId id="2147483666" r:id="rId14"/>
    <p:sldLayoutId id="2147483672" r:id="rId15"/>
    <p:sldLayoutId id="2147483668" r:id="rId16"/>
    <p:sldLayoutId id="2147483669" r:id="rId17"/>
    <p:sldLayoutId id="2147483670" r:id="rId18"/>
    <p:sldLayoutId id="2147483671" r:id="rId19"/>
  </p:sldLayoutIdLst>
  <p:hf hdr="0" ftr="0" dt="0"/>
  <p:txStyles>
    <p:titleStyle>
      <a:lvl1pPr algn="ctr" defTabSz="914400" rtl="0" eaLnBrk="1" latinLnBrk="0" hangingPunct="1">
        <a:lnSpc>
          <a:spcPct val="90000"/>
        </a:lnSpc>
        <a:spcBef>
          <a:spcPct val="0"/>
        </a:spcBef>
        <a:buNone/>
        <a:defRPr sz="4000" b="0" kern="1200" baseline="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0.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185.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188.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8.xml"/><Relationship Id="rId5" Type="http://schemas.openxmlformats.org/officeDocument/2006/relationships/image" Target="../media/image13.tiff"/><Relationship Id="rId4" Type="http://schemas.openxmlformats.org/officeDocument/2006/relationships/hyperlink" Target="http://www.aprendeaprogramar.com/mod/resource/view.php?id=20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tiff"/><Relationship Id="rId1" Type="http://schemas.openxmlformats.org/officeDocument/2006/relationships/slideLayout" Target="../slideLayouts/slideLayout8.xml"/><Relationship Id="rId4" Type="http://schemas.openxmlformats.org/officeDocument/2006/relationships/image" Target="../media/image13.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tiff"/><Relationship Id="rId1" Type="http://schemas.openxmlformats.org/officeDocument/2006/relationships/slideLayout" Target="../slideLayouts/slideLayout8.xml"/><Relationship Id="rId4" Type="http://schemas.openxmlformats.org/officeDocument/2006/relationships/image" Target="../media/image1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tiff"/><Relationship Id="rId1" Type="http://schemas.openxmlformats.org/officeDocument/2006/relationships/slideLayout" Target="../slideLayouts/slideLayout8.xml"/><Relationship Id="rId4" Type="http://schemas.openxmlformats.org/officeDocument/2006/relationships/image" Target="../media/image13.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1.tiff"/><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13.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a:xfrm>
            <a:off x="-1" y="0"/>
            <a:ext cx="9144001" cy="1200150"/>
          </a:xfrm>
        </p:spPr>
        <p:txBody>
          <a:bodyPr>
            <a:normAutofit fontScale="90000"/>
          </a:bodyPr>
          <a:lstStyle/>
          <a:p>
            <a:r>
              <a:rPr lang="es-ES_tradnl" dirty="0"/>
              <a:t>Programación Orientada a Objetos</a:t>
            </a:r>
          </a:p>
        </p:txBody>
      </p:sp>
      <p:sp>
        <p:nvSpPr>
          <p:cNvPr id="7" name="Subtítulo 6"/>
          <p:cNvSpPr>
            <a:spLocks noGrp="1"/>
          </p:cNvSpPr>
          <p:nvPr>
            <p:ph type="subTitle" idx="1"/>
          </p:nvPr>
        </p:nvSpPr>
        <p:spPr/>
        <p:txBody>
          <a:bodyPr/>
          <a:lstStyle/>
          <a:p>
            <a:r>
              <a:rPr lang="es-ES" dirty="0"/>
              <a:t>Programación Java (Repaso)</a:t>
            </a:r>
            <a:endParaRPr lang="es-ES_tradnl" dirty="0"/>
          </a:p>
        </p:txBody>
      </p:sp>
    </p:spTree>
    <p:extLst>
      <p:ext uri="{BB962C8B-B14F-4D97-AF65-F5344CB8AC3E}">
        <p14:creationId xmlns:p14="http://schemas.microsoft.com/office/powerpoint/2010/main" xmlns="" val="20627424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 xmlns:a16="http://schemas.microsoft.com/office/drawing/2014/main" id="{C9761AFB-5ED3-4E90-8A30-EA0920F19FCF}"/>
              </a:ext>
            </a:extLst>
          </p:cNvPr>
          <p:cNvSpPr>
            <a:spLocks noGrp="1"/>
          </p:cNvSpPr>
          <p:nvPr>
            <p:ph type="title"/>
          </p:nvPr>
        </p:nvSpPr>
        <p:spPr/>
        <p:txBody>
          <a:bodyPr/>
          <a:lstStyle/>
          <a:p>
            <a:r>
              <a:rPr lang="es-ES" b="1" dirty="0"/>
              <a:t>Lenguaje y Plataforma Java</a:t>
            </a:r>
          </a:p>
        </p:txBody>
      </p:sp>
      <p:sp>
        <p:nvSpPr>
          <p:cNvPr id="5" name="Marcador de contenido 4">
            <a:extLst>
              <a:ext uri="{FF2B5EF4-FFF2-40B4-BE49-F238E27FC236}">
                <a16:creationId xmlns="" xmlns:a16="http://schemas.microsoft.com/office/drawing/2014/main" id="{19D0B7E0-C9A2-4592-B150-121D8801B96C}"/>
              </a:ext>
            </a:extLst>
          </p:cNvPr>
          <p:cNvSpPr>
            <a:spLocks noGrp="1"/>
          </p:cNvSpPr>
          <p:nvPr>
            <p:ph idx="1"/>
          </p:nvPr>
        </p:nvSpPr>
        <p:spPr/>
        <p:txBody>
          <a:bodyPr>
            <a:normAutofit fontScale="85000" lnSpcReduction="10000"/>
          </a:bodyPr>
          <a:lstStyle/>
          <a:p>
            <a:pPr>
              <a:lnSpc>
                <a:spcPct val="110000"/>
              </a:lnSpc>
            </a:pPr>
            <a:r>
              <a:rPr lang="es-ES" dirty="0"/>
              <a:t>El lenguaje Java es un lenguaje orientado a objetos, con manejo automático de memoria, que permite desarrollar aplicaciones multiplataforma</a:t>
            </a:r>
          </a:p>
          <a:p>
            <a:pPr>
              <a:lnSpc>
                <a:spcPct val="110000"/>
              </a:lnSpc>
            </a:pPr>
            <a:r>
              <a:rPr lang="es-ES" dirty="0"/>
              <a:t>La plataforma Java es un conjunto de herramientas y aplicaciones que permiten correr aplicaciones Java (normalmente desarrolladas en el lenguaje Java)</a:t>
            </a:r>
          </a:p>
          <a:p>
            <a:pPr>
              <a:lnSpc>
                <a:spcPct val="110000"/>
              </a:lnSpc>
            </a:pPr>
            <a:r>
              <a:rPr lang="es-ES" dirty="0"/>
              <a:t>La versión o distribución más común de la plataforma Java es la versión estándar. Viene en 2 formatos: JRE, apuntado a solo ejecutar programas y el JDK, que incluye herramientas de desarrollo de programas</a:t>
            </a:r>
          </a:p>
          <a:p>
            <a:endParaRPr lang="es-ES" dirty="0"/>
          </a:p>
          <a:p>
            <a:endParaRPr lang="es-ES" dirty="0"/>
          </a:p>
        </p:txBody>
      </p:sp>
      <p:sp>
        <p:nvSpPr>
          <p:cNvPr id="6" name="Marcador de pie de página 5">
            <a:extLst>
              <a:ext uri="{FF2B5EF4-FFF2-40B4-BE49-F238E27FC236}">
                <a16:creationId xmlns="" xmlns:a16="http://schemas.microsoft.com/office/drawing/2014/main" id="{A475AFC4-A517-4C29-A410-D34937556CA6}"/>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7" name="Marcador de número de diapositiva 6">
            <a:extLst>
              <a:ext uri="{FF2B5EF4-FFF2-40B4-BE49-F238E27FC236}">
                <a16:creationId xmlns="" xmlns:a16="http://schemas.microsoft.com/office/drawing/2014/main" id="{4F0F281D-951C-4B1B-90EF-93FA76F3F4A2}"/>
              </a:ext>
            </a:extLst>
          </p:cNvPr>
          <p:cNvSpPr>
            <a:spLocks noGrp="1"/>
          </p:cNvSpPr>
          <p:nvPr>
            <p:ph type="sldNum" sz="quarter" idx="12"/>
          </p:nvPr>
        </p:nvSpPr>
        <p:spPr/>
        <p:txBody>
          <a:bodyPr/>
          <a:lstStyle/>
          <a:p>
            <a:fld id="{D802D9E1-0DDA-174F-9155-A972C397A999}" type="slidenum">
              <a:rPr lang="es-ES_tradnl" smtClean="0"/>
              <a:pPr/>
              <a:t>9</a:t>
            </a:fld>
            <a:endParaRPr lang="es-ES_tradnl" dirty="0"/>
          </a:p>
        </p:txBody>
      </p:sp>
    </p:spTree>
    <p:extLst>
      <p:ext uri="{BB962C8B-B14F-4D97-AF65-F5344CB8AC3E}">
        <p14:creationId xmlns:p14="http://schemas.microsoft.com/office/powerpoint/2010/main" xmlns="" val="348088889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Matrices – Ejemplo Boletín</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99</a:t>
            </a:fld>
            <a:endParaRPr lang="es-ES_tradnl" dirty="0"/>
          </a:p>
        </p:txBody>
      </p:sp>
      <p:grpSp>
        <p:nvGrpSpPr>
          <p:cNvPr id="3" name="Grupo 2"/>
          <p:cNvGrpSpPr/>
          <p:nvPr/>
        </p:nvGrpSpPr>
        <p:grpSpPr>
          <a:xfrm>
            <a:off x="924941" y="1874242"/>
            <a:ext cx="7761565" cy="4701182"/>
            <a:chOff x="924941" y="1874242"/>
            <a:chExt cx="7761565" cy="4701182"/>
          </a:xfrm>
        </p:grpSpPr>
        <p:pic>
          <p:nvPicPr>
            <p:cNvPr id="7" name="Shape 314" descr="arreglo-26.png"/>
            <p:cNvPicPr preferRelativeResize="0"/>
            <p:nvPr/>
          </p:nvPicPr>
          <p:blipFill>
            <a:blip r:embed="rId2">
              <a:alphaModFix/>
            </a:blip>
            <a:stretch>
              <a:fillRect/>
            </a:stretch>
          </p:blipFill>
          <p:spPr>
            <a:xfrm>
              <a:off x="924941" y="2286366"/>
              <a:ext cx="7190327" cy="4289058"/>
            </a:xfrm>
            <a:prstGeom prst="rect">
              <a:avLst/>
            </a:prstGeom>
            <a:noFill/>
            <a:ln>
              <a:noFill/>
            </a:ln>
          </p:spPr>
        </p:pic>
        <p:sp>
          <p:nvSpPr>
            <p:cNvPr id="6" name="Rectángulo 5"/>
            <p:cNvSpPr/>
            <p:nvPr/>
          </p:nvSpPr>
          <p:spPr>
            <a:xfrm>
              <a:off x="5002292" y="1874242"/>
              <a:ext cx="3684214" cy="461665"/>
            </a:xfrm>
            <a:prstGeom prst="rect">
              <a:avLst/>
            </a:prstGeom>
          </p:spPr>
          <p:txBody>
            <a:bodyPr wrap="none">
              <a:spAutoFit/>
            </a:bodyPr>
            <a:lstStyle/>
            <a:p>
              <a:pPr>
                <a:lnSpc>
                  <a:spcPct val="120000"/>
                </a:lnSpc>
                <a:spcBef>
                  <a:spcPts val="0"/>
                </a:spcBef>
              </a:pPr>
              <a:r>
                <a:rPr lang="es-US" sz="2000" b="1" dirty="0">
                  <a:solidFill>
                    <a:schemeClr val="dk1"/>
                  </a:solidFill>
                  <a:latin typeface="Arial" panose="020B0604020202020204" pitchFamily="34" charset="0"/>
                  <a:cs typeface="Arial" panose="020B0604020202020204" pitchFamily="34" charset="0"/>
                </a:rPr>
                <a:t>Testeamos nuestro boletín…</a:t>
              </a:r>
              <a:endParaRPr lang="es-AR" sz="2000" b="1" dirty="0">
                <a:solidFill>
                  <a:schemeClr val="dk1"/>
                </a:solidFill>
                <a:latin typeface="Arial" panose="020B0604020202020204" pitchFamily="34" charset="0"/>
                <a:cs typeface="Arial" panose="020B0604020202020204" pitchFamily="34" charset="0"/>
              </a:endParaRPr>
            </a:p>
          </p:txBody>
        </p:sp>
        <p:sp>
          <p:nvSpPr>
            <p:cNvPr id="8" name="Rectángulo 7"/>
            <p:cNvSpPr/>
            <p:nvPr/>
          </p:nvSpPr>
          <p:spPr>
            <a:xfrm>
              <a:off x="4916108" y="3263780"/>
              <a:ext cx="2313454" cy="424732"/>
            </a:xfrm>
            <a:prstGeom prst="rect">
              <a:avLst/>
            </a:prstGeom>
          </p:spPr>
          <p:txBody>
            <a:bodyPr wrap="none">
              <a:spAutoFit/>
            </a:bodyPr>
            <a:lstStyle/>
            <a:p>
              <a:pPr>
                <a:lnSpc>
                  <a:spcPct val="120000"/>
                </a:lnSpc>
                <a:spcBef>
                  <a:spcPts val="0"/>
                </a:spcBef>
              </a:pPr>
              <a:r>
                <a:rPr lang="es-US" b="1" dirty="0">
                  <a:solidFill>
                    <a:schemeClr val="bg2">
                      <a:lumMod val="25000"/>
                    </a:schemeClr>
                  </a:solidFill>
                  <a:latin typeface="Arial" panose="020B0604020202020204" pitchFamily="34" charset="0"/>
                  <a:cs typeface="Arial" panose="020B0604020202020204" pitchFamily="34" charset="0"/>
                </a:rPr>
                <a:t>Salida por consola:</a:t>
              </a:r>
              <a:endParaRPr lang="es-AR" b="1" dirty="0">
                <a:solidFill>
                  <a:schemeClr val="bg2">
                    <a:lumMod val="2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xmlns="" val="335517472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a:bodyPr>
          <a:lstStyle/>
          <a:p>
            <a:r>
              <a:rPr lang="es-ES_tradnl" sz="4000" dirty="0"/>
              <a:t>Programación Orientada a Objetos</a:t>
            </a:r>
          </a:p>
        </p:txBody>
      </p:sp>
      <p:sp>
        <p:nvSpPr>
          <p:cNvPr id="5" name="Subtítulo 4"/>
          <p:cNvSpPr>
            <a:spLocks noGrp="1"/>
          </p:cNvSpPr>
          <p:nvPr>
            <p:ph type="subTitle" idx="1"/>
          </p:nvPr>
        </p:nvSpPr>
        <p:spPr/>
        <p:txBody>
          <a:bodyPr/>
          <a:lstStyle/>
          <a:p>
            <a:r>
              <a:rPr lang="es-ES_tradnl" dirty="0" smtClean="0"/>
              <a:t>Colecciones</a:t>
            </a:r>
            <a:endParaRPr lang="es-ES_tradnl" dirty="0"/>
          </a:p>
        </p:txBody>
      </p:sp>
    </p:spTree>
    <p:extLst>
      <p:ext uri="{BB962C8B-B14F-4D97-AF65-F5344CB8AC3E}">
        <p14:creationId xmlns:p14="http://schemas.microsoft.com/office/powerpoint/2010/main" xmlns="" val="183714140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Temas</a:t>
            </a:r>
          </a:p>
        </p:txBody>
      </p:sp>
      <p:sp>
        <p:nvSpPr>
          <p:cNvPr id="3" name="Marcador de contenido 2"/>
          <p:cNvSpPr>
            <a:spLocks noGrp="1"/>
          </p:cNvSpPr>
          <p:nvPr>
            <p:ph idx="1"/>
          </p:nvPr>
        </p:nvSpPr>
        <p:spPr/>
        <p:txBody>
          <a:bodyPr>
            <a:normAutofit/>
          </a:bodyPr>
          <a:lstStyle/>
          <a:p>
            <a:pPr>
              <a:buSzPct val="100000"/>
            </a:pPr>
            <a:r>
              <a:rPr lang="es-AR" dirty="0" smtClean="0">
                <a:solidFill>
                  <a:schemeClr val="dk1"/>
                </a:solidFill>
              </a:rPr>
              <a:t>List y ArrayList</a:t>
            </a:r>
            <a:endParaRPr lang="es-AR" dirty="0">
              <a:solidFill>
                <a:schemeClr val="dk1"/>
              </a:solidFill>
            </a:endParaRPr>
          </a:p>
          <a:p>
            <a:pPr>
              <a:buSzPct val="100000"/>
            </a:pPr>
            <a:endParaRPr lang="es-AR" dirty="0">
              <a:solidFill>
                <a:schemeClr val="dk1"/>
              </a:solidFill>
            </a:endParaRPr>
          </a:p>
          <a:p>
            <a:pPr lvl="0">
              <a:buClr>
                <a:schemeClr val="dk1"/>
              </a:buClr>
              <a:buSzPct val="100000"/>
            </a:pPr>
            <a:r>
              <a:rPr lang="es-AR" sz="2900" dirty="0" smtClean="0">
                <a:solidFill>
                  <a:schemeClr val="dk1"/>
                </a:solidFill>
              </a:rPr>
              <a:t>Iterator</a:t>
            </a:r>
            <a:endParaRPr lang="es-AR" sz="2900" dirty="0">
              <a:solidFill>
                <a:schemeClr val="dk1"/>
              </a:solidFill>
            </a:endParaRPr>
          </a:p>
          <a:p>
            <a:pPr marL="0" lvl="0" indent="0">
              <a:buClr>
                <a:schemeClr val="dk1"/>
              </a:buClr>
              <a:buSzPct val="100000"/>
              <a:buNone/>
            </a:pPr>
            <a:endParaRPr lang="es-AR" sz="2900" dirty="0">
              <a:solidFill>
                <a:schemeClr val="dk1"/>
              </a:solidFill>
            </a:endParaRP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101</a:t>
            </a:fld>
            <a:endParaRPr lang="es-ES_tradnl" dirty="0"/>
          </a:p>
        </p:txBody>
      </p:sp>
    </p:spTree>
    <p:extLst>
      <p:ext uri="{BB962C8B-B14F-4D97-AF65-F5344CB8AC3E}">
        <p14:creationId xmlns:p14="http://schemas.microsoft.com/office/powerpoint/2010/main" xmlns="" val="31565004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smtClean="0"/>
              <a:t>Colecciones</a:t>
            </a:r>
            <a:endParaRPr lang="es-ES_tradnl" b="1" dirty="0"/>
          </a:p>
        </p:txBody>
      </p:sp>
      <p:sp>
        <p:nvSpPr>
          <p:cNvPr id="3" name="Marcador de contenido 2"/>
          <p:cNvSpPr>
            <a:spLocks noGrp="1"/>
          </p:cNvSpPr>
          <p:nvPr>
            <p:ph idx="1"/>
          </p:nvPr>
        </p:nvSpPr>
        <p:spPr>
          <a:xfrm>
            <a:off x="628649" y="2160000"/>
            <a:ext cx="8038695" cy="4351338"/>
          </a:xfrm>
        </p:spPr>
        <p:txBody>
          <a:bodyPr>
            <a:normAutofit/>
          </a:bodyPr>
          <a:lstStyle/>
          <a:p>
            <a:pPr>
              <a:spcBef>
                <a:spcPts val="0"/>
              </a:spcBef>
            </a:pPr>
            <a:r>
              <a:rPr lang="es-AR" sz="2000" dirty="0" smtClean="0"/>
              <a:t>Las </a:t>
            </a:r>
            <a:r>
              <a:rPr lang="es-AR" sz="2000" dirty="0"/>
              <a:t>colecciones son clases que implementan Estructuras de </a:t>
            </a:r>
            <a:r>
              <a:rPr lang="es-AR" sz="2000" dirty="0" smtClean="0"/>
              <a:t>Datos</a:t>
            </a:r>
            <a:endParaRPr lang="es-AR" sz="2400" b="1" dirty="0">
              <a:solidFill>
                <a:srgbClr val="0000FF"/>
              </a:solidFill>
            </a:endParaRPr>
          </a:p>
          <a:p>
            <a:r>
              <a:rPr lang="es-AR" sz="2000" dirty="0"/>
              <a:t>Los objetos de una colección se llaman </a:t>
            </a:r>
            <a:r>
              <a:rPr lang="es-AR" sz="2000" b="1" dirty="0"/>
              <a:t>elementos</a:t>
            </a:r>
            <a:endParaRPr lang="es-US" sz="2000" b="1" dirty="0"/>
          </a:p>
          <a:p>
            <a:r>
              <a:rPr lang="es-AR" sz="2000" dirty="0" smtClean="0"/>
              <a:t>En este curso nos centraremos en el tipo </a:t>
            </a:r>
            <a:r>
              <a:rPr lang="es-AR" sz="2000" b="1" dirty="0" smtClean="0"/>
              <a:t>List </a:t>
            </a:r>
          </a:p>
          <a:p>
            <a:pPr lvl="1"/>
            <a:r>
              <a:rPr lang="es-AR" sz="2000" dirty="0" smtClean="0"/>
              <a:t>Y mas especificamente en </a:t>
            </a:r>
            <a:r>
              <a:rPr lang="es-AR" sz="2000" b="1" dirty="0" smtClean="0"/>
              <a:t>ArrayList</a:t>
            </a:r>
          </a:p>
          <a:p>
            <a:r>
              <a:rPr lang="es-AR" sz="2000" dirty="0" smtClean="0"/>
              <a:t>Las listas son parecidas a los arreglos pero </a:t>
            </a:r>
            <a:r>
              <a:rPr lang="es-AR" sz="2000" b="1" dirty="0" smtClean="0"/>
              <a:t>NO </a:t>
            </a:r>
            <a:r>
              <a:rPr lang="es-AR" sz="2000" dirty="0" smtClean="0"/>
              <a:t>tienen un </a:t>
            </a:r>
            <a:r>
              <a:rPr lang="es-AR" sz="2000" b="1" dirty="0" smtClean="0"/>
              <a:t>largo fijo </a:t>
            </a:r>
            <a:r>
              <a:rPr lang="es-AR" sz="2000" dirty="0" smtClean="0"/>
              <a:t>(se </a:t>
            </a:r>
            <a:r>
              <a:rPr lang="es-AR" sz="2000" b="1" dirty="0" smtClean="0"/>
              <a:t>redimensionan</a:t>
            </a:r>
            <a:r>
              <a:rPr lang="es-AR" sz="2000" dirty="0" smtClean="0"/>
              <a:t> cuando agregamos/eliminamos elementos)</a:t>
            </a:r>
          </a:p>
          <a:p>
            <a:pPr lvl="1"/>
            <a:r>
              <a:rPr lang="es-AR" sz="2000" dirty="0" smtClean="0"/>
              <a:t>Permite </a:t>
            </a:r>
            <a:r>
              <a:rPr lang="es-AR" sz="2000" dirty="0"/>
              <a:t>elementos </a:t>
            </a:r>
            <a:r>
              <a:rPr lang="es-AR" sz="2000" dirty="0" smtClean="0"/>
              <a:t>duplicados</a:t>
            </a:r>
          </a:p>
          <a:p>
            <a:pPr lvl="1"/>
            <a:r>
              <a:rPr lang="es-AR" sz="2000" dirty="0" smtClean="0"/>
              <a:t>El acceso se realiza mediante indices</a:t>
            </a:r>
          </a:p>
          <a:p>
            <a:pPr lvl="1"/>
            <a:r>
              <a:rPr lang="es-AR" sz="2000" dirty="0" smtClean="0"/>
              <a:t>Comienzan con el indice 0</a:t>
            </a:r>
            <a:endParaRPr lang="es-AR" sz="2000" dirty="0"/>
          </a:p>
          <a:p>
            <a:pPr marL="0" indent="0">
              <a:buNone/>
            </a:pPr>
            <a:endParaRPr lang="es-US" sz="2000" dirty="0"/>
          </a:p>
          <a:p>
            <a:pPr marL="0" indent="0">
              <a:buNone/>
            </a:pPr>
            <a:endParaRPr lang="es-US" sz="2000" dirty="0"/>
          </a:p>
          <a:p>
            <a:pPr marL="0" indent="0">
              <a:buNone/>
            </a:pPr>
            <a:endParaRPr lang="es-AR" sz="2000" dirty="0"/>
          </a:p>
          <a:p>
            <a:pPr marL="0" indent="0">
              <a:buNone/>
            </a:pPr>
            <a:endParaRPr lang="es-US" sz="2000" dirty="0"/>
          </a:p>
          <a:p>
            <a:pPr marL="0" indent="0">
              <a:buNone/>
            </a:pPr>
            <a:endParaRPr lang="es-AR" sz="2000" dirty="0"/>
          </a:p>
          <a:p>
            <a:pPr marL="0" indent="0">
              <a:buNone/>
            </a:pPr>
            <a:endParaRPr lang="es-ES_tradnl" sz="20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102</a:t>
            </a:fld>
            <a:endParaRPr lang="es-ES_tradnl" dirty="0"/>
          </a:p>
        </p:txBody>
      </p:sp>
      <p:graphicFrame>
        <p:nvGraphicFramePr>
          <p:cNvPr id="4" name="Tabla 3"/>
          <p:cNvGraphicFramePr>
            <a:graphicFrameLocks noGrp="1"/>
          </p:cNvGraphicFramePr>
          <p:nvPr>
            <p:extLst>
              <p:ext uri="{D42A27DB-BD31-4B8C-83A1-F6EECF244321}">
                <p14:modId xmlns:p14="http://schemas.microsoft.com/office/powerpoint/2010/main" xmlns="" val="1004071080"/>
              </p:ext>
            </p:extLst>
          </p:nvPr>
        </p:nvGraphicFramePr>
        <p:xfrm>
          <a:off x="1524000" y="5433979"/>
          <a:ext cx="6096000" cy="37084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370840">
                <a:tc>
                  <a:txBody>
                    <a:bodyPr/>
                    <a:lstStyle/>
                    <a:p>
                      <a:pPr algn="ctr"/>
                      <a:r>
                        <a:rPr lang="en-US" dirty="0" smtClean="0"/>
                        <a:t>L</a:t>
                      </a:r>
                      <a:endParaRPr lang="en-US" dirty="0"/>
                    </a:p>
                  </a:txBody>
                  <a:tcPr/>
                </a:tc>
                <a:tc>
                  <a:txBody>
                    <a:bodyPr/>
                    <a:lstStyle/>
                    <a:p>
                      <a:pPr algn="ctr"/>
                      <a:r>
                        <a:rPr lang="en-US" dirty="0" smtClean="0"/>
                        <a:t>I</a:t>
                      </a:r>
                      <a:endParaRPr lang="en-US" dirty="0"/>
                    </a:p>
                  </a:txBody>
                  <a:tcPr/>
                </a:tc>
                <a:tc>
                  <a:txBody>
                    <a:bodyPr/>
                    <a:lstStyle/>
                    <a:p>
                      <a:pPr algn="ctr"/>
                      <a:r>
                        <a:rPr lang="en-US" dirty="0" smtClean="0"/>
                        <a:t>S</a:t>
                      </a:r>
                      <a:endParaRPr lang="en-US" dirty="0"/>
                    </a:p>
                  </a:txBody>
                  <a:tcPr/>
                </a:tc>
                <a:tc>
                  <a:txBody>
                    <a:bodyPr/>
                    <a:lstStyle/>
                    <a:p>
                      <a:pPr algn="ctr"/>
                      <a:r>
                        <a:rPr lang="en-US" dirty="0" smtClean="0"/>
                        <a:t>T</a:t>
                      </a:r>
                      <a:endParaRPr lang="en-US" dirty="0"/>
                    </a:p>
                  </a:txBody>
                  <a:tcPr/>
                </a:tc>
                <a:tc>
                  <a:txBody>
                    <a:bodyPr/>
                    <a:lstStyle/>
                    <a:p>
                      <a:pPr algn="ctr"/>
                      <a:r>
                        <a:rPr lang="en-US" dirty="0" smtClean="0"/>
                        <a:t>A</a:t>
                      </a:r>
                      <a:endParaRPr lang="en-US" dirty="0"/>
                    </a:p>
                  </a:txBody>
                  <a:tcPr/>
                </a:tc>
                <a:tc>
                  <a:txBody>
                    <a:bodyPr/>
                    <a:lstStyle/>
                    <a:p>
                      <a:pPr algn="ctr"/>
                      <a:r>
                        <a:rPr lang="en-US" dirty="0" smtClean="0"/>
                        <a:t>S</a:t>
                      </a:r>
                      <a:endParaRPr lang="en-US" dirty="0"/>
                    </a:p>
                  </a:txBody>
                  <a:tcPr/>
                </a:tc>
              </a:tr>
            </a:tbl>
          </a:graphicData>
        </a:graphic>
      </p:graphicFrame>
      <p:sp>
        <p:nvSpPr>
          <p:cNvPr id="6" name="CuadroTexto 5"/>
          <p:cNvSpPr txBox="1"/>
          <p:nvPr/>
        </p:nvSpPr>
        <p:spPr>
          <a:xfrm>
            <a:off x="1887166" y="5821100"/>
            <a:ext cx="301686" cy="369332"/>
          </a:xfrm>
          <a:prstGeom prst="rect">
            <a:avLst/>
          </a:prstGeom>
          <a:noFill/>
        </p:spPr>
        <p:txBody>
          <a:bodyPr wrap="none" rtlCol="0">
            <a:spAutoFit/>
          </a:bodyPr>
          <a:lstStyle/>
          <a:p>
            <a:r>
              <a:rPr lang="en-US" smtClean="0"/>
              <a:t>0</a:t>
            </a:r>
            <a:endParaRPr lang="en-US"/>
          </a:p>
        </p:txBody>
      </p:sp>
      <p:sp>
        <p:nvSpPr>
          <p:cNvPr id="7" name="CuadroTexto 6"/>
          <p:cNvSpPr txBox="1"/>
          <p:nvPr/>
        </p:nvSpPr>
        <p:spPr>
          <a:xfrm>
            <a:off x="2885873" y="5824741"/>
            <a:ext cx="301686" cy="369332"/>
          </a:xfrm>
          <a:prstGeom prst="rect">
            <a:avLst/>
          </a:prstGeom>
          <a:noFill/>
        </p:spPr>
        <p:txBody>
          <a:bodyPr wrap="none" rtlCol="0">
            <a:spAutoFit/>
          </a:bodyPr>
          <a:lstStyle/>
          <a:p>
            <a:r>
              <a:rPr lang="en-US" dirty="0" smtClean="0"/>
              <a:t>1</a:t>
            </a:r>
            <a:endParaRPr lang="en-US" dirty="0"/>
          </a:p>
        </p:txBody>
      </p:sp>
      <p:sp>
        <p:nvSpPr>
          <p:cNvPr id="8" name="CuadroTexto 7"/>
          <p:cNvSpPr txBox="1"/>
          <p:nvPr/>
        </p:nvSpPr>
        <p:spPr>
          <a:xfrm>
            <a:off x="3913764" y="5821100"/>
            <a:ext cx="301686" cy="369332"/>
          </a:xfrm>
          <a:prstGeom prst="rect">
            <a:avLst/>
          </a:prstGeom>
          <a:noFill/>
        </p:spPr>
        <p:txBody>
          <a:bodyPr wrap="none" rtlCol="0">
            <a:spAutoFit/>
          </a:bodyPr>
          <a:lstStyle/>
          <a:p>
            <a:r>
              <a:rPr lang="en-US" dirty="0" smtClean="0"/>
              <a:t>2</a:t>
            </a:r>
            <a:endParaRPr lang="en-US" dirty="0"/>
          </a:p>
        </p:txBody>
      </p:sp>
      <p:sp>
        <p:nvSpPr>
          <p:cNvPr id="9" name="CuadroTexto 8"/>
          <p:cNvSpPr txBox="1"/>
          <p:nvPr/>
        </p:nvSpPr>
        <p:spPr>
          <a:xfrm>
            <a:off x="4922199" y="5824741"/>
            <a:ext cx="301686" cy="369332"/>
          </a:xfrm>
          <a:prstGeom prst="rect">
            <a:avLst/>
          </a:prstGeom>
          <a:noFill/>
        </p:spPr>
        <p:txBody>
          <a:bodyPr wrap="none" rtlCol="0">
            <a:spAutoFit/>
          </a:bodyPr>
          <a:lstStyle/>
          <a:p>
            <a:r>
              <a:rPr lang="en-US" dirty="0" smtClean="0"/>
              <a:t>3</a:t>
            </a:r>
            <a:endParaRPr lang="en-US" dirty="0"/>
          </a:p>
        </p:txBody>
      </p:sp>
      <p:sp>
        <p:nvSpPr>
          <p:cNvPr id="10" name="CuadroTexto 9"/>
          <p:cNvSpPr txBox="1"/>
          <p:nvPr/>
        </p:nvSpPr>
        <p:spPr>
          <a:xfrm>
            <a:off x="5930634" y="5821100"/>
            <a:ext cx="301686" cy="369332"/>
          </a:xfrm>
          <a:prstGeom prst="rect">
            <a:avLst/>
          </a:prstGeom>
          <a:noFill/>
        </p:spPr>
        <p:txBody>
          <a:bodyPr wrap="none" rtlCol="0">
            <a:spAutoFit/>
          </a:bodyPr>
          <a:lstStyle/>
          <a:p>
            <a:r>
              <a:rPr lang="en-US" dirty="0" smtClean="0"/>
              <a:t>4</a:t>
            </a:r>
            <a:endParaRPr lang="en-US" dirty="0"/>
          </a:p>
        </p:txBody>
      </p:sp>
      <p:sp>
        <p:nvSpPr>
          <p:cNvPr id="11" name="CuadroTexto 10"/>
          <p:cNvSpPr txBox="1"/>
          <p:nvPr/>
        </p:nvSpPr>
        <p:spPr>
          <a:xfrm>
            <a:off x="6982811" y="5821100"/>
            <a:ext cx="301686" cy="369332"/>
          </a:xfrm>
          <a:prstGeom prst="rect">
            <a:avLst/>
          </a:prstGeom>
          <a:noFill/>
        </p:spPr>
        <p:txBody>
          <a:bodyPr wrap="none" rtlCol="0">
            <a:spAutoFit/>
          </a:bodyPr>
          <a:lstStyle/>
          <a:p>
            <a:r>
              <a:rPr lang="en-US" dirty="0" smtClean="0"/>
              <a:t>5</a:t>
            </a:r>
            <a:endParaRPr lang="en-US" dirty="0"/>
          </a:p>
        </p:txBody>
      </p:sp>
    </p:spTree>
    <p:extLst>
      <p:ext uri="{BB962C8B-B14F-4D97-AF65-F5344CB8AC3E}">
        <p14:creationId xmlns:p14="http://schemas.microsoft.com/office/powerpoint/2010/main" xmlns="" val="214681576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28649" y="2160000"/>
            <a:ext cx="8038695" cy="4351338"/>
          </a:xfrm>
        </p:spPr>
        <p:txBody>
          <a:bodyPr>
            <a:normAutofit/>
          </a:bodyPr>
          <a:lstStyle/>
          <a:p>
            <a:pPr>
              <a:spcBef>
                <a:spcPts val="0"/>
              </a:spcBef>
            </a:pPr>
            <a:r>
              <a:rPr lang="es-AR" sz="2000" dirty="0" smtClean="0"/>
              <a:t>List es una interface (más adelante en curso) que tiene distintas implementaciones</a:t>
            </a:r>
          </a:p>
          <a:p>
            <a:pPr>
              <a:spcBef>
                <a:spcPts val="0"/>
              </a:spcBef>
            </a:pPr>
            <a:r>
              <a:rPr lang="es-AR" sz="2000" dirty="0" smtClean="0"/>
              <a:t>En el curso solo veremos una: </a:t>
            </a:r>
            <a:r>
              <a:rPr lang="es-AR" sz="2000" b="1" dirty="0" smtClean="0"/>
              <a:t>ArrayList</a:t>
            </a:r>
          </a:p>
          <a:p>
            <a:pPr>
              <a:spcBef>
                <a:spcPts val="0"/>
              </a:spcBef>
            </a:pPr>
            <a:r>
              <a:rPr lang="es-AR" sz="2000" dirty="0" smtClean="0"/>
              <a:t>Como </a:t>
            </a:r>
            <a:r>
              <a:rPr lang="es-AR" sz="2000" b="1" dirty="0" smtClean="0"/>
              <a:t>definir</a:t>
            </a:r>
            <a:r>
              <a:rPr lang="es-AR" sz="2000" dirty="0" smtClean="0"/>
              <a:t> una lista:</a:t>
            </a:r>
          </a:p>
          <a:p>
            <a:pPr>
              <a:spcBef>
                <a:spcPts val="0"/>
              </a:spcBef>
            </a:pPr>
            <a:endParaRPr lang="es-AR" sz="2400" dirty="0"/>
          </a:p>
          <a:p>
            <a:pPr marL="0" indent="0">
              <a:buNone/>
            </a:pPr>
            <a:endParaRPr lang="es-US" sz="2000" dirty="0"/>
          </a:p>
          <a:p>
            <a:pPr marL="0" indent="0">
              <a:buNone/>
            </a:pPr>
            <a:endParaRPr lang="es-AR" sz="2000" dirty="0"/>
          </a:p>
          <a:p>
            <a:pPr marL="0" indent="0">
              <a:buNone/>
            </a:pPr>
            <a:endParaRPr lang="es-US" sz="2000" dirty="0"/>
          </a:p>
          <a:p>
            <a:pPr marL="0" indent="0">
              <a:buNone/>
            </a:pPr>
            <a:endParaRPr lang="es-AR" sz="2000" dirty="0"/>
          </a:p>
          <a:p>
            <a:pPr marL="0" indent="0">
              <a:buNone/>
            </a:pPr>
            <a:endParaRPr lang="es-ES_tradnl" sz="20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103</a:t>
            </a:fld>
            <a:endParaRPr lang="es-ES_tradnl" dirty="0"/>
          </a:p>
        </p:txBody>
      </p:sp>
      <p:sp>
        <p:nvSpPr>
          <p:cNvPr id="4" name="CuadroTexto 3"/>
          <p:cNvSpPr txBox="1"/>
          <p:nvPr/>
        </p:nvSpPr>
        <p:spPr>
          <a:xfrm>
            <a:off x="1488332" y="3764604"/>
            <a:ext cx="6014275" cy="400110"/>
          </a:xfrm>
          <a:prstGeom prst="rect">
            <a:avLst/>
          </a:prstGeom>
          <a:noFill/>
        </p:spPr>
        <p:txBody>
          <a:bodyPr wrap="none" rtlCol="0">
            <a:spAutoFit/>
          </a:bodyPr>
          <a:lstStyle/>
          <a:p>
            <a:r>
              <a:rPr lang="es-ES_tradnl" sz="2000" dirty="0" err="1" smtClean="0"/>
              <a:t>List</a:t>
            </a:r>
            <a:r>
              <a:rPr lang="es-ES_tradnl" sz="2000" dirty="0" smtClean="0"/>
              <a:t>&lt;</a:t>
            </a:r>
            <a:r>
              <a:rPr lang="es-ES_tradnl" sz="2000" dirty="0" err="1" smtClean="0"/>
              <a:t>String</a:t>
            </a:r>
            <a:r>
              <a:rPr lang="es-ES_tradnl" sz="2000" dirty="0" smtClean="0"/>
              <a:t>&gt; </a:t>
            </a:r>
            <a:r>
              <a:rPr lang="es-ES_tradnl" sz="2000" dirty="0" err="1" smtClean="0"/>
              <a:t>nombresAlumnos</a:t>
            </a:r>
            <a:r>
              <a:rPr lang="es-ES_tradnl" sz="2000" dirty="0" smtClean="0"/>
              <a:t>=</a:t>
            </a:r>
            <a:r>
              <a:rPr lang="es-ES_tradnl" sz="2000" dirty="0" smtClean="0">
                <a:solidFill>
                  <a:srgbClr val="0000E6"/>
                </a:solidFill>
              </a:rPr>
              <a:t>new</a:t>
            </a:r>
            <a:r>
              <a:rPr lang="es-ES_tradnl" sz="2000" dirty="0" smtClean="0"/>
              <a:t> </a:t>
            </a:r>
            <a:r>
              <a:rPr lang="es-ES_tradnl" sz="2000" dirty="0" err="1" smtClean="0"/>
              <a:t>ArrayList</a:t>
            </a:r>
            <a:r>
              <a:rPr lang="es-ES_tradnl" sz="2000" dirty="0" smtClean="0"/>
              <a:t>&lt;</a:t>
            </a:r>
            <a:r>
              <a:rPr lang="es-ES_tradnl" sz="2000" dirty="0" err="1" smtClean="0"/>
              <a:t>String</a:t>
            </a:r>
            <a:r>
              <a:rPr lang="es-ES_tradnl" sz="2000" dirty="0" smtClean="0"/>
              <a:t>&gt;(); </a:t>
            </a:r>
            <a:endParaRPr lang="es-ES_tradnl" sz="2000" dirty="0"/>
          </a:p>
        </p:txBody>
      </p:sp>
      <p:cxnSp>
        <p:nvCxnSpPr>
          <p:cNvPr id="7" name="Conector recto 6"/>
          <p:cNvCxnSpPr/>
          <p:nvPr/>
        </p:nvCxnSpPr>
        <p:spPr>
          <a:xfrm>
            <a:off x="1527241" y="4164714"/>
            <a:ext cx="408562"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5249692" y="4164714"/>
            <a:ext cx="9371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flipH="1" flipV="1">
            <a:off x="2305455" y="4164714"/>
            <a:ext cx="1352145" cy="15454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flipV="1">
            <a:off x="4970834" y="4164714"/>
            <a:ext cx="1595336" cy="15454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2605976" y="5769318"/>
            <a:ext cx="4128438" cy="369332"/>
          </a:xfrm>
          <a:prstGeom prst="rect">
            <a:avLst/>
          </a:prstGeom>
          <a:noFill/>
        </p:spPr>
        <p:txBody>
          <a:bodyPr wrap="none" rtlCol="0">
            <a:spAutoFit/>
          </a:bodyPr>
          <a:lstStyle/>
          <a:p>
            <a:r>
              <a:rPr lang="es-ES_tradnl" dirty="0" smtClean="0"/>
              <a:t>Tipo de elementos que almacenará la lista</a:t>
            </a:r>
            <a:endParaRPr lang="es-ES_tradnl" dirty="0"/>
          </a:p>
        </p:txBody>
      </p:sp>
      <p:sp>
        <p:nvSpPr>
          <p:cNvPr id="21" name="Título 1"/>
          <p:cNvSpPr>
            <a:spLocks noGrp="1"/>
          </p:cNvSpPr>
          <p:nvPr>
            <p:ph type="title"/>
          </p:nvPr>
        </p:nvSpPr>
        <p:spPr>
          <a:xfrm>
            <a:off x="628650" y="900000"/>
            <a:ext cx="7886700" cy="1220315"/>
          </a:xfrm>
        </p:spPr>
        <p:txBody>
          <a:bodyPr/>
          <a:lstStyle/>
          <a:p>
            <a:r>
              <a:rPr lang="es-ES_tradnl" b="1" dirty="0" err="1" smtClean="0"/>
              <a:t>List</a:t>
            </a:r>
            <a:r>
              <a:rPr lang="es-ES_tradnl" dirty="0"/>
              <a:t/>
            </a:r>
            <a:br>
              <a:rPr lang="es-ES_tradnl" dirty="0"/>
            </a:br>
            <a:r>
              <a:rPr lang="es-ES_tradnl" sz="2800" i="1" dirty="0" smtClean="0"/>
              <a:t>Definición</a:t>
            </a:r>
            <a:endParaRPr lang="es-ES_tradnl" i="1" dirty="0"/>
          </a:p>
        </p:txBody>
      </p:sp>
    </p:spTree>
    <p:extLst>
      <p:ext uri="{BB962C8B-B14F-4D97-AF65-F5344CB8AC3E}">
        <p14:creationId xmlns:p14="http://schemas.microsoft.com/office/powerpoint/2010/main" xmlns="" val="177647046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pPr/>
              <a:t>104</a:t>
            </a:fld>
            <a:endParaRPr lang="es-ES_tradnl" dirty="0"/>
          </a:p>
        </p:txBody>
      </p:sp>
      <p:sp>
        <p:nvSpPr>
          <p:cNvPr id="13" name="Título 1"/>
          <p:cNvSpPr>
            <a:spLocks noGrp="1"/>
          </p:cNvSpPr>
          <p:nvPr>
            <p:ph type="title"/>
          </p:nvPr>
        </p:nvSpPr>
        <p:spPr>
          <a:xfrm>
            <a:off x="628650" y="900000"/>
            <a:ext cx="7886700" cy="1220315"/>
          </a:xfrm>
        </p:spPr>
        <p:txBody>
          <a:bodyPr/>
          <a:lstStyle/>
          <a:p>
            <a:r>
              <a:rPr lang="es-ES_tradnl" b="1" dirty="0" err="1" smtClean="0"/>
              <a:t>List</a:t>
            </a:r>
            <a:r>
              <a:rPr lang="es-ES_tradnl" dirty="0"/>
              <a:t/>
            </a:r>
            <a:br>
              <a:rPr lang="es-ES_tradnl" dirty="0"/>
            </a:br>
            <a:r>
              <a:rPr lang="es-ES_tradnl" sz="2800" i="1" dirty="0" smtClean="0"/>
              <a:t>Principales Servicios</a:t>
            </a:r>
            <a:endParaRPr lang="es-ES_tradnl" i="1" dirty="0"/>
          </a:p>
        </p:txBody>
      </p:sp>
      <p:sp>
        <p:nvSpPr>
          <p:cNvPr id="15" name="CuadroTexto 14"/>
          <p:cNvSpPr txBox="1"/>
          <p:nvPr/>
        </p:nvSpPr>
        <p:spPr>
          <a:xfrm>
            <a:off x="0" y="2295412"/>
            <a:ext cx="8863901" cy="4093428"/>
          </a:xfrm>
          <a:prstGeom prst="rect">
            <a:avLst/>
          </a:prstGeom>
          <a:noFill/>
        </p:spPr>
        <p:txBody>
          <a:bodyPr wrap="none" rtlCol="0">
            <a:spAutoFit/>
          </a:bodyPr>
          <a:lstStyle/>
          <a:p>
            <a:r>
              <a:rPr lang="es-ES_tradnl" sz="2000" dirty="0" err="1" smtClean="0"/>
              <a:t>List</a:t>
            </a:r>
            <a:r>
              <a:rPr lang="es-ES_tradnl" sz="2000" dirty="0" smtClean="0"/>
              <a:t>&lt;</a:t>
            </a:r>
            <a:r>
              <a:rPr lang="es-ES_tradnl" sz="2000" dirty="0" err="1" smtClean="0"/>
              <a:t>String</a:t>
            </a:r>
            <a:r>
              <a:rPr lang="es-ES_tradnl" sz="2000" dirty="0" smtClean="0"/>
              <a:t>&gt; </a:t>
            </a:r>
            <a:r>
              <a:rPr lang="es-ES_tradnl" sz="2000" dirty="0" err="1" smtClean="0"/>
              <a:t>nombresAlumnos</a:t>
            </a:r>
            <a:r>
              <a:rPr lang="es-ES_tradnl" sz="2000" dirty="0" smtClean="0"/>
              <a:t>=</a:t>
            </a:r>
            <a:r>
              <a:rPr lang="es-ES_tradnl" sz="2000" dirty="0" smtClean="0">
                <a:solidFill>
                  <a:srgbClr val="0000E6"/>
                </a:solidFill>
              </a:rPr>
              <a:t>new</a:t>
            </a:r>
            <a:r>
              <a:rPr lang="es-ES_tradnl" sz="2000" dirty="0" smtClean="0"/>
              <a:t> </a:t>
            </a:r>
            <a:r>
              <a:rPr lang="es-ES_tradnl" sz="2000" dirty="0" err="1" smtClean="0"/>
              <a:t>ArrayList</a:t>
            </a:r>
            <a:r>
              <a:rPr lang="es-ES_tradnl" sz="2000" dirty="0" smtClean="0"/>
              <a:t>&lt;</a:t>
            </a:r>
            <a:r>
              <a:rPr lang="es-ES_tradnl" sz="2000" dirty="0" err="1" smtClean="0"/>
              <a:t>String</a:t>
            </a:r>
            <a:r>
              <a:rPr lang="es-ES_tradnl" sz="2000" dirty="0" smtClean="0"/>
              <a:t>&gt;(); </a:t>
            </a:r>
            <a:endParaRPr lang="es-ES_tradnl" sz="2000" dirty="0"/>
          </a:p>
          <a:p>
            <a:endParaRPr lang="es-ES_tradnl" sz="2000" dirty="0" smtClean="0"/>
          </a:p>
          <a:p>
            <a:r>
              <a:rPr lang="es-ES_tradnl" sz="2000" dirty="0" err="1" smtClean="0"/>
              <a:t>nombresAlumnos.</a:t>
            </a:r>
            <a:r>
              <a:rPr lang="es-ES_tradnl" sz="2000" b="1" dirty="0" err="1" smtClean="0"/>
              <a:t>size</a:t>
            </a:r>
            <a:r>
              <a:rPr lang="es-ES_tradnl" sz="2000" b="1" dirty="0" smtClean="0"/>
              <a:t>()</a:t>
            </a:r>
            <a:r>
              <a:rPr lang="es-ES_tradnl" sz="2000" dirty="0" smtClean="0"/>
              <a:t>; //Devuelve la cantidad de elementos contenidos en la lista</a:t>
            </a:r>
          </a:p>
          <a:p>
            <a:endParaRPr lang="es-ES_tradnl" sz="2000" dirty="0" smtClean="0"/>
          </a:p>
          <a:p>
            <a:r>
              <a:rPr lang="es-ES_tradnl" sz="2000" dirty="0" err="1" smtClean="0"/>
              <a:t>nombresAlumnos.</a:t>
            </a:r>
            <a:r>
              <a:rPr lang="es-ES_tradnl" sz="2000" b="1" dirty="0" err="1" smtClean="0"/>
              <a:t>contains</a:t>
            </a:r>
            <a:r>
              <a:rPr lang="es-ES_tradnl" sz="2000" dirty="0" smtClean="0"/>
              <a:t>(</a:t>
            </a:r>
            <a:r>
              <a:rPr lang="es-ES_tradnl" sz="2000" dirty="0" err="1" smtClean="0"/>
              <a:t>unNombre</a:t>
            </a:r>
            <a:r>
              <a:rPr lang="es-ES_tradnl" sz="2000" dirty="0" smtClean="0"/>
              <a:t>); //Devuelve true si contiene el objeto </a:t>
            </a:r>
          </a:p>
          <a:p>
            <a:r>
              <a:rPr lang="es-ES_tradnl" sz="2000" dirty="0"/>
              <a:t> </a:t>
            </a:r>
            <a:r>
              <a:rPr lang="es-ES_tradnl" sz="2000" dirty="0" smtClean="0"/>
              <a:t>                                                                            almacenado en la variable “</a:t>
            </a:r>
            <a:r>
              <a:rPr lang="es-ES_tradnl" sz="2000" dirty="0" err="1" smtClean="0"/>
              <a:t>unNombre</a:t>
            </a:r>
            <a:r>
              <a:rPr lang="es-ES_tradnl" sz="2000" dirty="0" smtClean="0"/>
              <a:t>”</a:t>
            </a:r>
          </a:p>
          <a:p>
            <a:endParaRPr lang="es-ES_tradnl" sz="2000" dirty="0" smtClean="0"/>
          </a:p>
          <a:p>
            <a:r>
              <a:rPr lang="es-ES_tradnl" sz="2000" dirty="0" err="1" smtClean="0"/>
              <a:t>nombresAlumnos.</a:t>
            </a:r>
            <a:r>
              <a:rPr lang="es-ES_tradnl" sz="2000" b="1" dirty="0" err="1" smtClean="0"/>
              <a:t>add</a:t>
            </a:r>
            <a:r>
              <a:rPr lang="es-ES_tradnl" sz="2000" dirty="0" smtClean="0"/>
              <a:t>(</a:t>
            </a:r>
            <a:r>
              <a:rPr lang="es-ES_tradnl" sz="2000" dirty="0" err="1" smtClean="0"/>
              <a:t>unNombre</a:t>
            </a:r>
            <a:r>
              <a:rPr lang="es-ES_tradnl" sz="2000" dirty="0" smtClean="0"/>
              <a:t>); //Agrega el objeto almacenado en la variable </a:t>
            </a:r>
          </a:p>
          <a:p>
            <a:r>
              <a:rPr lang="es-ES_tradnl" sz="2000" dirty="0"/>
              <a:t> </a:t>
            </a:r>
            <a:r>
              <a:rPr lang="es-ES_tradnl" sz="2000" dirty="0" smtClean="0"/>
              <a:t>                                                                    “</a:t>
            </a:r>
            <a:r>
              <a:rPr lang="es-ES_tradnl" sz="2000" dirty="0" err="1" smtClean="0"/>
              <a:t>unNombre</a:t>
            </a:r>
            <a:r>
              <a:rPr lang="es-ES_tradnl" sz="2000" dirty="0" smtClean="0"/>
              <a:t>” al final de la lista</a:t>
            </a:r>
          </a:p>
          <a:p>
            <a:endParaRPr lang="es-ES_tradnl" sz="2000" dirty="0" smtClean="0"/>
          </a:p>
          <a:p>
            <a:r>
              <a:rPr lang="es-ES_tradnl" sz="2000" dirty="0" err="1" smtClean="0"/>
              <a:t>nombresAlumnos.</a:t>
            </a:r>
            <a:r>
              <a:rPr lang="es-ES_tradnl" sz="2000" b="1" dirty="0" err="1" smtClean="0"/>
              <a:t>remove</a:t>
            </a:r>
            <a:r>
              <a:rPr lang="es-ES_tradnl" sz="2000" dirty="0" smtClean="0"/>
              <a:t>(</a:t>
            </a:r>
            <a:r>
              <a:rPr lang="es-ES_tradnl" sz="2000" dirty="0" err="1" smtClean="0"/>
              <a:t>unNombre</a:t>
            </a:r>
            <a:r>
              <a:rPr lang="es-ES_tradnl" sz="2000" dirty="0" smtClean="0"/>
              <a:t>); //Elimina</a:t>
            </a:r>
            <a:r>
              <a:rPr lang="es-ES_tradnl" sz="2000" dirty="0"/>
              <a:t> </a:t>
            </a:r>
            <a:r>
              <a:rPr lang="es-ES_tradnl" sz="2000" dirty="0" smtClean="0"/>
              <a:t>la primera ocurrencia del </a:t>
            </a:r>
            <a:r>
              <a:rPr lang="es-ES_tradnl" sz="2000" dirty="0"/>
              <a:t>objeto </a:t>
            </a:r>
            <a:endParaRPr lang="es-ES_tradnl" sz="2000" dirty="0" smtClean="0"/>
          </a:p>
          <a:p>
            <a:r>
              <a:rPr lang="es-ES_tradnl" sz="2000" dirty="0" smtClean="0"/>
              <a:t>                                almacenado </a:t>
            </a:r>
            <a:r>
              <a:rPr lang="es-ES_tradnl" sz="2000" dirty="0"/>
              <a:t>en la variable </a:t>
            </a:r>
            <a:r>
              <a:rPr lang="es-ES_tradnl" sz="2000" dirty="0" smtClean="0"/>
              <a:t>“</a:t>
            </a:r>
            <a:r>
              <a:rPr lang="es-ES_tradnl" sz="2000" dirty="0" err="1"/>
              <a:t>unNombre</a:t>
            </a:r>
            <a:r>
              <a:rPr lang="es-ES_tradnl" sz="2000" dirty="0"/>
              <a:t>” </a:t>
            </a:r>
            <a:r>
              <a:rPr lang="es-ES_tradnl" sz="2000" dirty="0" smtClean="0"/>
              <a:t>(en caso de existir). </a:t>
            </a:r>
          </a:p>
          <a:p>
            <a:r>
              <a:rPr lang="es-ES_tradnl" sz="2000" dirty="0"/>
              <a:t> </a:t>
            </a:r>
            <a:r>
              <a:rPr lang="es-ES_tradnl" sz="2000" dirty="0" smtClean="0"/>
              <a:t>                               Devuelve true si existía</a:t>
            </a:r>
          </a:p>
        </p:txBody>
      </p:sp>
    </p:spTree>
    <p:extLst>
      <p:ext uri="{BB962C8B-B14F-4D97-AF65-F5344CB8AC3E}">
        <p14:creationId xmlns:p14="http://schemas.microsoft.com/office/powerpoint/2010/main" xmlns="" val="204753999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pPr/>
              <a:t>105</a:t>
            </a:fld>
            <a:endParaRPr lang="es-ES_tradnl" dirty="0"/>
          </a:p>
        </p:txBody>
      </p:sp>
      <p:sp>
        <p:nvSpPr>
          <p:cNvPr id="13" name="Título 1"/>
          <p:cNvSpPr>
            <a:spLocks noGrp="1"/>
          </p:cNvSpPr>
          <p:nvPr>
            <p:ph type="title"/>
          </p:nvPr>
        </p:nvSpPr>
        <p:spPr>
          <a:xfrm>
            <a:off x="628650" y="900000"/>
            <a:ext cx="7886700" cy="1220315"/>
          </a:xfrm>
        </p:spPr>
        <p:txBody>
          <a:bodyPr/>
          <a:lstStyle/>
          <a:p>
            <a:r>
              <a:rPr lang="es-ES_tradnl" b="1" dirty="0" err="1" smtClean="0"/>
              <a:t>List</a:t>
            </a:r>
            <a:r>
              <a:rPr lang="es-ES_tradnl" dirty="0"/>
              <a:t/>
            </a:r>
            <a:br>
              <a:rPr lang="es-ES_tradnl" dirty="0"/>
            </a:br>
            <a:r>
              <a:rPr lang="es-ES_tradnl" sz="2800" i="1" dirty="0" smtClean="0"/>
              <a:t>Principales Servicios</a:t>
            </a:r>
            <a:endParaRPr lang="es-ES_tradnl" i="1" dirty="0"/>
          </a:p>
        </p:txBody>
      </p:sp>
      <p:sp>
        <p:nvSpPr>
          <p:cNvPr id="15" name="CuadroTexto 14"/>
          <p:cNvSpPr txBox="1"/>
          <p:nvPr/>
        </p:nvSpPr>
        <p:spPr>
          <a:xfrm>
            <a:off x="0" y="2455043"/>
            <a:ext cx="9233618" cy="3785652"/>
          </a:xfrm>
          <a:prstGeom prst="rect">
            <a:avLst/>
          </a:prstGeom>
          <a:noFill/>
        </p:spPr>
        <p:txBody>
          <a:bodyPr wrap="none" rtlCol="0">
            <a:spAutoFit/>
          </a:bodyPr>
          <a:lstStyle/>
          <a:p>
            <a:r>
              <a:rPr lang="es-ES_tradnl" sz="2000" dirty="0" err="1" smtClean="0"/>
              <a:t>nombresAlumnos.</a:t>
            </a:r>
            <a:r>
              <a:rPr lang="es-ES_tradnl" sz="2000" b="1" dirty="0" err="1" smtClean="0"/>
              <a:t>clear</a:t>
            </a:r>
            <a:r>
              <a:rPr lang="es-ES_tradnl" sz="2000" b="1" dirty="0" smtClean="0"/>
              <a:t>()</a:t>
            </a:r>
            <a:r>
              <a:rPr lang="es-ES_tradnl" sz="2000" dirty="0" smtClean="0"/>
              <a:t>; //Vacía la lista</a:t>
            </a:r>
          </a:p>
          <a:p>
            <a:endParaRPr lang="es-ES_tradnl" sz="2000" dirty="0" smtClean="0"/>
          </a:p>
          <a:p>
            <a:r>
              <a:rPr lang="es-ES_tradnl" sz="2000" dirty="0" err="1" smtClean="0"/>
              <a:t>nombresAlumnos.</a:t>
            </a:r>
            <a:r>
              <a:rPr lang="es-ES_tradnl" sz="2000" b="1" dirty="0" err="1" smtClean="0"/>
              <a:t>get</a:t>
            </a:r>
            <a:r>
              <a:rPr lang="es-ES_tradnl" sz="2000" dirty="0" smtClean="0"/>
              <a:t>(i); //retorna el elemento almacenado en la posición i de la lista</a:t>
            </a:r>
          </a:p>
          <a:p>
            <a:endParaRPr lang="es-ES_tradnl" sz="2000" dirty="0" smtClean="0"/>
          </a:p>
          <a:p>
            <a:r>
              <a:rPr lang="es-ES_tradnl" sz="2000" dirty="0" err="1" smtClean="0"/>
              <a:t>nombresAlumnos.</a:t>
            </a:r>
            <a:r>
              <a:rPr lang="es-ES_tradnl" sz="2000" b="1" dirty="0" err="1" smtClean="0"/>
              <a:t>add</a:t>
            </a:r>
            <a:r>
              <a:rPr lang="es-ES_tradnl" sz="2000" dirty="0" smtClean="0"/>
              <a:t>(i, </a:t>
            </a:r>
            <a:r>
              <a:rPr lang="es-ES_tradnl" sz="2000" dirty="0" err="1" smtClean="0"/>
              <a:t>unNombre</a:t>
            </a:r>
            <a:r>
              <a:rPr lang="es-ES_tradnl" sz="2000" dirty="0"/>
              <a:t>); </a:t>
            </a:r>
            <a:r>
              <a:rPr lang="es-ES_tradnl" sz="2000" dirty="0" smtClean="0"/>
              <a:t>)); //</a:t>
            </a:r>
            <a:r>
              <a:rPr lang="es-ES_tradnl" sz="2000" dirty="0"/>
              <a:t>Agrega el </a:t>
            </a:r>
            <a:r>
              <a:rPr lang="es-ES_tradnl" sz="2000" dirty="0" smtClean="0"/>
              <a:t>objeto </a:t>
            </a:r>
            <a:r>
              <a:rPr lang="es-ES_tradnl" sz="2000" dirty="0" err="1" smtClean="0"/>
              <a:t>unNombre</a:t>
            </a:r>
            <a:r>
              <a:rPr lang="es-ES_tradnl" sz="2000" dirty="0" smtClean="0"/>
              <a:t> </a:t>
            </a:r>
            <a:r>
              <a:rPr lang="es-ES_tradnl" sz="2000" dirty="0"/>
              <a:t>en la posición i </a:t>
            </a:r>
            <a:endParaRPr lang="es-ES_tradnl" sz="2000" dirty="0" smtClean="0"/>
          </a:p>
          <a:p>
            <a:r>
              <a:rPr lang="es-ES_tradnl" sz="2000" dirty="0"/>
              <a:t> </a:t>
            </a:r>
            <a:r>
              <a:rPr lang="es-ES_tradnl" sz="2000" dirty="0" smtClean="0"/>
              <a:t>                   de </a:t>
            </a:r>
            <a:r>
              <a:rPr lang="es-ES_tradnl" sz="2000" dirty="0"/>
              <a:t>la lista. El valor que se encontraba en la posición i se mueve a la derecha </a:t>
            </a:r>
            <a:endParaRPr lang="es-ES_tradnl" sz="2000" dirty="0" smtClean="0"/>
          </a:p>
          <a:p>
            <a:endParaRPr lang="es-ES_tradnl" sz="2000" dirty="0" smtClean="0"/>
          </a:p>
          <a:p>
            <a:r>
              <a:rPr lang="es-ES_tradnl" sz="2000" dirty="0" err="1" smtClean="0"/>
              <a:t>nombresAlumnos.</a:t>
            </a:r>
            <a:r>
              <a:rPr lang="es-ES_tradnl" sz="2000" b="1" dirty="0" err="1" smtClean="0"/>
              <a:t>remove</a:t>
            </a:r>
            <a:r>
              <a:rPr lang="es-ES_tradnl" sz="2000" dirty="0" smtClean="0"/>
              <a:t>(i); //</a:t>
            </a:r>
            <a:r>
              <a:rPr lang="es-ES_tradnl" sz="2000" dirty="0"/>
              <a:t> Elimina el </a:t>
            </a:r>
            <a:r>
              <a:rPr lang="es-ES_tradnl" sz="2000" dirty="0" smtClean="0"/>
              <a:t>objeto </a:t>
            </a:r>
            <a:r>
              <a:rPr lang="es-ES_tradnl" sz="2000" dirty="0"/>
              <a:t>almacenado en la posición i de la </a:t>
            </a:r>
            <a:r>
              <a:rPr lang="es-ES_tradnl" sz="2000" dirty="0" smtClean="0"/>
              <a:t>lista</a:t>
            </a:r>
          </a:p>
          <a:p>
            <a:endParaRPr lang="es-ES_tradnl" sz="2000" dirty="0" smtClean="0"/>
          </a:p>
          <a:p>
            <a:r>
              <a:rPr lang="es-ES_tradnl" sz="2000" dirty="0" err="1" smtClean="0"/>
              <a:t>int</a:t>
            </a:r>
            <a:r>
              <a:rPr lang="es-ES_tradnl" sz="2000" dirty="0" smtClean="0"/>
              <a:t> i=</a:t>
            </a:r>
            <a:r>
              <a:rPr lang="es-ES_tradnl" sz="2000" dirty="0" err="1" smtClean="0"/>
              <a:t>nombresAlumnos.</a:t>
            </a:r>
            <a:r>
              <a:rPr lang="es-ES_tradnl" sz="2000" b="1" dirty="0" err="1" smtClean="0"/>
              <a:t>indexOf</a:t>
            </a:r>
            <a:r>
              <a:rPr lang="es-ES_tradnl" sz="2000" dirty="0" smtClean="0"/>
              <a:t>(</a:t>
            </a:r>
            <a:r>
              <a:rPr lang="es-ES_tradnl" sz="2000" dirty="0" err="1" smtClean="0"/>
              <a:t>unNombre</a:t>
            </a:r>
            <a:r>
              <a:rPr lang="es-ES_tradnl" sz="2000" dirty="0" smtClean="0"/>
              <a:t>); //</a:t>
            </a:r>
            <a:r>
              <a:rPr lang="es-ES_tradnl" sz="2000" dirty="0"/>
              <a:t> </a:t>
            </a:r>
            <a:r>
              <a:rPr lang="es-ES_tradnl" sz="2000" dirty="0" smtClean="0"/>
              <a:t>Devuelve el </a:t>
            </a:r>
            <a:r>
              <a:rPr lang="es-ES_tradnl" sz="2000" dirty="0" err="1" smtClean="0"/>
              <a:t>indice</a:t>
            </a:r>
            <a:r>
              <a:rPr lang="es-ES_tradnl" sz="2000" dirty="0" smtClean="0"/>
              <a:t> en el cual se </a:t>
            </a:r>
          </a:p>
          <a:p>
            <a:r>
              <a:rPr lang="es-ES_tradnl" sz="2000" dirty="0"/>
              <a:t> </a:t>
            </a:r>
            <a:r>
              <a:rPr lang="es-ES_tradnl" sz="2000" dirty="0" smtClean="0"/>
              <a:t>                                                      encuentra almacenado el objeto pasado por parámetros</a:t>
            </a:r>
          </a:p>
          <a:p>
            <a:endParaRPr lang="es-ES_tradnl" sz="2000" dirty="0"/>
          </a:p>
        </p:txBody>
      </p:sp>
    </p:spTree>
    <p:extLst>
      <p:ext uri="{BB962C8B-B14F-4D97-AF65-F5344CB8AC3E}">
        <p14:creationId xmlns:p14="http://schemas.microsoft.com/office/powerpoint/2010/main" xmlns="" val="99235095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pPr/>
              <a:t>106</a:t>
            </a:fld>
            <a:endParaRPr lang="es-ES_tradnl" dirty="0"/>
          </a:p>
        </p:txBody>
      </p:sp>
      <p:sp>
        <p:nvSpPr>
          <p:cNvPr id="13" name="Título 1"/>
          <p:cNvSpPr>
            <a:spLocks noGrp="1"/>
          </p:cNvSpPr>
          <p:nvPr>
            <p:ph type="title"/>
          </p:nvPr>
        </p:nvSpPr>
        <p:spPr>
          <a:xfrm>
            <a:off x="628650" y="900000"/>
            <a:ext cx="7886700" cy="1220315"/>
          </a:xfrm>
        </p:spPr>
        <p:txBody>
          <a:bodyPr/>
          <a:lstStyle/>
          <a:p>
            <a:r>
              <a:rPr lang="es-ES_tradnl" b="1" dirty="0" err="1" smtClean="0"/>
              <a:t>List</a:t>
            </a:r>
            <a:r>
              <a:rPr lang="es-ES_tradnl" dirty="0"/>
              <a:t/>
            </a:r>
            <a:br>
              <a:rPr lang="es-ES_tradnl" dirty="0"/>
            </a:br>
            <a:r>
              <a:rPr lang="es-ES_tradnl" sz="2800" i="1" dirty="0" smtClean="0"/>
              <a:t>Usando Servicios</a:t>
            </a:r>
            <a:endParaRPr lang="es-ES_tradnl" i="1" dirty="0"/>
          </a:p>
        </p:txBody>
      </p:sp>
      <p:sp>
        <p:nvSpPr>
          <p:cNvPr id="4" name="CuadroTexto 3"/>
          <p:cNvSpPr txBox="1"/>
          <p:nvPr/>
        </p:nvSpPr>
        <p:spPr>
          <a:xfrm>
            <a:off x="6147881" y="3268493"/>
            <a:ext cx="2151551" cy="461665"/>
          </a:xfrm>
          <a:prstGeom prst="rect">
            <a:avLst/>
          </a:prstGeom>
          <a:noFill/>
        </p:spPr>
        <p:txBody>
          <a:bodyPr wrap="none" rtlCol="0">
            <a:spAutoFit/>
          </a:bodyPr>
          <a:lstStyle/>
          <a:p>
            <a:r>
              <a:rPr lang="en-US" sz="2400" b="1" dirty="0" smtClean="0"/>
              <a:t>¿Que </a:t>
            </a:r>
            <a:r>
              <a:rPr lang="en-US" sz="2400" b="1" dirty="0" err="1" smtClean="0"/>
              <a:t>imprime</a:t>
            </a:r>
            <a:r>
              <a:rPr lang="en-US" sz="2400" b="1" dirty="0" smtClean="0"/>
              <a:t>?</a:t>
            </a:r>
            <a:endParaRPr lang="en-US" sz="2400" b="1" dirty="0"/>
          </a:p>
        </p:txBody>
      </p:sp>
      <p:sp>
        <p:nvSpPr>
          <p:cNvPr id="6" name="CuadroTexto 5"/>
          <p:cNvSpPr txBox="1"/>
          <p:nvPr/>
        </p:nvSpPr>
        <p:spPr>
          <a:xfrm>
            <a:off x="7072813" y="3793871"/>
            <a:ext cx="314510" cy="400110"/>
          </a:xfrm>
          <a:prstGeom prst="rect">
            <a:avLst/>
          </a:prstGeom>
          <a:noFill/>
        </p:spPr>
        <p:txBody>
          <a:bodyPr wrap="none" rtlCol="0">
            <a:spAutoFit/>
          </a:bodyPr>
          <a:lstStyle/>
          <a:p>
            <a:r>
              <a:rPr lang="en-US" sz="2000" b="1" dirty="0" smtClean="0">
                <a:solidFill>
                  <a:srgbClr val="FF0000"/>
                </a:solidFill>
              </a:rPr>
              <a:t>4</a:t>
            </a:r>
            <a:endParaRPr lang="en-US" sz="2000" b="1" dirty="0">
              <a:solidFill>
                <a:srgbClr val="FF0000"/>
              </a:solidFill>
            </a:endParaRPr>
          </a:p>
        </p:txBody>
      </p:sp>
      <p:sp>
        <p:nvSpPr>
          <p:cNvPr id="7" name="Rectángulo 6"/>
          <p:cNvSpPr/>
          <p:nvPr/>
        </p:nvSpPr>
        <p:spPr>
          <a:xfrm>
            <a:off x="807396" y="2732042"/>
            <a:ext cx="4805463" cy="2862322"/>
          </a:xfrm>
          <a:prstGeom prst="rect">
            <a:avLst/>
          </a:prstGeom>
        </p:spPr>
        <p:txBody>
          <a:bodyPr wrap="square">
            <a:spAutoFit/>
          </a:bodyPr>
          <a:lstStyle/>
          <a:p>
            <a:r>
              <a:rPr lang="es-ES_tradnl" dirty="0" err="1">
                <a:solidFill>
                  <a:srgbClr val="0000E6"/>
                </a:solidFill>
              </a:rPr>
              <a:t>public</a:t>
            </a:r>
            <a:r>
              <a:rPr lang="es-ES_tradnl" dirty="0"/>
              <a:t> </a:t>
            </a:r>
            <a:r>
              <a:rPr lang="es-ES_tradnl" dirty="0" err="1">
                <a:solidFill>
                  <a:srgbClr val="0000E6"/>
                </a:solidFill>
              </a:rPr>
              <a:t>class</a:t>
            </a:r>
            <a:r>
              <a:rPr lang="es-ES_tradnl" dirty="0"/>
              <a:t> </a:t>
            </a:r>
            <a:r>
              <a:rPr lang="es-ES_tradnl" b="1" dirty="0" err="1">
                <a:latin typeface="Monospaced" charset="0"/>
              </a:rPr>
              <a:t>TestList</a:t>
            </a:r>
            <a:r>
              <a:rPr lang="es-ES_tradnl" dirty="0"/>
              <a:t> {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static</a:t>
            </a:r>
            <a:r>
              <a:rPr lang="es-ES_tradnl" dirty="0"/>
              <a:t> </a:t>
            </a:r>
            <a:r>
              <a:rPr lang="es-ES_tradnl" dirty="0" err="1">
                <a:solidFill>
                  <a:srgbClr val="0000E6"/>
                </a:solidFill>
              </a:rPr>
              <a:t>void</a:t>
            </a:r>
            <a:r>
              <a:rPr lang="es-ES_tradnl" dirty="0"/>
              <a:t> </a:t>
            </a:r>
            <a:r>
              <a:rPr lang="es-ES_tradnl" b="1" i="1" dirty="0" err="1">
                <a:latin typeface="Monospaced" charset="0"/>
              </a:rPr>
              <a:t>main</a:t>
            </a:r>
            <a:r>
              <a:rPr lang="es-ES_tradnl" dirty="0"/>
              <a:t>(</a:t>
            </a:r>
            <a:r>
              <a:rPr lang="es-ES_tradnl" dirty="0" err="1"/>
              <a:t>String</a:t>
            </a:r>
            <a:r>
              <a:rPr lang="es-ES_tradnl" dirty="0"/>
              <a:t>[] </a:t>
            </a:r>
            <a:r>
              <a:rPr lang="es-ES_tradnl" dirty="0" err="1"/>
              <a:t>args</a:t>
            </a:r>
            <a:r>
              <a:rPr lang="es-ES_tradnl" dirty="0"/>
              <a:t>) { </a:t>
            </a:r>
            <a:endParaRPr lang="es-ES_tradnl" dirty="0" smtClean="0"/>
          </a:p>
          <a:p>
            <a:r>
              <a:rPr lang="es-ES_tradnl" dirty="0" smtClean="0"/>
              <a:t>    </a:t>
            </a:r>
            <a:r>
              <a:rPr lang="es-ES_tradnl" dirty="0" err="1" smtClean="0"/>
              <a:t>List</a:t>
            </a:r>
            <a:r>
              <a:rPr lang="es-ES_tradnl" dirty="0" smtClean="0"/>
              <a:t>&lt;</a:t>
            </a:r>
            <a:r>
              <a:rPr lang="es-ES_tradnl" dirty="0" err="1" smtClean="0"/>
              <a:t>String</a:t>
            </a:r>
            <a:r>
              <a:rPr lang="es-ES_tradnl" dirty="0"/>
              <a:t>&gt; nombres=</a:t>
            </a:r>
            <a:r>
              <a:rPr lang="es-ES_tradnl" dirty="0">
                <a:solidFill>
                  <a:srgbClr val="0000E6"/>
                </a:solidFill>
              </a:rPr>
              <a:t>new</a:t>
            </a:r>
            <a:r>
              <a:rPr lang="es-ES_tradnl" dirty="0"/>
              <a:t> </a:t>
            </a:r>
            <a:r>
              <a:rPr lang="es-ES_tradnl" dirty="0" err="1"/>
              <a:t>ArrayList</a:t>
            </a:r>
            <a:r>
              <a:rPr lang="es-ES_tradnl" dirty="0"/>
              <a:t>&lt;&gt;(); </a:t>
            </a:r>
            <a:r>
              <a:rPr lang="es-ES_tradnl" dirty="0" smtClean="0"/>
              <a:t>  </a:t>
            </a:r>
          </a:p>
          <a:p>
            <a:r>
              <a:rPr lang="es-ES_tradnl" dirty="0"/>
              <a:t> </a:t>
            </a:r>
            <a:r>
              <a:rPr lang="es-ES_tradnl" dirty="0" smtClean="0"/>
              <a:t>   </a:t>
            </a:r>
            <a:r>
              <a:rPr lang="es-ES_tradnl" dirty="0" err="1" smtClean="0"/>
              <a:t>nombres.add</a:t>
            </a:r>
            <a:r>
              <a:rPr lang="es-ES_tradnl" dirty="0"/>
              <a:t>(</a:t>
            </a:r>
            <a:r>
              <a:rPr lang="es-ES_tradnl" dirty="0">
                <a:solidFill>
                  <a:srgbClr val="CE7B00"/>
                </a:solidFill>
              </a:rPr>
              <a:t>"Ana"</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"Juan"</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a:t>
            </a:r>
            <a:r>
              <a:rPr lang="es-ES_tradnl" dirty="0" err="1">
                <a:solidFill>
                  <a:srgbClr val="CE7B00"/>
                </a:solidFill>
              </a:rPr>
              <a:t>Maria</a:t>
            </a:r>
            <a:r>
              <a:rPr lang="es-ES_tradnl" dirty="0">
                <a:solidFill>
                  <a:srgbClr val="CE7B00"/>
                </a:solidFill>
              </a:rPr>
              <a:t>"</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smtClean="0"/>
              <a:t>(</a:t>
            </a:r>
            <a:r>
              <a:rPr lang="es-ES_tradnl" dirty="0" smtClean="0">
                <a:solidFill>
                  <a:srgbClr val="0000E6"/>
                </a:solidFill>
              </a:rPr>
              <a:t>new</a:t>
            </a:r>
            <a:r>
              <a:rPr lang="es-ES_tradnl" dirty="0" smtClean="0"/>
              <a:t> </a:t>
            </a:r>
            <a:r>
              <a:rPr lang="es-ES_tradnl" dirty="0" err="1"/>
              <a:t>String</a:t>
            </a:r>
            <a:r>
              <a:rPr lang="es-ES_tradnl" dirty="0"/>
              <a:t>(</a:t>
            </a:r>
            <a:r>
              <a:rPr lang="es-ES_tradnl" dirty="0">
                <a:solidFill>
                  <a:srgbClr val="CE7B00"/>
                </a:solidFill>
              </a:rPr>
              <a:t>"Juan"</a:t>
            </a:r>
            <a:r>
              <a:rPr lang="es-ES_tradnl" dirty="0"/>
              <a:t>)); </a:t>
            </a:r>
            <a:endParaRPr lang="es-ES_tradnl" dirty="0" smtClean="0"/>
          </a:p>
          <a:p>
            <a:r>
              <a:rPr lang="es-ES_tradnl" dirty="0"/>
              <a:t> </a:t>
            </a:r>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.println</a:t>
            </a:r>
            <a:r>
              <a:rPr lang="es-ES_tradnl" dirty="0" smtClean="0"/>
              <a:t>(</a:t>
            </a:r>
            <a:r>
              <a:rPr lang="es-ES_tradnl" dirty="0" err="1" smtClean="0"/>
              <a:t>nombres.size</a:t>
            </a:r>
            <a:r>
              <a:rPr lang="es-ES_tradnl" dirty="0"/>
              <a:t>()); </a:t>
            </a:r>
            <a:endParaRPr lang="es-ES_tradnl" dirty="0" smtClean="0"/>
          </a:p>
          <a:p>
            <a:r>
              <a:rPr lang="es-ES_tradnl" dirty="0"/>
              <a:t> </a:t>
            </a:r>
            <a:r>
              <a:rPr lang="es-ES_tradnl" dirty="0" smtClean="0"/>
              <a:t> } </a:t>
            </a:r>
          </a:p>
          <a:p>
            <a:r>
              <a:rPr lang="es-ES_tradnl" dirty="0" smtClean="0"/>
              <a:t>}</a:t>
            </a:r>
            <a:endParaRPr lang="en-US" dirty="0"/>
          </a:p>
        </p:txBody>
      </p:sp>
    </p:spTree>
    <p:extLst>
      <p:ext uri="{BB962C8B-B14F-4D97-AF65-F5344CB8AC3E}">
        <p14:creationId xmlns:p14="http://schemas.microsoft.com/office/powerpoint/2010/main" xmlns="" val="28423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pPr/>
              <a:t>107</a:t>
            </a:fld>
            <a:endParaRPr lang="es-ES_tradnl" dirty="0"/>
          </a:p>
        </p:txBody>
      </p:sp>
      <p:sp>
        <p:nvSpPr>
          <p:cNvPr id="13" name="Título 1"/>
          <p:cNvSpPr>
            <a:spLocks noGrp="1"/>
          </p:cNvSpPr>
          <p:nvPr>
            <p:ph type="title"/>
          </p:nvPr>
        </p:nvSpPr>
        <p:spPr>
          <a:xfrm>
            <a:off x="628650" y="900000"/>
            <a:ext cx="7886700" cy="1220315"/>
          </a:xfrm>
        </p:spPr>
        <p:txBody>
          <a:bodyPr/>
          <a:lstStyle/>
          <a:p>
            <a:r>
              <a:rPr lang="es-ES_tradnl" b="1" dirty="0" err="1" smtClean="0"/>
              <a:t>List</a:t>
            </a:r>
            <a:r>
              <a:rPr lang="es-ES_tradnl" dirty="0"/>
              <a:t/>
            </a:r>
            <a:br>
              <a:rPr lang="es-ES_tradnl" dirty="0"/>
            </a:br>
            <a:r>
              <a:rPr lang="es-ES_tradnl" sz="2800" i="1" dirty="0" smtClean="0"/>
              <a:t>Usando Servicios</a:t>
            </a:r>
            <a:endParaRPr lang="es-ES_tradnl" i="1" dirty="0"/>
          </a:p>
        </p:txBody>
      </p:sp>
      <p:sp>
        <p:nvSpPr>
          <p:cNvPr id="4" name="CuadroTexto 3"/>
          <p:cNvSpPr txBox="1"/>
          <p:nvPr/>
        </p:nvSpPr>
        <p:spPr>
          <a:xfrm>
            <a:off x="6147881" y="3268493"/>
            <a:ext cx="2151551" cy="461665"/>
          </a:xfrm>
          <a:prstGeom prst="rect">
            <a:avLst/>
          </a:prstGeom>
          <a:noFill/>
        </p:spPr>
        <p:txBody>
          <a:bodyPr wrap="none" rtlCol="0">
            <a:spAutoFit/>
          </a:bodyPr>
          <a:lstStyle/>
          <a:p>
            <a:r>
              <a:rPr lang="en-US" sz="2400" b="1" dirty="0" smtClean="0"/>
              <a:t>¿Que </a:t>
            </a:r>
            <a:r>
              <a:rPr lang="en-US" sz="2400" b="1" dirty="0" err="1" smtClean="0"/>
              <a:t>imprime</a:t>
            </a:r>
            <a:r>
              <a:rPr lang="en-US" sz="2400" b="1" dirty="0" smtClean="0"/>
              <a:t>?</a:t>
            </a:r>
            <a:endParaRPr lang="en-US" sz="2400" b="1" dirty="0"/>
          </a:p>
        </p:txBody>
      </p:sp>
      <p:sp>
        <p:nvSpPr>
          <p:cNvPr id="6" name="CuadroTexto 5"/>
          <p:cNvSpPr txBox="1"/>
          <p:nvPr/>
        </p:nvSpPr>
        <p:spPr>
          <a:xfrm>
            <a:off x="7072813" y="3793871"/>
            <a:ext cx="683905" cy="707886"/>
          </a:xfrm>
          <a:prstGeom prst="rect">
            <a:avLst/>
          </a:prstGeom>
          <a:noFill/>
        </p:spPr>
        <p:txBody>
          <a:bodyPr wrap="none" rtlCol="0">
            <a:spAutoFit/>
          </a:bodyPr>
          <a:lstStyle/>
          <a:p>
            <a:r>
              <a:rPr lang="en-US" sz="2000" b="1" dirty="0" smtClean="0">
                <a:solidFill>
                  <a:srgbClr val="FF0000"/>
                </a:solidFill>
              </a:rPr>
              <a:t>false</a:t>
            </a:r>
          </a:p>
          <a:p>
            <a:r>
              <a:rPr lang="en-US" sz="2000" b="1" dirty="0">
                <a:solidFill>
                  <a:srgbClr val="FF0000"/>
                </a:solidFill>
              </a:rPr>
              <a:t> </a:t>
            </a:r>
            <a:r>
              <a:rPr lang="en-US" sz="2000" b="1" dirty="0" smtClean="0">
                <a:solidFill>
                  <a:srgbClr val="FF0000"/>
                </a:solidFill>
              </a:rPr>
              <a:t>  4</a:t>
            </a:r>
            <a:endParaRPr lang="en-US" sz="2000" b="1" dirty="0">
              <a:solidFill>
                <a:srgbClr val="FF0000"/>
              </a:solidFill>
            </a:endParaRPr>
          </a:p>
        </p:txBody>
      </p:sp>
      <p:sp>
        <p:nvSpPr>
          <p:cNvPr id="2" name="Rectángulo 1"/>
          <p:cNvSpPr/>
          <p:nvPr/>
        </p:nvSpPr>
        <p:spPr>
          <a:xfrm>
            <a:off x="457200" y="2664985"/>
            <a:ext cx="5690681" cy="3139321"/>
          </a:xfrm>
          <a:prstGeom prst="rect">
            <a:avLst/>
          </a:prstGeom>
        </p:spPr>
        <p:txBody>
          <a:bodyPr wrap="square">
            <a:spAutoFit/>
          </a:bodyPr>
          <a:lstStyle/>
          <a:p>
            <a:r>
              <a:rPr lang="es-ES_tradnl" dirty="0" err="1">
                <a:solidFill>
                  <a:srgbClr val="0000E6"/>
                </a:solidFill>
              </a:rPr>
              <a:t>public</a:t>
            </a:r>
            <a:r>
              <a:rPr lang="es-ES_tradnl" dirty="0"/>
              <a:t> </a:t>
            </a:r>
            <a:r>
              <a:rPr lang="es-ES_tradnl" dirty="0" err="1">
                <a:solidFill>
                  <a:srgbClr val="0000E6"/>
                </a:solidFill>
              </a:rPr>
              <a:t>class</a:t>
            </a:r>
            <a:r>
              <a:rPr lang="es-ES_tradnl" dirty="0"/>
              <a:t> </a:t>
            </a:r>
            <a:r>
              <a:rPr lang="es-ES_tradnl" b="1" dirty="0" err="1">
                <a:latin typeface="Monospaced" charset="0"/>
              </a:rPr>
              <a:t>TestList</a:t>
            </a:r>
            <a:r>
              <a:rPr lang="es-ES_tradnl" dirty="0"/>
              <a:t> {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static</a:t>
            </a:r>
            <a:r>
              <a:rPr lang="es-ES_tradnl" dirty="0"/>
              <a:t> </a:t>
            </a:r>
            <a:r>
              <a:rPr lang="es-ES_tradnl" dirty="0" err="1">
                <a:solidFill>
                  <a:srgbClr val="0000E6"/>
                </a:solidFill>
              </a:rPr>
              <a:t>void</a:t>
            </a:r>
            <a:r>
              <a:rPr lang="es-ES_tradnl" dirty="0"/>
              <a:t> </a:t>
            </a:r>
            <a:r>
              <a:rPr lang="es-ES_tradnl" b="1" i="1" dirty="0" err="1">
                <a:latin typeface="Monospaced" charset="0"/>
              </a:rPr>
              <a:t>main</a:t>
            </a:r>
            <a:r>
              <a:rPr lang="es-ES_tradnl" dirty="0"/>
              <a:t>(</a:t>
            </a:r>
            <a:r>
              <a:rPr lang="es-ES_tradnl" dirty="0" err="1"/>
              <a:t>String</a:t>
            </a:r>
            <a:r>
              <a:rPr lang="es-ES_tradnl" dirty="0"/>
              <a:t>[] </a:t>
            </a:r>
            <a:r>
              <a:rPr lang="es-ES_tradnl" dirty="0" err="1"/>
              <a:t>args</a:t>
            </a:r>
            <a:r>
              <a:rPr lang="es-ES_tradnl" dirty="0"/>
              <a:t>) { </a:t>
            </a:r>
            <a:endParaRPr lang="es-ES_tradnl" dirty="0" smtClean="0"/>
          </a:p>
          <a:p>
            <a:r>
              <a:rPr lang="es-ES_tradnl" dirty="0"/>
              <a:t> </a:t>
            </a:r>
            <a:r>
              <a:rPr lang="es-ES_tradnl" dirty="0" smtClean="0"/>
              <a:t>   </a:t>
            </a:r>
            <a:r>
              <a:rPr lang="es-ES_tradnl" dirty="0" err="1" smtClean="0"/>
              <a:t>List</a:t>
            </a:r>
            <a:r>
              <a:rPr lang="es-ES_tradnl" dirty="0" smtClean="0"/>
              <a:t>&lt;</a:t>
            </a:r>
            <a:r>
              <a:rPr lang="es-ES_tradnl" dirty="0" err="1" smtClean="0"/>
              <a:t>String</a:t>
            </a:r>
            <a:r>
              <a:rPr lang="es-ES_tradnl" dirty="0"/>
              <a:t>&gt; nombres=</a:t>
            </a:r>
            <a:r>
              <a:rPr lang="es-ES_tradnl" dirty="0">
                <a:solidFill>
                  <a:srgbClr val="0000E6"/>
                </a:solidFill>
              </a:rPr>
              <a:t>new</a:t>
            </a:r>
            <a:r>
              <a:rPr lang="es-ES_tradnl" dirty="0"/>
              <a:t> </a:t>
            </a:r>
            <a:r>
              <a:rPr lang="es-ES_tradnl" dirty="0" err="1"/>
              <a:t>ArrayList</a:t>
            </a:r>
            <a:r>
              <a:rPr lang="es-ES_tradnl" dirty="0"/>
              <a:t>&lt;&gt;();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"Ana"</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"Juan"</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a:t>
            </a:r>
            <a:r>
              <a:rPr lang="es-ES_tradnl" dirty="0" err="1">
                <a:solidFill>
                  <a:srgbClr val="CE7B00"/>
                </a:solidFill>
              </a:rPr>
              <a:t>Maria</a:t>
            </a:r>
            <a:r>
              <a:rPr lang="es-ES_tradnl" dirty="0">
                <a:solidFill>
                  <a:srgbClr val="CE7B00"/>
                </a:solidFill>
              </a:rPr>
              <a:t>"</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smtClean="0"/>
              <a:t>(</a:t>
            </a:r>
            <a:r>
              <a:rPr lang="es-ES_tradnl" dirty="0" smtClean="0">
                <a:solidFill>
                  <a:srgbClr val="0000E6"/>
                </a:solidFill>
              </a:rPr>
              <a:t>new</a:t>
            </a:r>
            <a:r>
              <a:rPr lang="es-ES_tradnl" dirty="0" smtClean="0"/>
              <a:t> </a:t>
            </a:r>
            <a:r>
              <a:rPr lang="es-ES_tradnl" dirty="0" err="1"/>
              <a:t>String</a:t>
            </a:r>
            <a:r>
              <a:rPr lang="es-ES_tradnl" dirty="0"/>
              <a:t>(</a:t>
            </a:r>
            <a:r>
              <a:rPr lang="es-ES_tradnl" dirty="0">
                <a:solidFill>
                  <a:srgbClr val="CE7B00"/>
                </a:solidFill>
              </a:rPr>
              <a:t>"Juan"</a:t>
            </a:r>
            <a:r>
              <a:rPr lang="es-ES_tradnl" dirty="0"/>
              <a:t>)); </a:t>
            </a:r>
            <a:endParaRPr lang="es-ES_tradnl" dirty="0" smtClean="0"/>
          </a:p>
          <a:p>
            <a:r>
              <a:rPr lang="es-ES_tradnl" dirty="0"/>
              <a:t> </a:t>
            </a:r>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.println</a:t>
            </a:r>
            <a:r>
              <a:rPr lang="es-ES_tradnl" dirty="0" smtClean="0"/>
              <a:t>(</a:t>
            </a:r>
            <a:r>
              <a:rPr lang="es-ES_tradnl" dirty="0" err="1" smtClean="0"/>
              <a:t>nombres.remove</a:t>
            </a:r>
            <a:r>
              <a:rPr lang="es-ES_tradnl" dirty="0"/>
              <a:t>(</a:t>
            </a:r>
            <a:r>
              <a:rPr lang="es-ES_tradnl" dirty="0">
                <a:solidFill>
                  <a:srgbClr val="CE7B00"/>
                </a:solidFill>
              </a:rPr>
              <a:t>"Pedro"</a:t>
            </a:r>
            <a:r>
              <a:rPr lang="es-ES_tradnl" dirty="0"/>
              <a:t>)); </a:t>
            </a:r>
            <a:r>
              <a:rPr lang="es-ES_tradnl" dirty="0" smtClean="0"/>
              <a:t>    </a:t>
            </a:r>
          </a:p>
          <a:p>
            <a:r>
              <a:rPr lang="es-ES_tradnl" dirty="0"/>
              <a:t> </a:t>
            </a:r>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.println</a:t>
            </a:r>
            <a:r>
              <a:rPr lang="es-ES_tradnl" dirty="0" smtClean="0"/>
              <a:t>(</a:t>
            </a:r>
            <a:r>
              <a:rPr lang="es-ES_tradnl" dirty="0" err="1" smtClean="0"/>
              <a:t>nombres.size</a:t>
            </a:r>
            <a:r>
              <a:rPr lang="es-ES_tradnl" dirty="0"/>
              <a:t>()); </a:t>
            </a:r>
            <a:endParaRPr lang="es-ES_tradnl" dirty="0" smtClean="0"/>
          </a:p>
          <a:p>
            <a:r>
              <a:rPr lang="es-ES_tradnl" dirty="0"/>
              <a:t> </a:t>
            </a:r>
            <a:r>
              <a:rPr lang="es-ES_tradnl" dirty="0" smtClean="0"/>
              <a:t> } </a:t>
            </a:r>
          </a:p>
          <a:p>
            <a:r>
              <a:rPr lang="es-ES_tradnl" dirty="0" smtClean="0"/>
              <a:t>}</a:t>
            </a:r>
            <a:endParaRPr lang="en-US" dirty="0"/>
          </a:p>
        </p:txBody>
      </p:sp>
    </p:spTree>
    <p:extLst>
      <p:ext uri="{BB962C8B-B14F-4D97-AF65-F5344CB8AC3E}">
        <p14:creationId xmlns:p14="http://schemas.microsoft.com/office/powerpoint/2010/main" xmlns="" val="182655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pPr/>
              <a:t>108</a:t>
            </a:fld>
            <a:endParaRPr lang="es-ES_tradnl" dirty="0"/>
          </a:p>
        </p:txBody>
      </p:sp>
      <p:sp>
        <p:nvSpPr>
          <p:cNvPr id="13" name="Título 1"/>
          <p:cNvSpPr>
            <a:spLocks noGrp="1"/>
          </p:cNvSpPr>
          <p:nvPr>
            <p:ph type="title"/>
          </p:nvPr>
        </p:nvSpPr>
        <p:spPr>
          <a:xfrm>
            <a:off x="628650" y="900000"/>
            <a:ext cx="7886700" cy="1220315"/>
          </a:xfrm>
        </p:spPr>
        <p:txBody>
          <a:bodyPr/>
          <a:lstStyle/>
          <a:p>
            <a:r>
              <a:rPr lang="es-ES_tradnl" b="1" dirty="0" err="1" smtClean="0"/>
              <a:t>List</a:t>
            </a:r>
            <a:r>
              <a:rPr lang="es-ES_tradnl" dirty="0"/>
              <a:t/>
            </a:r>
            <a:br>
              <a:rPr lang="es-ES_tradnl" dirty="0"/>
            </a:br>
            <a:r>
              <a:rPr lang="es-ES_tradnl" sz="2800" i="1" dirty="0" smtClean="0"/>
              <a:t>Usando Servicios</a:t>
            </a:r>
            <a:endParaRPr lang="es-ES_tradnl" i="1" dirty="0"/>
          </a:p>
        </p:txBody>
      </p:sp>
      <p:sp>
        <p:nvSpPr>
          <p:cNvPr id="4" name="CuadroTexto 3"/>
          <p:cNvSpPr txBox="1"/>
          <p:nvPr/>
        </p:nvSpPr>
        <p:spPr>
          <a:xfrm>
            <a:off x="6147881" y="3268493"/>
            <a:ext cx="2151551" cy="461665"/>
          </a:xfrm>
          <a:prstGeom prst="rect">
            <a:avLst/>
          </a:prstGeom>
          <a:noFill/>
        </p:spPr>
        <p:txBody>
          <a:bodyPr wrap="none" rtlCol="0">
            <a:spAutoFit/>
          </a:bodyPr>
          <a:lstStyle/>
          <a:p>
            <a:r>
              <a:rPr lang="en-US" sz="2400" b="1" dirty="0" smtClean="0"/>
              <a:t>¿Que </a:t>
            </a:r>
            <a:r>
              <a:rPr lang="en-US" sz="2400" b="1" dirty="0" err="1" smtClean="0"/>
              <a:t>imprime</a:t>
            </a:r>
            <a:r>
              <a:rPr lang="en-US" sz="2400" b="1" dirty="0" smtClean="0"/>
              <a:t>?</a:t>
            </a:r>
            <a:endParaRPr lang="en-US" sz="2400" b="1" dirty="0"/>
          </a:p>
        </p:txBody>
      </p:sp>
      <p:sp>
        <p:nvSpPr>
          <p:cNvPr id="6" name="CuadroTexto 5"/>
          <p:cNvSpPr txBox="1"/>
          <p:nvPr/>
        </p:nvSpPr>
        <p:spPr>
          <a:xfrm>
            <a:off x="7072813" y="3793871"/>
            <a:ext cx="631904" cy="707886"/>
          </a:xfrm>
          <a:prstGeom prst="rect">
            <a:avLst/>
          </a:prstGeom>
          <a:noFill/>
        </p:spPr>
        <p:txBody>
          <a:bodyPr wrap="none" rtlCol="0">
            <a:spAutoFit/>
          </a:bodyPr>
          <a:lstStyle/>
          <a:p>
            <a:r>
              <a:rPr lang="en-US" sz="2000" b="1" dirty="0" smtClean="0">
                <a:solidFill>
                  <a:srgbClr val="FF0000"/>
                </a:solidFill>
              </a:rPr>
              <a:t>true</a:t>
            </a:r>
          </a:p>
          <a:p>
            <a:r>
              <a:rPr lang="en-US" sz="2000" b="1" dirty="0">
                <a:solidFill>
                  <a:srgbClr val="FF0000"/>
                </a:solidFill>
              </a:rPr>
              <a:t> </a:t>
            </a:r>
            <a:r>
              <a:rPr lang="en-US" sz="2000" b="1" dirty="0" smtClean="0">
                <a:solidFill>
                  <a:srgbClr val="FF0000"/>
                </a:solidFill>
              </a:rPr>
              <a:t>  3</a:t>
            </a:r>
            <a:endParaRPr lang="en-US" sz="2000" b="1" dirty="0">
              <a:solidFill>
                <a:srgbClr val="FF0000"/>
              </a:solidFill>
            </a:endParaRPr>
          </a:p>
        </p:txBody>
      </p:sp>
      <p:sp>
        <p:nvSpPr>
          <p:cNvPr id="2" name="Rectángulo 1"/>
          <p:cNvSpPr/>
          <p:nvPr/>
        </p:nvSpPr>
        <p:spPr>
          <a:xfrm>
            <a:off x="457200" y="2664985"/>
            <a:ext cx="5690681" cy="3139321"/>
          </a:xfrm>
          <a:prstGeom prst="rect">
            <a:avLst/>
          </a:prstGeom>
        </p:spPr>
        <p:txBody>
          <a:bodyPr wrap="square">
            <a:spAutoFit/>
          </a:bodyPr>
          <a:lstStyle/>
          <a:p>
            <a:r>
              <a:rPr lang="es-ES_tradnl" dirty="0" err="1">
                <a:solidFill>
                  <a:srgbClr val="0000E6"/>
                </a:solidFill>
              </a:rPr>
              <a:t>public</a:t>
            </a:r>
            <a:r>
              <a:rPr lang="es-ES_tradnl" dirty="0"/>
              <a:t> </a:t>
            </a:r>
            <a:r>
              <a:rPr lang="es-ES_tradnl" dirty="0" err="1">
                <a:solidFill>
                  <a:srgbClr val="0000E6"/>
                </a:solidFill>
              </a:rPr>
              <a:t>class</a:t>
            </a:r>
            <a:r>
              <a:rPr lang="es-ES_tradnl" dirty="0"/>
              <a:t> </a:t>
            </a:r>
            <a:r>
              <a:rPr lang="es-ES_tradnl" b="1" dirty="0" err="1">
                <a:latin typeface="Monospaced" charset="0"/>
              </a:rPr>
              <a:t>TestList</a:t>
            </a:r>
            <a:r>
              <a:rPr lang="es-ES_tradnl" dirty="0"/>
              <a:t> {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static</a:t>
            </a:r>
            <a:r>
              <a:rPr lang="es-ES_tradnl" dirty="0"/>
              <a:t> </a:t>
            </a:r>
            <a:r>
              <a:rPr lang="es-ES_tradnl" dirty="0" err="1">
                <a:solidFill>
                  <a:srgbClr val="0000E6"/>
                </a:solidFill>
              </a:rPr>
              <a:t>void</a:t>
            </a:r>
            <a:r>
              <a:rPr lang="es-ES_tradnl" dirty="0"/>
              <a:t> </a:t>
            </a:r>
            <a:r>
              <a:rPr lang="es-ES_tradnl" b="1" i="1" dirty="0" err="1">
                <a:latin typeface="Monospaced" charset="0"/>
              </a:rPr>
              <a:t>main</a:t>
            </a:r>
            <a:r>
              <a:rPr lang="es-ES_tradnl" dirty="0"/>
              <a:t>(</a:t>
            </a:r>
            <a:r>
              <a:rPr lang="es-ES_tradnl" dirty="0" err="1"/>
              <a:t>String</a:t>
            </a:r>
            <a:r>
              <a:rPr lang="es-ES_tradnl" dirty="0"/>
              <a:t>[] </a:t>
            </a:r>
            <a:r>
              <a:rPr lang="es-ES_tradnl" dirty="0" err="1"/>
              <a:t>args</a:t>
            </a:r>
            <a:r>
              <a:rPr lang="es-ES_tradnl" dirty="0"/>
              <a:t>) { </a:t>
            </a:r>
            <a:endParaRPr lang="es-ES_tradnl" dirty="0" smtClean="0"/>
          </a:p>
          <a:p>
            <a:r>
              <a:rPr lang="es-ES_tradnl" dirty="0"/>
              <a:t> </a:t>
            </a:r>
            <a:r>
              <a:rPr lang="es-ES_tradnl" dirty="0" smtClean="0"/>
              <a:t>   </a:t>
            </a:r>
            <a:r>
              <a:rPr lang="es-ES_tradnl" dirty="0" err="1" smtClean="0"/>
              <a:t>List</a:t>
            </a:r>
            <a:r>
              <a:rPr lang="es-ES_tradnl" dirty="0" smtClean="0"/>
              <a:t>&lt;</a:t>
            </a:r>
            <a:r>
              <a:rPr lang="es-ES_tradnl" dirty="0" err="1" smtClean="0"/>
              <a:t>String</a:t>
            </a:r>
            <a:r>
              <a:rPr lang="es-ES_tradnl" dirty="0"/>
              <a:t>&gt; nombres=</a:t>
            </a:r>
            <a:r>
              <a:rPr lang="es-ES_tradnl" dirty="0">
                <a:solidFill>
                  <a:srgbClr val="0000E6"/>
                </a:solidFill>
              </a:rPr>
              <a:t>new</a:t>
            </a:r>
            <a:r>
              <a:rPr lang="es-ES_tradnl" dirty="0"/>
              <a:t> </a:t>
            </a:r>
            <a:r>
              <a:rPr lang="es-ES_tradnl" dirty="0" err="1"/>
              <a:t>ArrayList</a:t>
            </a:r>
            <a:r>
              <a:rPr lang="es-ES_tradnl" dirty="0"/>
              <a:t>&lt;&gt;();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"Ana"</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"Juan"</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a:t>
            </a:r>
            <a:r>
              <a:rPr lang="es-ES_tradnl" dirty="0" err="1">
                <a:solidFill>
                  <a:srgbClr val="CE7B00"/>
                </a:solidFill>
              </a:rPr>
              <a:t>Maria</a:t>
            </a:r>
            <a:r>
              <a:rPr lang="es-ES_tradnl" dirty="0">
                <a:solidFill>
                  <a:srgbClr val="CE7B00"/>
                </a:solidFill>
              </a:rPr>
              <a:t>"</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smtClean="0"/>
              <a:t>(</a:t>
            </a:r>
            <a:r>
              <a:rPr lang="es-ES_tradnl" dirty="0" smtClean="0">
                <a:solidFill>
                  <a:srgbClr val="0000E6"/>
                </a:solidFill>
              </a:rPr>
              <a:t>new</a:t>
            </a:r>
            <a:r>
              <a:rPr lang="es-ES_tradnl" dirty="0" smtClean="0"/>
              <a:t> </a:t>
            </a:r>
            <a:r>
              <a:rPr lang="es-ES_tradnl" dirty="0" err="1"/>
              <a:t>String</a:t>
            </a:r>
            <a:r>
              <a:rPr lang="es-ES_tradnl" dirty="0"/>
              <a:t>(</a:t>
            </a:r>
            <a:r>
              <a:rPr lang="es-ES_tradnl" dirty="0">
                <a:solidFill>
                  <a:srgbClr val="CE7B00"/>
                </a:solidFill>
              </a:rPr>
              <a:t>"Juan"</a:t>
            </a:r>
            <a:r>
              <a:rPr lang="es-ES_tradnl" dirty="0"/>
              <a:t>)); </a:t>
            </a:r>
            <a:endParaRPr lang="es-ES_tradnl" dirty="0" smtClean="0"/>
          </a:p>
          <a:p>
            <a:r>
              <a:rPr lang="es-ES_tradnl" dirty="0"/>
              <a:t> </a:t>
            </a:r>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.println</a:t>
            </a:r>
            <a:r>
              <a:rPr lang="es-ES_tradnl" dirty="0" smtClean="0"/>
              <a:t>(</a:t>
            </a:r>
            <a:r>
              <a:rPr lang="es-ES_tradnl" dirty="0" err="1" smtClean="0"/>
              <a:t>nombres.remove</a:t>
            </a:r>
            <a:r>
              <a:rPr lang="es-ES_tradnl" dirty="0" smtClean="0"/>
              <a:t>(</a:t>
            </a:r>
            <a:r>
              <a:rPr lang="es-ES_tradnl" dirty="0" smtClean="0">
                <a:solidFill>
                  <a:srgbClr val="CE7B00"/>
                </a:solidFill>
              </a:rPr>
              <a:t>”Ana"</a:t>
            </a:r>
            <a:r>
              <a:rPr lang="es-ES_tradnl" dirty="0" smtClean="0"/>
              <a:t>));     </a:t>
            </a:r>
          </a:p>
          <a:p>
            <a:r>
              <a:rPr lang="es-ES_tradnl" dirty="0"/>
              <a:t> </a:t>
            </a:r>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.println</a:t>
            </a:r>
            <a:r>
              <a:rPr lang="es-ES_tradnl" dirty="0" smtClean="0"/>
              <a:t>(</a:t>
            </a:r>
            <a:r>
              <a:rPr lang="es-ES_tradnl" dirty="0" err="1" smtClean="0"/>
              <a:t>nombres.size</a:t>
            </a:r>
            <a:r>
              <a:rPr lang="es-ES_tradnl" dirty="0"/>
              <a:t>()); </a:t>
            </a:r>
            <a:endParaRPr lang="es-ES_tradnl" dirty="0" smtClean="0"/>
          </a:p>
          <a:p>
            <a:r>
              <a:rPr lang="es-ES_tradnl" dirty="0"/>
              <a:t> </a:t>
            </a:r>
            <a:r>
              <a:rPr lang="es-ES_tradnl" dirty="0" smtClean="0"/>
              <a:t> } </a:t>
            </a:r>
          </a:p>
          <a:p>
            <a:r>
              <a:rPr lang="es-ES_tradnl" dirty="0" smtClean="0"/>
              <a:t>}</a:t>
            </a:r>
            <a:endParaRPr lang="en-US" dirty="0"/>
          </a:p>
        </p:txBody>
      </p:sp>
    </p:spTree>
    <p:extLst>
      <p:ext uri="{BB962C8B-B14F-4D97-AF65-F5344CB8AC3E}">
        <p14:creationId xmlns:p14="http://schemas.microsoft.com/office/powerpoint/2010/main" xmlns="" val="131383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0E7F6BD-D2DD-4A3A-A73F-63510FDEB0F8}"/>
              </a:ext>
            </a:extLst>
          </p:cNvPr>
          <p:cNvSpPr>
            <a:spLocks noGrp="1"/>
          </p:cNvSpPr>
          <p:nvPr>
            <p:ph type="title"/>
          </p:nvPr>
        </p:nvSpPr>
        <p:spPr/>
        <p:txBody>
          <a:bodyPr/>
          <a:lstStyle/>
          <a:p>
            <a:r>
              <a:rPr lang="es-ES" b="1" dirty="0"/>
              <a:t>Lenguaje y Plataforma Java</a:t>
            </a:r>
          </a:p>
        </p:txBody>
      </p:sp>
      <p:sp>
        <p:nvSpPr>
          <p:cNvPr id="3" name="Marcador de contenido 2">
            <a:extLst>
              <a:ext uri="{FF2B5EF4-FFF2-40B4-BE49-F238E27FC236}">
                <a16:creationId xmlns="" xmlns:a16="http://schemas.microsoft.com/office/drawing/2014/main" id="{17FA53D8-226F-4F68-8967-5F3AF0CE8DFC}"/>
              </a:ext>
            </a:extLst>
          </p:cNvPr>
          <p:cNvSpPr>
            <a:spLocks noGrp="1"/>
          </p:cNvSpPr>
          <p:nvPr>
            <p:ph idx="1"/>
          </p:nvPr>
        </p:nvSpPr>
        <p:spPr/>
        <p:txBody>
          <a:bodyPr/>
          <a:lstStyle/>
          <a:p>
            <a:r>
              <a:rPr lang="es-ES" dirty="0"/>
              <a:t>La parte de la plataforma que efectivamente ejecuta aplicaciones se denomina Máquina Virtual</a:t>
            </a:r>
          </a:p>
          <a:p>
            <a:r>
              <a:rPr lang="es-ES" dirty="0"/>
              <a:t>Se encarga de tomar código en formato </a:t>
            </a:r>
            <a:r>
              <a:rPr lang="es-ES" dirty="0" err="1"/>
              <a:t>bytecode</a:t>
            </a:r>
            <a:r>
              <a:rPr lang="es-ES" dirty="0"/>
              <a:t> y correr las instrucciones contenidas</a:t>
            </a:r>
          </a:p>
          <a:p>
            <a:r>
              <a:rPr lang="es-ES" dirty="0"/>
              <a:t>Una de las partes más importantes de la MV es el Recolector de Basura o </a:t>
            </a:r>
            <a:r>
              <a:rPr lang="es-ES" dirty="0" err="1"/>
              <a:t>Garbage</a:t>
            </a:r>
            <a:r>
              <a:rPr lang="es-ES" dirty="0"/>
              <a:t> </a:t>
            </a:r>
            <a:r>
              <a:rPr lang="es-ES" dirty="0" err="1"/>
              <a:t>Collector</a:t>
            </a:r>
            <a:r>
              <a:rPr lang="es-ES" dirty="0"/>
              <a:t>, que libera automáticamente estructuras en memoria que no estén en uso (por ejemplo, arreglos u objetos)</a:t>
            </a:r>
          </a:p>
        </p:txBody>
      </p:sp>
      <p:sp>
        <p:nvSpPr>
          <p:cNvPr id="4" name="Marcador de pie de página 3">
            <a:extLst>
              <a:ext uri="{FF2B5EF4-FFF2-40B4-BE49-F238E27FC236}">
                <a16:creationId xmlns="" xmlns:a16="http://schemas.microsoft.com/office/drawing/2014/main" id="{9D83EC17-ADBA-48F1-8450-AED2D318D1FF}"/>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 xmlns:a16="http://schemas.microsoft.com/office/drawing/2014/main" id="{47ED10CA-6AE4-44A1-B5B5-1D53CFE90412}"/>
              </a:ext>
            </a:extLst>
          </p:cNvPr>
          <p:cNvSpPr>
            <a:spLocks noGrp="1"/>
          </p:cNvSpPr>
          <p:nvPr>
            <p:ph type="sldNum" sz="quarter" idx="12"/>
          </p:nvPr>
        </p:nvSpPr>
        <p:spPr/>
        <p:txBody>
          <a:bodyPr/>
          <a:lstStyle/>
          <a:p>
            <a:fld id="{D802D9E1-0DDA-174F-9155-A972C397A999}" type="slidenum">
              <a:rPr lang="es-ES_tradnl" smtClean="0"/>
              <a:pPr/>
              <a:t>10</a:t>
            </a:fld>
            <a:endParaRPr lang="es-ES_tradnl" dirty="0"/>
          </a:p>
        </p:txBody>
      </p:sp>
    </p:spTree>
    <p:extLst>
      <p:ext uri="{BB962C8B-B14F-4D97-AF65-F5344CB8AC3E}">
        <p14:creationId xmlns:p14="http://schemas.microsoft.com/office/powerpoint/2010/main" xmlns="" val="329451961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pPr/>
              <a:t>109</a:t>
            </a:fld>
            <a:endParaRPr lang="es-ES_tradnl" dirty="0"/>
          </a:p>
        </p:txBody>
      </p:sp>
      <p:sp>
        <p:nvSpPr>
          <p:cNvPr id="13" name="Título 1"/>
          <p:cNvSpPr>
            <a:spLocks noGrp="1"/>
          </p:cNvSpPr>
          <p:nvPr>
            <p:ph type="title"/>
          </p:nvPr>
        </p:nvSpPr>
        <p:spPr>
          <a:xfrm>
            <a:off x="628650" y="900000"/>
            <a:ext cx="7886700" cy="1220315"/>
          </a:xfrm>
        </p:spPr>
        <p:txBody>
          <a:bodyPr/>
          <a:lstStyle/>
          <a:p>
            <a:r>
              <a:rPr lang="es-ES_tradnl" b="1" dirty="0" err="1" smtClean="0"/>
              <a:t>List</a:t>
            </a:r>
            <a:r>
              <a:rPr lang="es-ES_tradnl" dirty="0"/>
              <a:t/>
            </a:r>
            <a:br>
              <a:rPr lang="es-ES_tradnl" dirty="0"/>
            </a:br>
            <a:r>
              <a:rPr lang="es-ES_tradnl" sz="2800" i="1" dirty="0" smtClean="0"/>
              <a:t>Usando Servicios</a:t>
            </a:r>
            <a:endParaRPr lang="es-ES_tradnl" i="1" dirty="0"/>
          </a:p>
        </p:txBody>
      </p:sp>
      <p:sp>
        <p:nvSpPr>
          <p:cNvPr id="4" name="CuadroTexto 3"/>
          <p:cNvSpPr txBox="1"/>
          <p:nvPr/>
        </p:nvSpPr>
        <p:spPr>
          <a:xfrm>
            <a:off x="6147881" y="3268493"/>
            <a:ext cx="2151551" cy="461665"/>
          </a:xfrm>
          <a:prstGeom prst="rect">
            <a:avLst/>
          </a:prstGeom>
          <a:noFill/>
        </p:spPr>
        <p:txBody>
          <a:bodyPr wrap="none" rtlCol="0">
            <a:spAutoFit/>
          </a:bodyPr>
          <a:lstStyle/>
          <a:p>
            <a:r>
              <a:rPr lang="en-US" sz="2400" b="1" dirty="0" smtClean="0"/>
              <a:t>¿Que </a:t>
            </a:r>
            <a:r>
              <a:rPr lang="en-US" sz="2400" b="1" dirty="0" err="1" smtClean="0"/>
              <a:t>imprime</a:t>
            </a:r>
            <a:r>
              <a:rPr lang="en-US" sz="2400" b="1" dirty="0" smtClean="0"/>
              <a:t>?</a:t>
            </a:r>
            <a:endParaRPr lang="en-US" sz="2400" b="1" dirty="0"/>
          </a:p>
        </p:txBody>
      </p:sp>
      <p:sp>
        <p:nvSpPr>
          <p:cNvPr id="6" name="CuadroTexto 5"/>
          <p:cNvSpPr txBox="1"/>
          <p:nvPr/>
        </p:nvSpPr>
        <p:spPr>
          <a:xfrm>
            <a:off x="7072813" y="3793871"/>
            <a:ext cx="671979" cy="400110"/>
          </a:xfrm>
          <a:prstGeom prst="rect">
            <a:avLst/>
          </a:prstGeom>
          <a:noFill/>
        </p:spPr>
        <p:txBody>
          <a:bodyPr wrap="none" rtlCol="0">
            <a:spAutoFit/>
          </a:bodyPr>
          <a:lstStyle/>
          <a:p>
            <a:r>
              <a:rPr lang="en-US" sz="2000" b="1" dirty="0" smtClean="0">
                <a:solidFill>
                  <a:srgbClr val="FF0000"/>
                </a:solidFill>
              </a:rPr>
              <a:t>Juan</a:t>
            </a:r>
          </a:p>
        </p:txBody>
      </p:sp>
      <p:sp>
        <p:nvSpPr>
          <p:cNvPr id="2" name="Rectángulo 1"/>
          <p:cNvSpPr/>
          <p:nvPr/>
        </p:nvSpPr>
        <p:spPr>
          <a:xfrm>
            <a:off x="457200" y="2664985"/>
            <a:ext cx="5690681" cy="2862322"/>
          </a:xfrm>
          <a:prstGeom prst="rect">
            <a:avLst/>
          </a:prstGeom>
        </p:spPr>
        <p:txBody>
          <a:bodyPr wrap="square">
            <a:spAutoFit/>
          </a:bodyPr>
          <a:lstStyle/>
          <a:p>
            <a:r>
              <a:rPr lang="es-ES_tradnl" dirty="0" err="1">
                <a:solidFill>
                  <a:srgbClr val="0000E6"/>
                </a:solidFill>
              </a:rPr>
              <a:t>public</a:t>
            </a:r>
            <a:r>
              <a:rPr lang="es-ES_tradnl" dirty="0"/>
              <a:t> </a:t>
            </a:r>
            <a:r>
              <a:rPr lang="es-ES_tradnl" dirty="0" err="1">
                <a:solidFill>
                  <a:srgbClr val="0000E6"/>
                </a:solidFill>
              </a:rPr>
              <a:t>class</a:t>
            </a:r>
            <a:r>
              <a:rPr lang="es-ES_tradnl" dirty="0"/>
              <a:t> </a:t>
            </a:r>
            <a:r>
              <a:rPr lang="es-ES_tradnl" b="1" dirty="0" err="1">
                <a:latin typeface="Monospaced" charset="0"/>
              </a:rPr>
              <a:t>TestList</a:t>
            </a:r>
            <a:r>
              <a:rPr lang="es-ES_tradnl" dirty="0"/>
              <a:t> {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static</a:t>
            </a:r>
            <a:r>
              <a:rPr lang="es-ES_tradnl" dirty="0"/>
              <a:t> </a:t>
            </a:r>
            <a:r>
              <a:rPr lang="es-ES_tradnl" dirty="0" err="1">
                <a:solidFill>
                  <a:srgbClr val="0000E6"/>
                </a:solidFill>
              </a:rPr>
              <a:t>void</a:t>
            </a:r>
            <a:r>
              <a:rPr lang="es-ES_tradnl" dirty="0"/>
              <a:t> </a:t>
            </a:r>
            <a:r>
              <a:rPr lang="es-ES_tradnl" b="1" i="1" dirty="0" err="1">
                <a:latin typeface="Monospaced" charset="0"/>
              </a:rPr>
              <a:t>main</a:t>
            </a:r>
            <a:r>
              <a:rPr lang="es-ES_tradnl" dirty="0"/>
              <a:t>(</a:t>
            </a:r>
            <a:r>
              <a:rPr lang="es-ES_tradnl" dirty="0" err="1"/>
              <a:t>String</a:t>
            </a:r>
            <a:r>
              <a:rPr lang="es-ES_tradnl" dirty="0"/>
              <a:t>[] </a:t>
            </a:r>
            <a:r>
              <a:rPr lang="es-ES_tradnl" dirty="0" err="1"/>
              <a:t>args</a:t>
            </a:r>
            <a:r>
              <a:rPr lang="es-ES_tradnl" dirty="0"/>
              <a:t>) { </a:t>
            </a:r>
            <a:endParaRPr lang="es-ES_tradnl" dirty="0" smtClean="0"/>
          </a:p>
          <a:p>
            <a:r>
              <a:rPr lang="es-ES_tradnl" dirty="0"/>
              <a:t> </a:t>
            </a:r>
            <a:r>
              <a:rPr lang="es-ES_tradnl" dirty="0" smtClean="0"/>
              <a:t>   </a:t>
            </a:r>
            <a:r>
              <a:rPr lang="es-ES_tradnl" dirty="0" err="1" smtClean="0"/>
              <a:t>List</a:t>
            </a:r>
            <a:r>
              <a:rPr lang="es-ES_tradnl" dirty="0" smtClean="0"/>
              <a:t>&lt;</a:t>
            </a:r>
            <a:r>
              <a:rPr lang="es-ES_tradnl" dirty="0" err="1" smtClean="0"/>
              <a:t>String</a:t>
            </a:r>
            <a:r>
              <a:rPr lang="es-ES_tradnl" dirty="0"/>
              <a:t>&gt; nombres=</a:t>
            </a:r>
            <a:r>
              <a:rPr lang="es-ES_tradnl" dirty="0">
                <a:solidFill>
                  <a:srgbClr val="0000E6"/>
                </a:solidFill>
              </a:rPr>
              <a:t>new</a:t>
            </a:r>
            <a:r>
              <a:rPr lang="es-ES_tradnl" dirty="0"/>
              <a:t> </a:t>
            </a:r>
            <a:r>
              <a:rPr lang="es-ES_tradnl" dirty="0" err="1"/>
              <a:t>ArrayList</a:t>
            </a:r>
            <a:r>
              <a:rPr lang="es-ES_tradnl" dirty="0"/>
              <a:t>&lt;&gt;();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"Ana"</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"Juan"</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a:t>
            </a:r>
            <a:r>
              <a:rPr lang="es-ES_tradnl" dirty="0" err="1">
                <a:solidFill>
                  <a:srgbClr val="CE7B00"/>
                </a:solidFill>
              </a:rPr>
              <a:t>Maria</a:t>
            </a:r>
            <a:r>
              <a:rPr lang="es-ES_tradnl" dirty="0">
                <a:solidFill>
                  <a:srgbClr val="CE7B00"/>
                </a:solidFill>
              </a:rPr>
              <a:t>"</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smtClean="0"/>
              <a:t>(</a:t>
            </a:r>
            <a:r>
              <a:rPr lang="es-ES_tradnl" dirty="0" smtClean="0">
                <a:solidFill>
                  <a:srgbClr val="0000E6"/>
                </a:solidFill>
              </a:rPr>
              <a:t>new</a:t>
            </a:r>
            <a:r>
              <a:rPr lang="es-ES_tradnl" dirty="0" smtClean="0"/>
              <a:t> </a:t>
            </a:r>
            <a:r>
              <a:rPr lang="es-ES_tradnl" dirty="0" err="1"/>
              <a:t>String</a:t>
            </a:r>
            <a:r>
              <a:rPr lang="es-ES_tradnl" dirty="0"/>
              <a:t>(</a:t>
            </a:r>
            <a:r>
              <a:rPr lang="es-ES_tradnl" dirty="0">
                <a:solidFill>
                  <a:srgbClr val="CE7B00"/>
                </a:solidFill>
              </a:rPr>
              <a:t>"Juan"</a:t>
            </a:r>
            <a:r>
              <a:rPr lang="es-ES_tradnl" dirty="0"/>
              <a:t>)); </a:t>
            </a:r>
            <a:endParaRPr lang="es-ES_tradnl" dirty="0" smtClean="0"/>
          </a:p>
          <a:p>
            <a:r>
              <a:rPr lang="es-ES_tradnl" dirty="0"/>
              <a:t> </a:t>
            </a:r>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.println</a:t>
            </a:r>
            <a:r>
              <a:rPr lang="es-ES_tradnl" dirty="0" smtClean="0"/>
              <a:t>(</a:t>
            </a:r>
            <a:r>
              <a:rPr lang="es-ES_tradnl" dirty="0" err="1" smtClean="0"/>
              <a:t>nombres.get</a:t>
            </a:r>
            <a:r>
              <a:rPr lang="es-ES_tradnl" dirty="0" smtClean="0"/>
              <a:t>(1));     </a:t>
            </a:r>
          </a:p>
          <a:p>
            <a:r>
              <a:rPr lang="es-ES_tradnl" dirty="0"/>
              <a:t> </a:t>
            </a:r>
            <a:r>
              <a:rPr lang="es-ES_tradnl" dirty="0" smtClean="0"/>
              <a:t> } </a:t>
            </a:r>
          </a:p>
          <a:p>
            <a:r>
              <a:rPr lang="es-ES_tradnl" dirty="0" smtClean="0"/>
              <a:t>}</a:t>
            </a:r>
            <a:endParaRPr lang="en-US" dirty="0"/>
          </a:p>
        </p:txBody>
      </p:sp>
    </p:spTree>
    <p:extLst>
      <p:ext uri="{BB962C8B-B14F-4D97-AF65-F5344CB8AC3E}">
        <p14:creationId xmlns:p14="http://schemas.microsoft.com/office/powerpoint/2010/main" xmlns="" val="181705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pPr/>
              <a:t>110</a:t>
            </a:fld>
            <a:endParaRPr lang="es-ES_tradnl" dirty="0"/>
          </a:p>
        </p:txBody>
      </p:sp>
      <p:sp>
        <p:nvSpPr>
          <p:cNvPr id="13" name="Título 1"/>
          <p:cNvSpPr>
            <a:spLocks noGrp="1"/>
          </p:cNvSpPr>
          <p:nvPr>
            <p:ph type="title"/>
          </p:nvPr>
        </p:nvSpPr>
        <p:spPr>
          <a:xfrm>
            <a:off x="628650" y="900000"/>
            <a:ext cx="7886700" cy="1220315"/>
          </a:xfrm>
        </p:spPr>
        <p:txBody>
          <a:bodyPr/>
          <a:lstStyle/>
          <a:p>
            <a:r>
              <a:rPr lang="es-ES_tradnl" b="1" dirty="0" err="1" smtClean="0"/>
              <a:t>List</a:t>
            </a:r>
            <a:r>
              <a:rPr lang="es-ES_tradnl" dirty="0"/>
              <a:t/>
            </a:r>
            <a:br>
              <a:rPr lang="es-ES_tradnl" dirty="0"/>
            </a:br>
            <a:r>
              <a:rPr lang="es-ES_tradnl" sz="2800" i="1" dirty="0" smtClean="0"/>
              <a:t>Usando Servicios</a:t>
            </a:r>
            <a:endParaRPr lang="es-ES_tradnl" i="1" dirty="0"/>
          </a:p>
        </p:txBody>
      </p:sp>
      <p:sp>
        <p:nvSpPr>
          <p:cNvPr id="4" name="CuadroTexto 3"/>
          <p:cNvSpPr txBox="1"/>
          <p:nvPr/>
        </p:nvSpPr>
        <p:spPr>
          <a:xfrm>
            <a:off x="6147881" y="3268493"/>
            <a:ext cx="2151551" cy="461665"/>
          </a:xfrm>
          <a:prstGeom prst="rect">
            <a:avLst/>
          </a:prstGeom>
          <a:noFill/>
        </p:spPr>
        <p:txBody>
          <a:bodyPr wrap="none" rtlCol="0">
            <a:spAutoFit/>
          </a:bodyPr>
          <a:lstStyle/>
          <a:p>
            <a:r>
              <a:rPr lang="en-US" sz="2400" b="1" dirty="0" smtClean="0"/>
              <a:t>¿Que </a:t>
            </a:r>
            <a:r>
              <a:rPr lang="en-US" sz="2400" b="1" dirty="0" err="1" smtClean="0"/>
              <a:t>imprime</a:t>
            </a:r>
            <a:r>
              <a:rPr lang="en-US" sz="2400" b="1" dirty="0" smtClean="0"/>
              <a:t>?</a:t>
            </a:r>
            <a:endParaRPr lang="en-US" sz="2400" b="1" dirty="0"/>
          </a:p>
        </p:txBody>
      </p:sp>
      <p:sp>
        <p:nvSpPr>
          <p:cNvPr id="6" name="CuadroTexto 5"/>
          <p:cNvSpPr txBox="1"/>
          <p:nvPr/>
        </p:nvSpPr>
        <p:spPr>
          <a:xfrm>
            <a:off x="7072813" y="3793871"/>
            <a:ext cx="718595" cy="707886"/>
          </a:xfrm>
          <a:prstGeom prst="rect">
            <a:avLst/>
          </a:prstGeom>
          <a:noFill/>
        </p:spPr>
        <p:txBody>
          <a:bodyPr wrap="none" rtlCol="0">
            <a:spAutoFit/>
          </a:bodyPr>
          <a:lstStyle/>
          <a:p>
            <a:r>
              <a:rPr lang="en-US" sz="2000" b="1" dirty="0" smtClean="0">
                <a:solidFill>
                  <a:srgbClr val="FF0000"/>
                </a:solidFill>
              </a:rPr>
              <a:t>Error</a:t>
            </a:r>
          </a:p>
          <a:p>
            <a:endParaRPr lang="en-US" sz="2000" b="1" dirty="0" smtClean="0">
              <a:solidFill>
                <a:srgbClr val="FF0000"/>
              </a:solidFill>
            </a:endParaRPr>
          </a:p>
        </p:txBody>
      </p:sp>
      <p:sp>
        <p:nvSpPr>
          <p:cNvPr id="2" name="Rectángulo 1"/>
          <p:cNvSpPr/>
          <p:nvPr/>
        </p:nvSpPr>
        <p:spPr>
          <a:xfrm>
            <a:off x="457200" y="2664985"/>
            <a:ext cx="5690681" cy="2862322"/>
          </a:xfrm>
          <a:prstGeom prst="rect">
            <a:avLst/>
          </a:prstGeom>
        </p:spPr>
        <p:txBody>
          <a:bodyPr wrap="square">
            <a:spAutoFit/>
          </a:bodyPr>
          <a:lstStyle/>
          <a:p>
            <a:r>
              <a:rPr lang="es-ES_tradnl" dirty="0" err="1">
                <a:solidFill>
                  <a:srgbClr val="0000E6"/>
                </a:solidFill>
              </a:rPr>
              <a:t>public</a:t>
            </a:r>
            <a:r>
              <a:rPr lang="es-ES_tradnl" dirty="0"/>
              <a:t> </a:t>
            </a:r>
            <a:r>
              <a:rPr lang="es-ES_tradnl" dirty="0" err="1">
                <a:solidFill>
                  <a:srgbClr val="0000E6"/>
                </a:solidFill>
              </a:rPr>
              <a:t>class</a:t>
            </a:r>
            <a:r>
              <a:rPr lang="es-ES_tradnl" dirty="0"/>
              <a:t> </a:t>
            </a:r>
            <a:r>
              <a:rPr lang="es-ES_tradnl" b="1" dirty="0" err="1">
                <a:latin typeface="Monospaced" charset="0"/>
              </a:rPr>
              <a:t>TestList</a:t>
            </a:r>
            <a:r>
              <a:rPr lang="es-ES_tradnl" dirty="0"/>
              <a:t> {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static</a:t>
            </a:r>
            <a:r>
              <a:rPr lang="es-ES_tradnl" dirty="0"/>
              <a:t> </a:t>
            </a:r>
            <a:r>
              <a:rPr lang="es-ES_tradnl" dirty="0" err="1">
                <a:solidFill>
                  <a:srgbClr val="0000E6"/>
                </a:solidFill>
              </a:rPr>
              <a:t>void</a:t>
            </a:r>
            <a:r>
              <a:rPr lang="es-ES_tradnl" dirty="0"/>
              <a:t> </a:t>
            </a:r>
            <a:r>
              <a:rPr lang="es-ES_tradnl" b="1" i="1" dirty="0" err="1">
                <a:latin typeface="Monospaced" charset="0"/>
              </a:rPr>
              <a:t>main</a:t>
            </a:r>
            <a:r>
              <a:rPr lang="es-ES_tradnl" dirty="0"/>
              <a:t>(</a:t>
            </a:r>
            <a:r>
              <a:rPr lang="es-ES_tradnl" dirty="0" err="1"/>
              <a:t>String</a:t>
            </a:r>
            <a:r>
              <a:rPr lang="es-ES_tradnl" dirty="0"/>
              <a:t>[] </a:t>
            </a:r>
            <a:r>
              <a:rPr lang="es-ES_tradnl" dirty="0" err="1"/>
              <a:t>args</a:t>
            </a:r>
            <a:r>
              <a:rPr lang="es-ES_tradnl" dirty="0"/>
              <a:t>) { </a:t>
            </a:r>
            <a:endParaRPr lang="es-ES_tradnl" dirty="0" smtClean="0"/>
          </a:p>
          <a:p>
            <a:r>
              <a:rPr lang="es-ES_tradnl" dirty="0"/>
              <a:t> </a:t>
            </a:r>
            <a:r>
              <a:rPr lang="es-ES_tradnl" dirty="0" smtClean="0"/>
              <a:t>   </a:t>
            </a:r>
            <a:r>
              <a:rPr lang="es-ES_tradnl" dirty="0" err="1" smtClean="0"/>
              <a:t>List</a:t>
            </a:r>
            <a:r>
              <a:rPr lang="es-ES_tradnl" dirty="0" smtClean="0"/>
              <a:t>&lt;</a:t>
            </a:r>
            <a:r>
              <a:rPr lang="es-ES_tradnl" dirty="0" err="1" smtClean="0"/>
              <a:t>String</a:t>
            </a:r>
            <a:r>
              <a:rPr lang="es-ES_tradnl" dirty="0"/>
              <a:t>&gt; nombres=</a:t>
            </a:r>
            <a:r>
              <a:rPr lang="es-ES_tradnl" dirty="0">
                <a:solidFill>
                  <a:srgbClr val="0000E6"/>
                </a:solidFill>
              </a:rPr>
              <a:t>new</a:t>
            </a:r>
            <a:r>
              <a:rPr lang="es-ES_tradnl" dirty="0"/>
              <a:t> </a:t>
            </a:r>
            <a:r>
              <a:rPr lang="es-ES_tradnl" dirty="0" err="1"/>
              <a:t>ArrayList</a:t>
            </a:r>
            <a:r>
              <a:rPr lang="es-ES_tradnl" dirty="0"/>
              <a:t>&lt;&gt;();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"Ana"</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"Juan"</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a:t>
            </a:r>
            <a:r>
              <a:rPr lang="es-ES_tradnl" dirty="0" err="1">
                <a:solidFill>
                  <a:srgbClr val="CE7B00"/>
                </a:solidFill>
              </a:rPr>
              <a:t>Maria</a:t>
            </a:r>
            <a:r>
              <a:rPr lang="es-ES_tradnl" dirty="0">
                <a:solidFill>
                  <a:srgbClr val="CE7B00"/>
                </a:solidFill>
              </a:rPr>
              <a:t>"</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smtClean="0"/>
              <a:t>(</a:t>
            </a:r>
            <a:r>
              <a:rPr lang="es-ES_tradnl" dirty="0" smtClean="0">
                <a:solidFill>
                  <a:srgbClr val="0000E6"/>
                </a:solidFill>
              </a:rPr>
              <a:t>new</a:t>
            </a:r>
            <a:r>
              <a:rPr lang="es-ES_tradnl" dirty="0" smtClean="0"/>
              <a:t> </a:t>
            </a:r>
            <a:r>
              <a:rPr lang="es-ES_tradnl" dirty="0" err="1"/>
              <a:t>String</a:t>
            </a:r>
            <a:r>
              <a:rPr lang="es-ES_tradnl" dirty="0"/>
              <a:t>(</a:t>
            </a:r>
            <a:r>
              <a:rPr lang="es-ES_tradnl" dirty="0">
                <a:solidFill>
                  <a:srgbClr val="CE7B00"/>
                </a:solidFill>
              </a:rPr>
              <a:t>"Juan"</a:t>
            </a:r>
            <a:r>
              <a:rPr lang="es-ES_tradnl" dirty="0"/>
              <a:t>)); </a:t>
            </a:r>
            <a:endParaRPr lang="es-ES_tradnl" dirty="0" smtClean="0"/>
          </a:p>
          <a:p>
            <a:r>
              <a:rPr lang="es-ES_tradnl" dirty="0"/>
              <a:t> </a:t>
            </a:r>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.println</a:t>
            </a:r>
            <a:r>
              <a:rPr lang="es-ES_tradnl" dirty="0" smtClean="0"/>
              <a:t>(</a:t>
            </a:r>
            <a:r>
              <a:rPr lang="es-ES_tradnl" dirty="0" err="1" smtClean="0"/>
              <a:t>nombres.get</a:t>
            </a:r>
            <a:r>
              <a:rPr lang="es-ES_tradnl" dirty="0" smtClean="0"/>
              <a:t>(4));     </a:t>
            </a:r>
          </a:p>
          <a:p>
            <a:r>
              <a:rPr lang="es-ES_tradnl" dirty="0"/>
              <a:t> </a:t>
            </a:r>
            <a:r>
              <a:rPr lang="es-ES_tradnl" dirty="0" smtClean="0"/>
              <a:t> } </a:t>
            </a:r>
          </a:p>
          <a:p>
            <a:r>
              <a:rPr lang="es-ES_tradnl" dirty="0" smtClean="0"/>
              <a:t>}</a:t>
            </a:r>
            <a:endParaRPr lang="en-US" dirty="0"/>
          </a:p>
        </p:txBody>
      </p:sp>
      <p:sp>
        <p:nvSpPr>
          <p:cNvPr id="3" name="Rectángulo 2"/>
          <p:cNvSpPr/>
          <p:nvPr/>
        </p:nvSpPr>
        <p:spPr>
          <a:xfrm>
            <a:off x="3657152" y="6010142"/>
            <a:ext cx="5295942" cy="369332"/>
          </a:xfrm>
          <a:prstGeom prst="rect">
            <a:avLst/>
          </a:prstGeom>
        </p:spPr>
        <p:txBody>
          <a:bodyPr wrap="square">
            <a:spAutoFit/>
          </a:bodyPr>
          <a:lstStyle/>
          <a:p>
            <a:r>
              <a:rPr lang="en-US" dirty="0" err="1">
                <a:solidFill>
                  <a:srgbClr val="FF0000"/>
                </a:solidFill>
              </a:rPr>
              <a:t>java.lang.IndexOutOfBoundsException</a:t>
            </a:r>
            <a:r>
              <a:rPr lang="en-US" dirty="0">
                <a:solidFill>
                  <a:srgbClr val="FF0000"/>
                </a:solidFill>
              </a:rPr>
              <a:t>: Index: 4, Size: 4</a:t>
            </a:r>
          </a:p>
        </p:txBody>
      </p:sp>
    </p:spTree>
    <p:extLst>
      <p:ext uri="{BB962C8B-B14F-4D97-AF65-F5344CB8AC3E}">
        <p14:creationId xmlns:p14="http://schemas.microsoft.com/office/powerpoint/2010/main" xmlns="" val="63014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pPr/>
              <a:t>111</a:t>
            </a:fld>
            <a:endParaRPr lang="es-ES_tradnl" dirty="0"/>
          </a:p>
        </p:txBody>
      </p:sp>
      <p:sp>
        <p:nvSpPr>
          <p:cNvPr id="13" name="Título 1"/>
          <p:cNvSpPr>
            <a:spLocks noGrp="1"/>
          </p:cNvSpPr>
          <p:nvPr>
            <p:ph type="title"/>
          </p:nvPr>
        </p:nvSpPr>
        <p:spPr>
          <a:xfrm>
            <a:off x="628650" y="900000"/>
            <a:ext cx="7886700" cy="1220315"/>
          </a:xfrm>
        </p:spPr>
        <p:txBody>
          <a:bodyPr/>
          <a:lstStyle/>
          <a:p>
            <a:r>
              <a:rPr lang="es-ES_tradnl" b="1" dirty="0" err="1" smtClean="0"/>
              <a:t>List</a:t>
            </a:r>
            <a:r>
              <a:rPr lang="es-ES_tradnl" dirty="0"/>
              <a:t/>
            </a:r>
            <a:br>
              <a:rPr lang="es-ES_tradnl" dirty="0"/>
            </a:br>
            <a:r>
              <a:rPr lang="es-ES_tradnl" sz="2800" i="1" dirty="0" smtClean="0"/>
              <a:t>Usando Servicios</a:t>
            </a:r>
            <a:endParaRPr lang="es-ES_tradnl" i="1" dirty="0"/>
          </a:p>
        </p:txBody>
      </p:sp>
      <p:sp>
        <p:nvSpPr>
          <p:cNvPr id="4" name="CuadroTexto 3"/>
          <p:cNvSpPr txBox="1"/>
          <p:nvPr/>
        </p:nvSpPr>
        <p:spPr>
          <a:xfrm>
            <a:off x="6147881" y="3268493"/>
            <a:ext cx="2151551" cy="461665"/>
          </a:xfrm>
          <a:prstGeom prst="rect">
            <a:avLst/>
          </a:prstGeom>
          <a:noFill/>
        </p:spPr>
        <p:txBody>
          <a:bodyPr wrap="none" rtlCol="0">
            <a:spAutoFit/>
          </a:bodyPr>
          <a:lstStyle/>
          <a:p>
            <a:r>
              <a:rPr lang="en-US" sz="2400" b="1" dirty="0" smtClean="0"/>
              <a:t>¿Que </a:t>
            </a:r>
            <a:r>
              <a:rPr lang="en-US" sz="2400" b="1" dirty="0" err="1" smtClean="0"/>
              <a:t>imprime</a:t>
            </a:r>
            <a:r>
              <a:rPr lang="en-US" sz="2400" b="1" dirty="0" smtClean="0"/>
              <a:t>?</a:t>
            </a:r>
            <a:endParaRPr lang="en-US" sz="2400" b="1" dirty="0"/>
          </a:p>
        </p:txBody>
      </p:sp>
      <p:sp>
        <p:nvSpPr>
          <p:cNvPr id="6" name="CuadroTexto 5"/>
          <p:cNvSpPr txBox="1"/>
          <p:nvPr/>
        </p:nvSpPr>
        <p:spPr>
          <a:xfrm>
            <a:off x="7072813" y="3793871"/>
            <a:ext cx="314510" cy="707886"/>
          </a:xfrm>
          <a:prstGeom prst="rect">
            <a:avLst/>
          </a:prstGeom>
          <a:noFill/>
        </p:spPr>
        <p:txBody>
          <a:bodyPr wrap="none" rtlCol="0">
            <a:spAutoFit/>
          </a:bodyPr>
          <a:lstStyle/>
          <a:p>
            <a:r>
              <a:rPr lang="en-US" sz="2000" b="1" dirty="0" smtClean="0">
                <a:solidFill>
                  <a:srgbClr val="FF0000"/>
                </a:solidFill>
              </a:rPr>
              <a:t>5</a:t>
            </a:r>
          </a:p>
          <a:p>
            <a:endParaRPr lang="en-US" sz="2000" b="1" dirty="0" smtClean="0">
              <a:solidFill>
                <a:srgbClr val="FF0000"/>
              </a:solidFill>
            </a:endParaRPr>
          </a:p>
        </p:txBody>
      </p:sp>
      <p:sp>
        <p:nvSpPr>
          <p:cNvPr id="2" name="Rectángulo 1"/>
          <p:cNvSpPr/>
          <p:nvPr/>
        </p:nvSpPr>
        <p:spPr>
          <a:xfrm>
            <a:off x="457200" y="2664985"/>
            <a:ext cx="5690681" cy="3139321"/>
          </a:xfrm>
          <a:prstGeom prst="rect">
            <a:avLst/>
          </a:prstGeom>
        </p:spPr>
        <p:txBody>
          <a:bodyPr wrap="square">
            <a:spAutoFit/>
          </a:bodyPr>
          <a:lstStyle/>
          <a:p>
            <a:r>
              <a:rPr lang="es-ES_tradnl" dirty="0" err="1">
                <a:solidFill>
                  <a:srgbClr val="0000E6"/>
                </a:solidFill>
              </a:rPr>
              <a:t>public</a:t>
            </a:r>
            <a:r>
              <a:rPr lang="es-ES_tradnl" dirty="0"/>
              <a:t> </a:t>
            </a:r>
            <a:r>
              <a:rPr lang="es-ES_tradnl" dirty="0" err="1">
                <a:solidFill>
                  <a:srgbClr val="0000E6"/>
                </a:solidFill>
              </a:rPr>
              <a:t>class</a:t>
            </a:r>
            <a:r>
              <a:rPr lang="es-ES_tradnl" dirty="0"/>
              <a:t> </a:t>
            </a:r>
            <a:r>
              <a:rPr lang="es-ES_tradnl" b="1" dirty="0" err="1">
                <a:latin typeface="Monospaced" charset="0"/>
              </a:rPr>
              <a:t>TestList</a:t>
            </a:r>
            <a:r>
              <a:rPr lang="es-ES_tradnl" dirty="0"/>
              <a:t> {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static</a:t>
            </a:r>
            <a:r>
              <a:rPr lang="es-ES_tradnl" dirty="0"/>
              <a:t> </a:t>
            </a:r>
            <a:r>
              <a:rPr lang="es-ES_tradnl" dirty="0" err="1">
                <a:solidFill>
                  <a:srgbClr val="0000E6"/>
                </a:solidFill>
              </a:rPr>
              <a:t>void</a:t>
            </a:r>
            <a:r>
              <a:rPr lang="es-ES_tradnl" dirty="0"/>
              <a:t> </a:t>
            </a:r>
            <a:r>
              <a:rPr lang="es-ES_tradnl" b="1" i="1" dirty="0" err="1">
                <a:latin typeface="Monospaced" charset="0"/>
              </a:rPr>
              <a:t>main</a:t>
            </a:r>
            <a:r>
              <a:rPr lang="es-ES_tradnl" dirty="0"/>
              <a:t>(</a:t>
            </a:r>
            <a:r>
              <a:rPr lang="es-ES_tradnl" dirty="0" err="1"/>
              <a:t>String</a:t>
            </a:r>
            <a:r>
              <a:rPr lang="es-ES_tradnl" dirty="0"/>
              <a:t>[] </a:t>
            </a:r>
            <a:r>
              <a:rPr lang="es-ES_tradnl" dirty="0" err="1"/>
              <a:t>args</a:t>
            </a:r>
            <a:r>
              <a:rPr lang="es-ES_tradnl" dirty="0"/>
              <a:t>) { </a:t>
            </a:r>
            <a:endParaRPr lang="es-ES_tradnl" dirty="0" smtClean="0"/>
          </a:p>
          <a:p>
            <a:r>
              <a:rPr lang="es-ES_tradnl" dirty="0"/>
              <a:t> </a:t>
            </a:r>
            <a:r>
              <a:rPr lang="es-ES_tradnl" dirty="0" smtClean="0"/>
              <a:t>   </a:t>
            </a:r>
            <a:r>
              <a:rPr lang="es-ES_tradnl" dirty="0" err="1" smtClean="0"/>
              <a:t>List</a:t>
            </a:r>
            <a:r>
              <a:rPr lang="es-ES_tradnl" dirty="0" smtClean="0"/>
              <a:t>&lt;</a:t>
            </a:r>
            <a:r>
              <a:rPr lang="es-ES_tradnl" dirty="0" err="1" smtClean="0"/>
              <a:t>String</a:t>
            </a:r>
            <a:r>
              <a:rPr lang="es-ES_tradnl" dirty="0"/>
              <a:t>&gt; nombres=</a:t>
            </a:r>
            <a:r>
              <a:rPr lang="es-ES_tradnl" dirty="0">
                <a:solidFill>
                  <a:srgbClr val="0000E6"/>
                </a:solidFill>
              </a:rPr>
              <a:t>new</a:t>
            </a:r>
            <a:r>
              <a:rPr lang="es-ES_tradnl" dirty="0"/>
              <a:t> </a:t>
            </a:r>
            <a:r>
              <a:rPr lang="es-ES_tradnl" dirty="0" err="1"/>
              <a:t>ArrayList</a:t>
            </a:r>
            <a:r>
              <a:rPr lang="es-ES_tradnl" dirty="0"/>
              <a:t>&lt;&gt;();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"Ana"</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"Juan"</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a:t>
            </a:r>
            <a:r>
              <a:rPr lang="es-ES_tradnl" dirty="0" err="1">
                <a:solidFill>
                  <a:srgbClr val="CE7B00"/>
                </a:solidFill>
              </a:rPr>
              <a:t>Maria</a:t>
            </a:r>
            <a:r>
              <a:rPr lang="es-ES_tradnl" dirty="0">
                <a:solidFill>
                  <a:srgbClr val="CE7B00"/>
                </a:solidFill>
              </a:rPr>
              <a:t>"</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smtClean="0"/>
              <a:t>(</a:t>
            </a:r>
            <a:r>
              <a:rPr lang="es-ES_tradnl" dirty="0" smtClean="0">
                <a:solidFill>
                  <a:srgbClr val="0000E6"/>
                </a:solidFill>
              </a:rPr>
              <a:t>new</a:t>
            </a:r>
            <a:r>
              <a:rPr lang="es-ES_tradnl" dirty="0" smtClean="0"/>
              <a:t> </a:t>
            </a:r>
            <a:r>
              <a:rPr lang="es-ES_tradnl" dirty="0" err="1"/>
              <a:t>String</a:t>
            </a:r>
            <a:r>
              <a:rPr lang="es-ES_tradnl" dirty="0"/>
              <a:t>(</a:t>
            </a:r>
            <a:r>
              <a:rPr lang="es-ES_tradnl" dirty="0">
                <a:solidFill>
                  <a:srgbClr val="CE7B00"/>
                </a:solidFill>
              </a:rPr>
              <a:t>"Juan"</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smtClean="0"/>
              <a:t>(1, </a:t>
            </a:r>
            <a:r>
              <a:rPr lang="es-ES_tradnl" dirty="0" smtClean="0">
                <a:solidFill>
                  <a:srgbClr val="CE7B00"/>
                </a:solidFill>
              </a:rPr>
              <a:t>”Pedro"</a:t>
            </a:r>
            <a:r>
              <a:rPr lang="es-ES_tradnl" dirty="0" smtClean="0"/>
              <a:t>); </a:t>
            </a:r>
          </a:p>
          <a:p>
            <a:r>
              <a:rPr lang="es-ES_tradnl" dirty="0"/>
              <a:t> </a:t>
            </a:r>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.println</a:t>
            </a:r>
            <a:r>
              <a:rPr lang="es-ES_tradnl" dirty="0" smtClean="0"/>
              <a:t>(</a:t>
            </a:r>
            <a:r>
              <a:rPr lang="es-ES_tradnl" dirty="0" err="1" smtClean="0"/>
              <a:t>nombres.size</a:t>
            </a:r>
            <a:r>
              <a:rPr lang="es-ES_tradnl" dirty="0" smtClean="0"/>
              <a:t>());     </a:t>
            </a:r>
          </a:p>
          <a:p>
            <a:r>
              <a:rPr lang="es-ES_tradnl" dirty="0"/>
              <a:t> </a:t>
            </a:r>
            <a:r>
              <a:rPr lang="es-ES_tradnl" dirty="0" smtClean="0"/>
              <a:t> } </a:t>
            </a:r>
          </a:p>
          <a:p>
            <a:r>
              <a:rPr lang="es-ES_tradnl" dirty="0" smtClean="0"/>
              <a:t>}</a:t>
            </a:r>
            <a:endParaRPr lang="en-US" dirty="0"/>
          </a:p>
        </p:txBody>
      </p:sp>
      <p:graphicFrame>
        <p:nvGraphicFramePr>
          <p:cNvPr id="7" name="Tabla 6"/>
          <p:cNvGraphicFramePr>
            <a:graphicFrameLocks noGrp="1"/>
          </p:cNvGraphicFramePr>
          <p:nvPr>
            <p:extLst>
              <p:ext uri="{D42A27DB-BD31-4B8C-83A1-F6EECF244321}">
                <p14:modId xmlns:p14="http://schemas.microsoft.com/office/powerpoint/2010/main" xmlns="" val="351464794"/>
              </p:ext>
            </p:extLst>
          </p:nvPr>
        </p:nvGraphicFramePr>
        <p:xfrm>
          <a:off x="1407268" y="5978136"/>
          <a:ext cx="6096000" cy="37084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US" dirty="0" smtClean="0"/>
                        <a:t>Ana</a:t>
                      </a:r>
                      <a:endParaRPr lang="en-US" dirty="0"/>
                    </a:p>
                  </a:txBody>
                  <a:tcPr/>
                </a:tc>
                <a:tc>
                  <a:txBody>
                    <a:bodyPr/>
                    <a:lstStyle/>
                    <a:p>
                      <a:pPr algn="ctr"/>
                      <a:r>
                        <a:rPr lang="en-US" dirty="0" smtClean="0"/>
                        <a:t>Pedro</a:t>
                      </a:r>
                      <a:endParaRPr lang="en-US" dirty="0"/>
                    </a:p>
                  </a:txBody>
                  <a:tcPr/>
                </a:tc>
                <a:tc>
                  <a:txBody>
                    <a:bodyPr/>
                    <a:lstStyle/>
                    <a:p>
                      <a:pPr algn="ctr"/>
                      <a:r>
                        <a:rPr lang="en-US" dirty="0" smtClean="0"/>
                        <a:t>Juan</a:t>
                      </a:r>
                      <a:endParaRPr lang="en-US" dirty="0"/>
                    </a:p>
                  </a:txBody>
                  <a:tcPr/>
                </a:tc>
                <a:tc>
                  <a:txBody>
                    <a:bodyPr/>
                    <a:lstStyle/>
                    <a:p>
                      <a:pPr algn="ctr"/>
                      <a:r>
                        <a:rPr lang="en-US" dirty="0" smtClean="0"/>
                        <a:t>Maria</a:t>
                      </a:r>
                      <a:endParaRPr lang="en-US" dirty="0"/>
                    </a:p>
                  </a:txBody>
                  <a:tcPr/>
                </a:tc>
                <a:tc>
                  <a:txBody>
                    <a:bodyPr/>
                    <a:lstStyle/>
                    <a:p>
                      <a:pPr algn="ctr"/>
                      <a:r>
                        <a:rPr lang="en-US" dirty="0" smtClean="0"/>
                        <a:t>Juan</a:t>
                      </a:r>
                      <a:endParaRPr lang="en-US" dirty="0"/>
                    </a:p>
                  </a:txBody>
                  <a:tcPr/>
                </a:tc>
              </a:tr>
            </a:tbl>
          </a:graphicData>
        </a:graphic>
      </p:graphicFrame>
    </p:spTree>
    <p:extLst>
      <p:ext uri="{BB962C8B-B14F-4D97-AF65-F5344CB8AC3E}">
        <p14:creationId xmlns:p14="http://schemas.microsoft.com/office/powerpoint/2010/main" xmlns="" val="190059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pPr/>
              <a:t>112</a:t>
            </a:fld>
            <a:endParaRPr lang="es-ES_tradnl" dirty="0"/>
          </a:p>
        </p:txBody>
      </p:sp>
      <p:sp>
        <p:nvSpPr>
          <p:cNvPr id="13" name="Título 1"/>
          <p:cNvSpPr>
            <a:spLocks noGrp="1"/>
          </p:cNvSpPr>
          <p:nvPr>
            <p:ph type="title"/>
          </p:nvPr>
        </p:nvSpPr>
        <p:spPr>
          <a:xfrm>
            <a:off x="628650" y="900000"/>
            <a:ext cx="7886700" cy="1220315"/>
          </a:xfrm>
        </p:spPr>
        <p:txBody>
          <a:bodyPr/>
          <a:lstStyle/>
          <a:p>
            <a:r>
              <a:rPr lang="es-ES_tradnl" b="1" dirty="0" err="1" smtClean="0"/>
              <a:t>List</a:t>
            </a:r>
            <a:r>
              <a:rPr lang="es-ES_tradnl" dirty="0"/>
              <a:t/>
            </a:r>
            <a:br>
              <a:rPr lang="es-ES_tradnl" dirty="0"/>
            </a:br>
            <a:r>
              <a:rPr lang="es-ES_tradnl" sz="2800" i="1" dirty="0" smtClean="0"/>
              <a:t>Usando Servicios</a:t>
            </a:r>
            <a:endParaRPr lang="es-ES_tradnl" i="1" dirty="0"/>
          </a:p>
        </p:txBody>
      </p:sp>
      <p:sp>
        <p:nvSpPr>
          <p:cNvPr id="4" name="CuadroTexto 3"/>
          <p:cNvSpPr txBox="1"/>
          <p:nvPr/>
        </p:nvSpPr>
        <p:spPr>
          <a:xfrm>
            <a:off x="6147881" y="3268493"/>
            <a:ext cx="2151551" cy="461665"/>
          </a:xfrm>
          <a:prstGeom prst="rect">
            <a:avLst/>
          </a:prstGeom>
          <a:noFill/>
        </p:spPr>
        <p:txBody>
          <a:bodyPr wrap="none" rtlCol="0">
            <a:spAutoFit/>
          </a:bodyPr>
          <a:lstStyle/>
          <a:p>
            <a:r>
              <a:rPr lang="en-US" sz="2400" b="1" dirty="0" smtClean="0"/>
              <a:t>¿Que </a:t>
            </a:r>
            <a:r>
              <a:rPr lang="en-US" sz="2400" b="1" dirty="0" err="1" smtClean="0"/>
              <a:t>imprime</a:t>
            </a:r>
            <a:r>
              <a:rPr lang="en-US" sz="2400" b="1" dirty="0" smtClean="0"/>
              <a:t>?</a:t>
            </a:r>
            <a:endParaRPr lang="en-US" sz="2400" b="1" dirty="0"/>
          </a:p>
        </p:txBody>
      </p:sp>
      <p:sp>
        <p:nvSpPr>
          <p:cNvPr id="6" name="CuadroTexto 5"/>
          <p:cNvSpPr txBox="1"/>
          <p:nvPr/>
        </p:nvSpPr>
        <p:spPr>
          <a:xfrm>
            <a:off x="7072813" y="3793871"/>
            <a:ext cx="631904" cy="400110"/>
          </a:xfrm>
          <a:prstGeom prst="rect">
            <a:avLst/>
          </a:prstGeom>
          <a:noFill/>
        </p:spPr>
        <p:txBody>
          <a:bodyPr wrap="none" rtlCol="0">
            <a:spAutoFit/>
          </a:bodyPr>
          <a:lstStyle/>
          <a:p>
            <a:r>
              <a:rPr lang="en-US" sz="2000" b="1" dirty="0" smtClean="0">
                <a:solidFill>
                  <a:srgbClr val="FF0000"/>
                </a:solidFill>
              </a:rPr>
              <a:t>true</a:t>
            </a:r>
            <a:endParaRPr lang="en-US" sz="2000" b="1" dirty="0">
              <a:solidFill>
                <a:srgbClr val="FF0000"/>
              </a:solidFill>
            </a:endParaRPr>
          </a:p>
        </p:txBody>
      </p:sp>
      <p:sp>
        <p:nvSpPr>
          <p:cNvPr id="7" name="Rectángulo 6"/>
          <p:cNvSpPr/>
          <p:nvPr/>
        </p:nvSpPr>
        <p:spPr>
          <a:xfrm>
            <a:off x="807396" y="2732042"/>
            <a:ext cx="4805463" cy="2862322"/>
          </a:xfrm>
          <a:prstGeom prst="rect">
            <a:avLst/>
          </a:prstGeom>
        </p:spPr>
        <p:txBody>
          <a:bodyPr wrap="square">
            <a:spAutoFit/>
          </a:bodyPr>
          <a:lstStyle/>
          <a:p>
            <a:r>
              <a:rPr lang="es-ES_tradnl" dirty="0" err="1">
                <a:solidFill>
                  <a:srgbClr val="0000E6"/>
                </a:solidFill>
              </a:rPr>
              <a:t>public</a:t>
            </a:r>
            <a:r>
              <a:rPr lang="es-ES_tradnl" dirty="0"/>
              <a:t> </a:t>
            </a:r>
            <a:r>
              <a:rPr lang="es-ES_tradnl" dirty="0" err="1">
                <a:solidFill>
                  <a:srgbClr val="0000E6"/>
                </a:solidFill>
              </a:rPr>
              <a:t>class</a:t>
            </a:r>
            <a:r>
              <a:rPr lang="es-ES_tradnl" dirty="0"/>
              <a:t> </a:t>
            </a:r>
            <a:r>
              <a:rPr lang="es-ES_tradnl" b="1" dirty="0" err="1">
                <a:latin typeface="Monospaced" charset="0"/>
              </a:rPr>
              <a:t>TestList</a:t>
            </a:r>
            <a:r>
              <a:rPr lang="es-ES_tradnl" dirty="0"/>
              <a:t> {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static</a:t>
            </a:r>
            <a:r>
              <a:rPr lang="es-ES_tradnl" dirty="0"/>
              <a:t> </a:t>
            </a:r>
            <a:r>
              <a:rPr lang="es-ES_tradnl" dirty="0" err="1">
                <a:solidFill>
                  <a:srgbClr val="0000E6"/>
                </a:solidFill>
              </a:rPr>
              <a:t>void</a:t>
            </a:r>
            <a:r>
              <a:rPr lang="es-ES_tradnl" dirty="0"/>
              <a:t> </a:t>
            </a:r>
            <a:r>
              <a:rPr lang="es-ES_tradnl" b="1" i="1" dirty="0" err="1">
                <a:latin typeface="Monospaced" charset="0"/>
              </a:rPr>
              <a:t>main</a:t>
            </a:r>
            <a:r>
              <a:rPr lang="es-ES_tradnl" dirty="0"/>
              <a:t>(</a:t>
            </a:r>
            <a:r>
              <a:rPr lang="es-ES_tradnl" dirty="0" err="1"/>
              <a:t>String</a:t>
            </a:r>
            <a:r>
              <a:rPr lang="es-ES_tradnl" dirty="0"/>
              <a:t>[] </a:t>
            </a:r>
            <a:r>
              <a:rPr lang="es-ES_tradnl" dirty="0" err="1"/>
              <a:t>args</a:t>
            </a:r>
            <a:r>
              <a:rPr lang="es-ES_tradnl" dirty="0"/>
              <a:t>) { </a:t>
            </a:r>
            <a:endParaRPr lang="es-ES_tradnl" dirty="0" smtClean="0"/>
          </a:p>
          <a:p>
            <a:r>
              <a:rPr lang="es-ES_tradnl" dirty="0" smtClean="0"/>
              <a:t>    </a:t>
            </a:r>
            <a:r>
              <a:rPr lang="es-ES_tradnl" dirty="0" err="1" smtClean="0"/>
              <a:t>List</a:t>
            </a:r>
            <a:r>
              <a:rPr lang="es-ES_tradnl" dirty="0" smtClean="0"/>
              <a:t>&lt;</a:t>
            </a:r>
            <a:r>
              <a:rPr lang="es-ES_tradnl" dirty="0" err="1" smtClean="0"/>
              <a:t>String</a:t>
            </a:r>
            <a:r>
              <a:rPr lang="es-ES_tradnl" dirty="0"/>
              <a:t>&gt; nombres=</a:t>
            </a:r>
            <a:r>
              <a:rPr lang="es-ES_tradnl" dirty="0">
                <a:solidFill>
                  <a:srgbClr val="0000E6"/>
                </a:solidFill>
              </a:rPr>
              <a:t>new</a:t>
            </a:r>
            <a:r>
              <a:rPr lang="es-ES_tradnl" dirty="0"/>
              <a:t> </a:t>
            </a:r>
            <a:r>
              <a:rPr lang="es-ES_tradnl" dirty="0" err="1"/>
              <a:t>ArrayList</a:t>
            </a:r>
            <a:r>
              <a:rPr lang="es-ES_tradnl" dirty="0"/>
              <a:t>&lt;&gt;(); </a:t>
            </a:r>
            <a:r>
              <a:rPr lang="es-ES_tradnl" dirty="0" smtClean="0"/>
              <a:t>  </a:t>
            </a:r>
          </a:p>
          <a:p>
            <a:r>
              <a:rPr lang="es-ES_tradnl" dirty="0"/>
              <a:t> </a:t>
            </a:r>
            <a:r>
              <a:rPr lang="es-ES_tradnl" dirty="0" smtClean="0"/>
              <a:t>   </a:t>
            </a:r>
            <a:r>
              <a:rPr lang="es-ES_tradnl" dirty="0" err="1" smtClean="0"/>
              <a:t>nombres.add</a:t>
            </a:r>
            <a:r>
              <a:rPr lang="es-ES_tradnl" dirty="0"/>
              <a:t>(</a:t>
            </a:r>
            <a:r>
              <a:rPr lang="es-ES_tradnl" dirty="0">
                <a:solidFill>
                  <a:srgbClr val="CE7B00"/>
                </a:solidFill>
              </a:rPr>
              <a:t>"Ana"</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"Juan"</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a:t>
            </a:r>
            <a:r>
              <a:rPr lang="es-ES_tradnl" dirty="0" err="1">
                <a:solidFill>
                  <a:srgbClr val="CE7B00"/>
                </a:solidFill>
              </a:rPr>
              <a:t>Maria</a:t>
            </a:r>
            <a:r>
              <a:rPr lang="es-ES_tradnl" dirty="0">
                <a:solidFill>
                  <a:srgbClr val="CE7B00"/>
                </a:solidFill>
              </a:rPr>
              <a:t>"</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smtClean="0"/>
              <a:t>(</a:t>
            </a:r>
            <a:r>
              <a:rPr lang="es-ES_tradnl" dirty="0" smtClean="0">
                <a:solidFill>
                  <a:srgbClr val="0000E6"/>
                </a:solidFill>
              </a:rPr>
              <a:t>new</a:t>
            </a:r>
            <a:r>
              <a:rPr lang="es-ES_tradnl" dirty="0" smtClean="0"/>
              <a:t> </a:t>
            </a:r>
            <a:r>
              <a:rPr lang="es-ES_tradnl" dirty="0" err="1"/>
              <a:t>String</a:t>
            </a:r>
            <a:r>
              <a:rPr lang="es-ES_tradnl" dirty="0"/>
              <a:t>(</a:t>
            </a:r>
            <a:r>
              <a:rPr lang="es-ES_tradnl" dirty="0">
                <a:solidFill>
                  <a:srgbClr val="CE7B00"/>
                </a:solidFill>
              </a:rPr>
              <a:t>"Juan"</a:t>
            </a:r>
            <a:r>
              <a:rPr lang="es-ES_tradnl" dirty="0"/>
              <a:t>)); </a:t>
            </a:r>
            <a:endParaRPr lang="es-ES_tradnl" dirty="0" smtClean="0"/>
          </a:p>
          <a:p>
            <a:r>
              <a:rPr lang="es-ES_tradnl" dirty="0"/>
              <a:t> </a:t>
            </a:r>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.println</a:t>
            </a:r>
            <a:r>
              <a:rPr lang="es-ES_tradnl" dirty="0" smtClean="0"/>
              <a:t>(</a:t>
            </a:r>
            <a:r>
              <a:rPr lang="es-ES_tradnl" dirty="0" err="1" smtClean="0"/>
              <a:t>nombres.contains</a:t>
            </a:r>
            <a:r>
              <a:rPr lang="es-ES_tradnl" dirty="0" smtClean="0"/>
              <a:t>(</a:t>
            </a:r>
            <a:r>
              <a:rPr lang="es-ES_tradnl" dirty="0" smtClean="0">
                <a:solidFill>
                  <a:srgbClr val="CE7B00"/>
                </a:solidFill>
              </a:rPr>
              <a:t>”Ana"</a:t>
            </a:r>
            <a:r>
              <a:rPr lang="es-ES_tradnl" dirty="0" smtClean="0"/>
              <a:t>)); </a:t>
            </a:r>
          </a:p>
          <a:p>
            <a:r>
              <a:rPr lang="es-ES_tradnl" dirty="0"/>
              <a:t> </a:t>
            </a:r>
            <a:r>
              <a:rPr lang="es-ES_tradnl" dirty="0" smtClean="0"/>
              <a:t> } </a:t>
            </a:r>
          </a:p>
          <a:p>
            <a:r>
              <a:rPr lang="es-ES_tradnl" dirty="0" smtClean="0"/>
              <a:t>}</a:t>
            </a:r>
            <a:endParaRPr lang="en-US" dirty="0"/>
          </a:p>
        </p:txBody>
      </p:sp>
    </p:spTree>
    <p:extLst>
      <p:ext uri="{BB962C8B-B14F-4D97-AF65-F5344CB8AC3E}">
        <p14:creationId xmlns:p14="http://schemas.microsoft.com/office/powerpoint/2010/main" xmlns="" val="23302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pPr/>
              <a:t>113</a:t>
            </a:fld>
            <a:endParaRPr lang="es-ES_tradnl" dirty="0"/>
          </a:p>
        </p:txBody>
      </p:sp>
      <p:sp>
        <p:nvSpPr>
          <p:cNvPr id="13" name="Título 1"/>
          <p:cNvSpPr>
            <a:spLocks noGrp="1"/>
          </p:cNvSpPr>
          <p:nvPr>
            <p:ph type="title"/>
          </p:nvPr>
        </p:nvSpPr>
        <p:spPr>
          <a:xfrm>
            <a:off x="628650" y="900000"/>
            <a:ext cx="7886700" cy="1220315"/>
          </a:xfrm>
        </p:spPr>
        <p:txBody>
          <a:bodyPr/>
          <a:lstStyle/>
          <a:p>
            <a:r>
              <a:rPr lang="es-ES_tradnl" b="1" dirty="0" err="1" smtClean="0"/>
              <a:t>List</a:t>
            </a:r>
            <a:r>
              <a:rPr lang="es-ES_tradnl" dirty="0"/>
              <a:t/>
            </a:r>
            <a:br>
              <a:rPr lang="es-ES_tradnl" dirty="0"/>
            </a:br>
            <a:r>
              <a:rPr lang="es-ES_tradnl" sz="2800" i="1" dirty="0" smtClean="0"/>
              <a:t>Usando Servicios</a:t>
            </a:r>
            <a:endParaRPr lang="es-ES_tradnl" i="1" dirty="0"/>
          </a:p>
        </p:txBody>
      </p:sp>
      <p:sp>
        <p:nvSpPr>
          <p:cNvPr id="6" name="CuadroTexto 5"/>
          <p:cNvSpPr txBox="1"/>
          <p:nvPr/>
        </p:nvSpPr>
        <p:spPr>
          <a:xfrm>
            <a:off x="6423822" y="3080204"/>
            <a:ext cx="2151551" cy="461665"/>
          </a:xfrm>
          <a:prstGeom prst="rect">
            <a:avLst/>
          </a:prstGeom>
          <a:noFill/>
        </p:spPr>
        <p:txBody>
          <a:bodyPr wrap="none" rtlCol="0">
            <a:spAutoFit/>
          </a:bodyPr>
          <a:lstStyle/>
          <a:p>
            <a:r>
              <a:rPr lang="en-US" sz="2400" b="1" dirty="0" smtClean="0"/>
              <a:t>¿Que </a:t>
            </a:r>
            <a:r>
              <a:rPr lang="en-US" sz="2400" b="1" dirty="0" err="1" smtClean="0"/>
              <a:t>imprime</a:t>
            </a:r>
            <a:r>
              <a:rPr lang="en-US" sz="2400" b="1" dirty="0" smtClean="0"/>
              <a:t>?</a:t>
            </a:r>
            <a:endParaRPr lang="en-US" sz="2400" b="1" dirty="0"/>
          </a:p>
        </p:txBody>
      </p:sp>
      <p:sp>
        <p:nvSpPr>
          <p:cNvPr id="7" name="CuadroTexto 6"/>
          <p:cNvSpPr txBox="1"/>
          <p:nvPr/>
        </p:nvSpPr>
        <p:spPr>
          <a:xfrm>
            <a:off x="7183645" y="3763093"/>
            <a:ext cx="671979" cy="400110"/>
          </a:xfrm>
          <a:prstGeom prst="rect">
            <a:avLst/>
          </a:prstGeom>
          <a:noFill/>
        </p:spPr>
        <p:txBody>
          <a:bodyPr wrap="none" rtlCol="0">
            <a:spAutoFit/>
          </a:bodyPr>
          <a:lstStyle/>
          <a:p>
            <a:r>
              <a:rPr lang="en-US" sz="2000" b="1" smtClean="0">
                <a:solidFill>
                  <a:srgbClr val="FF0000"/>
                </a:solidFill>
              </a:rPr>
              <a:t>Juan</a:t>
            </a:r>
            <a:endParaRPr lang="en-US" sz="2000" b="1" dirty="0">
              <a:solidFill>
                <a:srgbClr val="FF0000"/>
              </a:solidFill>
            </a:endParaRPr>
          </a:p>
        </p:txBody>
      </p:sp>
      <p:sp>
        <p:nvSpPr>
          <p:cNvPr id="3" name="Rectángulo 2"/>
          <p:cNvSpPr/>
          <p:nvPr/>
        </p:nvSpPr>
        <p:spPr>
          <a:xfrm>
            <a:off x="233462" y="2433873"/>
            <a:ext cx="6439711" cy="3416320"/>
          </a:xfrm>
          <a:prstGeom prst="rect">
            <a:avLst/>
          </a:prstGeom>
        </p:spPr>
        <p:txBody>
          <a:bodyPr wrap="square">
            <a:spAutoFit/>
          </a:bodyPr>
          <a:lstStyle/>
          <a:p>
            <a:r>
              <a:rPr lang="es-ES_tradnl" dirty="0" err="1">
                <a:solidFill>
                  <a:srgbClr val="0000E6"/>
                </a:solidFill>
              </a:rPr>
              <a:t>public</a:t>
            </a:r>
            <a:r>
              <a:rPr lang="es-ES_tradnl" dirty="0"/>
              <a:t> </a:t>
            </a:r>
            <a:r>
              <a:rPr lang="es-ES_tradnl" dirty="0" err="1">
                <a:solidFill>
                  <a:srgbClr val="0000E6"/>
                </a:solidFill>
              </a:rPr>
              <a:t>class</a:t>
            </a:r>
            <a:r>
              <a:rPr lang="es-ES_tradnl" dirty="0"/>
              <a:t> </a:t>
            </a:r>
            <a:r>
              <a:rPr lang="es-ES_tradnl" b="1" dirty="0" err="1">
                <a:latin typeface="Monospaced" charset="0"/>
              </a:rPr>
              <a:t>TestList</a:t>
            </a:r>
            <a:r>
              <a:rPr lang="es-ES_tradnl" dirty="0"/>
              <a:t> {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static</a:t>
            </a:r>
            <a:r>
              <a:rPr lang="es-ES_tradnl" dirty="0"/>
              <a:t> </a:t>
            </a:r>
            <a:r>
              <a:rPr lang="es-ES_tradnl" dirty="0" err="1">
                <a:solidFill>
                  <a:srgbClr val="0000E6"/>
                </a:solidFill>
              </a:rPr>
              <a:t>void</a:t>
            </a:r>
            <a:r>
              <a:rPr lang="es-ES_tradnl" dirty="0"/>
              <a:t> </a:t>
            </a:r>
            <a:r>
              <a:rPr lang="es-ES_tradnl" b="1" i="1" dirty="0" err="1">
                <a:latin typeface="Monospaced" charset="0"/>
              </a:rPr>
              <a:t>main</a:t>
            </a:r>
            <a:r>
              <a:rPr lang="es-ES_tradnl" dirty="0"/>
              <a:t>(</a:t>
            </a:r>
            <a:r>
              <a:rPr lang="es-ES_tradnl" dirty="0" err="1"/>
              <a:t>String</a:t>
            </a:r>
            <a:r>
              <a:rPr lang="es-ES_tradnl" dirty="0"/>
              <a:t>[] </a:t>
            </a:r>
            <a:r>
              <a:rPr lang="es-ES_tradnl" dirty="0" err="1"/>
              <a:t>args</a:t>
            </a:r>
            <a:r>
              <a:rPr lang="es-ES_tradnl" dirty="0"/>
              <a:t>) { </a:t>
            </a:r>
            <a:endParaRPr lang="es-ES_tradnl" dirty="0" smtClean="0"/>
          </a:p>
          <a:p>
            <a:r>
              <a:rPr lang="es-ES_tradnl" dirty="0"/>
              <a:t> </a:t>
            </a:r>
            <a:r>
              <a:rPr lang="es-ES_tradnl" dirty="0" smtClean="0"/>
              <a:t>   </a:t>
            </a:r>
            <a:r>
              <a:rPr lang="es-ES_tradnl" dirty="0" err="1" smtClean="0"/>
              <a:t>List</a:t>
            </a:r>
            <a:r>
              <a:rPr lang="es-ES_tradnl" dirty="0" smtClean="0"/>
              <a:t>&lt;</a:t>
            </a:r>
            <a:r>
              <a:rPr lang="es-ES_tradnl" dirty="0" err="1" smtClean="0"/>
              <a:t>String</a:t>
            </a:r>
            <a:r>
              <a:rPr lang="es-ES_tradnl" dirty="0"/>
              <a:t>&gt; nombres=</a:t>
            </a:r>
            <a:r>
              <a:rPr lang="es-ES_tradnl" dirty="0">
                <a:solidFill>
                  <a:srgbClr val="0000E6"/>
                </a:solidFill>
              </a:rPr>
              <a:t>new</a:t>
            </a:r>
            <a:r>
              <a:rPr lang="es-ES_tradnl" dirty="0"/>
              <a:t> </a:t>
            </a:r>
            <a:r>
              <a:rPr lang="es-ES_tradnl" dirty="0" err="1"/>
              <a:t>ArrayList</a:t>
            </a:r>
            <a:r>
              <a:rPr lang="es-ES_tradnl" dirty="0"/>
              <a:t>&lt;&gt;();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"Ana"</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"Juan"</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a:t>
            </a:r>
            <a:r>
              <a:rPr lang="es-ES_tradnl" dirty="0" err="1">
                <a:solidFill>
                  <a:srgbClr val="CE7B00"/>
                </a:solidFill>
              </a:rPr>
              <a:t>Maria</a:t>
            </a:r>
            <a:r>
              <a:rPr lang="es-ES_tradnl" dirty="0">
                <a:solidFill>
                  <a:srgbClr val="CE7B00"/>
                </a:solidFill>
              </a:rPr>
              <a:t>"</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smtClean="0"/>
              <a:t>(</a:t>
            </a:r>
            <a:r>
              <a:rPr lang="es-ES_tradnl" dirty="0" smtClean="0">
                <a:solidFill>
                  <a:srgbClr val="0000E6"/>
                </a:solidFill>
              </a:rPr>
              <a:t>new</a:t>
            </a:r>
            <a:r>
              <a:rPr lang="es-ES_tradnl" dirty="0" smtClean="0"/>
              <a:t> </a:t>
            </a:r>
            <a:r>
              <a:rPr lang="es-ES_tradnl" dirty="0" err="1"/>
              <a:t>String</a:t>
            </a:r>
            <a:r>
              <a:rPr lang="es-ES_tradnl" dirty="0"/>
              <a:t>(</a:t>
            </a:r>
            <a:r>
              <a:rPr lang="es-ES_tradnl" dirty="0">
                <a:solidFill>
                  <a:srgbClr val="CE7B00"/>
                </a:solidFill>
              </a:rPr>
              <a:t>"Juan"</a:t>
            </a:r>
            <a:r>
              <a:rPr lang="es-ES_tradnl" dirty="0"/>
              <a:t>)); </a:t>
            </a:r>
            <a:endParaRPr lang="es-ES_tradnl" dirty="0" smtClean="0"/>
          </a:p>
          <a:p>
            <a:r>
              <a:rPr lang="es-ES_tradnl" dirty="0"/>
              <a:t> </a:t>
            </a:r>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.println</a:t>
            </a:r>
            <a:r>
              <a:rPr lang="es-ES_tradnl" dirty="0" smtClean="0"/>
              <a:t>(</a:t>
            </a:r>
            <a:r>
              <a:rPr lang="es-ES_tradnl" dirty="0" err="1" smtClean="0"/>
              <a:t>nombres.get</a:t>
            </a:r>
            <a:r>
              <a:rPr lang="es-ES_tradnl" dirty="0" smtClean="0"/>
              <a:t>(1</a:t>
            </a:r>
            <a:r>
              <a:rPr lang="es-ES_tradnl" dirty="0"/>
              <a:t>)); </a:t>
            </a:r>
            <a:endParaRPr lang="es-ES_tradnl" dirty="0" smtClean="0"/>
          </a:p>
          <a:p>
            <a:r>
              <a:rPr lang="es-ES_tradnl" dirty="0"/>
              <a:t> </a:t>
            </a:r>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.println</a:t>
            </a:r>
            <a:r>
              <a:rPr lang="es-ES_tradnl" dirty="0" smtClean="0"/>
              <a:t>(</a:t>
            </a:r>
            <a:r>
              <a:rPr lang="es-ES_tradnl" dirty="0" err="1" smtClean="0"/>
              <a:t>nombres.get</a:t>
            </a:r>
            <a:r>
              <a:rPr lang="es-ES_tradnl" dirty="0" smtClean="0"/>
              <a:t>(3</a:t>
            </a:r>
            <a:r>
              <a:rPr lang="es-ES_tradnl" dirty="0"/>
              <a:t>)); </a:t>
            </a:r>
            <a:endParaRPr lang="es-ES_tradnl" dirty="0" smtClean="0"/>
          </a:p>
          <a:p>
            <a:r>
              <a:rPr lang="es-ES_tradnl" dirty="0"/>
              <a:t> </a:t>
            </a:r>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.println</a:t>
            </a:r>
            <a:r>
              <a:rPr lang="es-ES_tradnl" dirty="0" smtClean="0"/>
              <a:t>(</a:t>
            </a:r>
            <a:r>
              <a:rPr lang="es-ES_tradnl" dirty="0" err="1" smtClean="0"/>
              <a:t>nombres.get</a:t>
            </a:r>
            <a:r>
              <a:rPr lang="es-ES_tradnl" dirty="0" smtClean="0"/>
              <a:t>(1</a:t>
            </a:r>
            <a:r>
              <a:rPr lang="es-ES_tradnl" dirty="0"/>
              <a:t>)==</a:t>
            </a:r>
            <a:r>
              <a:rPr lang="es-ES_tradnl" dirty="0" err="1"/>
              <a:t>nombres.get</a:t>
            </a:r>
            <a:r>
              <a:rPr lang="es-ES_tradnl" dirty="0"/>
              <a:t>(3)); </a:t>
            </a:r>
            <a:endParaRPr lang="es-ES_tradnl" dirty="0" smtClean="0"/>
          </a:p>
          <a:p>
            <a:r>
              <a:rPr lang="es-ES_tradnl" dirty="0"/>
              <a:t> </a:t>
            </a:r>
            <a:r>
              <a:rPr lang="es-ES_tradnl" dirty="0" smtClean="0"/>
              <a:t> } </a:t>
            </a:r>
          </a:p>
          <a:p>
            <a:r>
              <a:rPr lang="es-ES_tradnl" dirty="0" smtClean="0"/>
              <a:t>}</a:t>
            </a:r>
            <a:endParaRPr lang="en-US" dirty="0"/>
          </a:p>
        </p:txBody>
      </p:sp>
      <p:sp>
        <p:nvSpPr>
          <p:cNvPr id="8" name="CuadroTexto 7"/>
          <p:cNvSpPr txBox="1"/>
          <p:nvPr/>
        </p:nvSpPr>
        <p:spPr>
          <a:xfrm>
            <a:off x="7183644" y="4188200"/>
            <a:ext cx="671979" cy="400110"/>
          </a:xfrm>
          <a:prstGeom prst="rect">
            <a:avLst/>
          </a:prstGeom>
          <a:noFill/>
        </p:spPr>
        <p:txBody>
          <a:bodyPr wrap="none" rtlCol="0">
            <a:spAutoFit/>
          </a:bodyPr>
          <a:lstStyle/>
          <a:p>
            <a:r>
              <a:rPr lang="en-US" sz="2000" b="1" smtClean="0">
                <a:solidFill>
                  <a:srgbClr val="FF0000"/>
                </a:solidFill>
              </a:rPr>
              <a:t>Juan</a:t>
            </a:r>
            <a:endParaRPr lang="en-US" sz="2000" b="1" dirty="0">
              <a:solidFill>
                <a:srgbClr val="FF0000"/>
              </a:solidFill>
            </a:endParaRPr>
          </a:p>
        </p:txBody>
      </p:sp>
      <p:sp>
        <p:nvSpPr>
          <p:cNvPr id="9" name="CuadroTexto 8"/>
          <p:cNvSpPr txBox="1"/>
          <p:nvPr/>
        </p:nvSpPr>
        <p:spPr>
          <a:xfrm>
            <a:off x="7183644" y="4588310"/>
            <a:ext cx="683905" cy="400110"/>
          </a:xfrm>
          <a:prstGeom prst="rect">
            <a:avLst/>
          </a:prstGeom>
          <a:noFill/>
        </p:spPr>
        <p:txBody>
          <a:bodyPr wrap="none" rtlCol="0">
            <a:spAutoFit/>
          </a:bodyPr>
          <a:lstStyle/>
          <a:p>
            <a:r>
              <a:rPr lang="en-US" sz="2000" b="1" dirty="0" smtClean="0">
                <a:solidFill>
                  <a:srgbClr val="FF0000"/>
                </a:solidFill>
              </a:rPr>
              <a:t>false</a:t>
            </a:r>
            <a:endParaRPr lang="en-US" sz="2000" b="1" dirty="0">
              <a:solidFill>
                <a:srgbClr val="FF0000"/>
              </a:solidFill>
            </a:endParaRPr>
          </a:p>
        </p:txBody>
      </p:sp>
      <p:sp>
        <p:nvSpPr>
          <p:cNvPr id="10" name="CuadroTexto 9"/>
          <p:cNvSpPr txBox="1"/>
          <p:nvPr/>
        </p:nvSpPr>
        <p:spPr>
          <a:xfrm>
            <a:off x="97277" y="5850193"/>
            <a:ext cx="9046691" cy="707886"/>
          </a:xfrm>
          <a:prstGeom prst="rect">
            <a:avLst/>
          </a:prstGeom>
          <a:noFill/>
        </p:spPr>
        <p:txBody>
          <a:bodyPr wrap="square" rtlCol="0">
            <a:spAutoFit/>
          </a:bodyPr>
          <a:lstStyle/>
          <a:p>
            <a:r>
              <a:rPr lang="en-US" sz="2000" b="1" dirty="0" smtClean="0">
                <a:solidFill>
                  <a:srgbClr val="FF0000"/>
                </a:solidFill>
              </a:rPr>
              <a:t>Si </a:t>
            </a:r>
            <a:r>
              <a:rPr lang="en-US" sz="2000" b="1" dirty="0" err="1" smtClean="0">
                <a:solidFill>
                  <a:srgbClr val="FF0000"/>
                </a:solidFill>
              </a:rPr>
              <a:t>queremos</a:t>
            </a:r>
            <a:r>
              <a:rPr lang="en-US" sz="2000" b="1" dirty="0" smtClean="0">
                <a:solidFill>
                  <a:srgbClr val="FF0000"/>
                </a:solidFill>
              </a:rPr>
              <a:t> </a:t>
            </a:r>
            <a:r>
              <a:rPr lang="en-US" sz="2000" b="1" dirty="0" err="1" smtClean="0">
                <a:solidFill>
                  <a:srgbClr val="FF0000"/>
                </a:solidFill>
              </a:rPr>
              <a:t>comparar</a:t>
            </a:r>
            <a:r>
              <a:rPr lang="en-US" sz="2000" b="1" dirty="0" smtClean="0">
                <a:solidFill>
                  <a:srgbClr val="FF0000"/>
                </a:solidFill>
              </a:rPr>
              <a:t> el </a:t>
            </a:r>
            <a:r>
              <a:rPr lang="en-US" sz="2000" b="1" dirty="0" err="1" smtClean="0">
                <a:solidFill>
                  <a:srgbClr val="FF0000"/>
                </a:solidFill>
              </a:rPr>
              <a:t>contenido</a:t>
            </a:r>
            <a:r>
              <a:rPr lang="en-US" sz="2000" b="1" dirty="0" smtClean="0">
                <a:solidFill>
                  <a:srgbClr val="FF0000"/>
                </a:solidFill>
              </a:rPr>
              <a:t> de un String SIEMPRE </a:t>
            </a:r>
            <a:r>
              <a:rPr lang="en-US" sz="2000" b="1" dirty="0" err="1" smtClean="0">
                <a:solidFill>
                  <a:srgbClr val="FF0000"/>
                </a:solidFill>
              </a:rPr>
              <a:t>debemos</a:t>
            </a:r>
            <a:r>
              <a:rPr lang="en-US" sz="2000" b="1" dirty="0" smtClean="0">
                <a:solidFill>
                  <a:srgbClr val="FF0000"/>
                </a:solidFill>
              </a:rPr>
              <a:t> </a:t>
            </a:r>
            <a:r>
              <a:rPr lang="en-US" sz="2000" b="1" dirty="0" err="1" smtClean="0">
                <a:solidFill>
                  <a:srgbClr val="FF0000"/>
                </a:solidFill>
              </a:rPr>
              <a:t>usar</a:t>
            </a:r>
            <a:r>
              <a:rPr lang="en-US" sz="2000" b="1" dirty="0" smtClean="0">
                <a:solidFill>
                  <a:srgbClr val="FF0000"/>
                </a:solidFill>
              </a:rPr>
              <a:t> el </a:t>
            </a:r>
            <a:r>
              <a:rPr lang="en-US" sz="2000" b="1" dirty="0" err="1" smtClean="0">
                <a:solidFill>
                  <a:srgbClr val="FF0000"/>
                </a:solidFill>
              </a:rPr>
              <a:t>método</a:t>
            </a:r>
            <a:r>
              <a:rPr lang="en-US" sz="2000" b="1" dirty="0" smtClean="0">
                <a:solidFill>
                  <a:srgbClr val="FF0000"/>
                </a:solidFill>
              </a:rPr>
              <a:t> equals. </a:t>
            </a:r>
            <a:r>
              <a:rPr lang="en-US" sz="2000" b="1" dirty="0" err="1" smtClean="0">
                <a:solidFill>
                  <a:srgbClr val="FF0000"/>
                </a:solidFill>
              </a:rPr>
              <a:t>Veremos</a:t>
            </a:r>
            <a:r>
              <a:rPr lang="en-US" sz="2000" b="1" dirty="0" smtClean="0">
                <a:solidFill>
                  <a:srgbClr val="FF0000"/>
                </a:solidFill>
              </a:rPr>
              <a:t> mas </a:t>
            </a:r>
            <a:r>
              <a:rPr lang="en-US" sz="2000" b="1" dirty="0" err="1" smtClean="0">
                <a:solidFill>
                  <a:srgbClr val="FF0000"/>
                </a:solidFill>
              </a:rPr>
              <a:t>detalles</a:t>
            </a:r>
            <a:r>
              <a:rPr lang="en-US" sz="2000" b="1" dirty="0" smtClean="0">
                <a:solidFill>
                  <a:srgbClr val="FF0000"/>
                </a:solidFill>
              </a:rPr>
              <a:t> de </a:t>
            </a:r>
            <a:r>
              <a:rPr lang="en-US" sz="2000" b="1" dirty="0" err="1" smtClean="0">
                <a:solidFill>
                  <a:srgbClr val="FF0000"/>
                </a:solidFill>
              </a:rPr>
              <a:t>este</a:t>
            </a:r>
            <a:r>
              <a:rPr lang="en-US" sz="2000" b="1" dirty="0" smtClean="0">
                <a:solidFill>
                  <a:srgbClr val="FF0000"/>
                </a:solidFill>
              </a:rPr>
              <a:t> </a:t>
            </a:r>
            <a:r>
              <a:rPr lang="en-US" sz="2000" b="1" dirty="0" err="1" smtClean="0">
                <a:solidFill>
                  <a:srgbClr val="FF0000"/>
                </a:solidFill>
              </a:rPr>
              <a:t>mecanismo</a:t>
            </a:r>
            <a:r>
              <a:rPr lang="en-US" sz="2000" b="1" dirty="0">
                <a:solidFill>
                  <a:srgbClr val="FF0000"/>
                </a:solidFill>
              </a:rPr>
              <a:t> </a:t>
            </a:r>
            <a:r>
              <a:rPr lang="en-US" sz="2000" b="1" dirty="0" err="1" smtClean="0">
                <a:solidFill>
                  <a:srgbClr val="FF0000"/>
                </a:solidFill>
              </a:rPr>
              <a:t>en</a:t>
            </a:r>
            <a:r>
              <a:rPr lang="en-US" sz="2000" b="1" dirty="0" smtClean="0">
                <a:solidFill>
                  <a:srgbClr val="FF0000"/>
                </a:solidFill>
              </a:rPr>
              <a:t> </a:t>
            </a:r>
            <a:r>
              <a:rPr lang="en-US" sz="2000" b="1" dirty="0" err="1" smtClean="0">
                <a:solidFill>
                  <a:srgbClr val="FF0000"/>
                </a:solidFill>
              </a:rPr>
              <a:t>futuras</a:t>
            </a:r>
            <a:r>
              <a:rPr lang="en-US" sz="2000" b="1" dirty="0" smtClean="0">
                <a:solidFill>
                  <a:srgbClr val="FF0000"/>
                </a:solidFill>
              </a:rPr>
              <a:t> </a:t>
            </a:r>
            <a:r>
              <a:rPr lang="en-US" sz="2000" b="1" dirty="0" err="1" smtClean="0">
                <a:solidFill>
                  <a:srgbClr val="FF0000"/>
                </a:solidFill>
              </a:rPr>
              <a:t>clases</a:t>
            </a:r>
            <a:r>
              <a:rPr lang="en-US" sz="2000" b="1" dirty="0" smtClean="0">
                <a:solidFill>
                  <a:srgbClr val="FF0000"/>
                </a:solidFill>
              </a:rPr>
              <a:t> del </a:t>
            </a:r>
            <a:r>
              <a:rPr lang="en-US" sz="2000" b="1" dirty="0" err="1" smtClean="0">
                <a:solidFill>
                  <a:srgbClr val="FF0000"/>
                </a:solidFill>
              </a:rPr>
              <a:t>curso</a:t>
            </a:r>
            <a:endParaRPr lang="en-US" sz="2000" b="1" dirty="0">
              <a:solidFill>
                <a:srgbClr val="FF0000"/>
              </a:solidFill>
            </a:endParaRPr>
          </a:p>
        </p:txBody>
      </p:sp>
    </p:spTree>
    <p:extLst>
      <p:ext uri="{BB962C8B-B14F-4D97-AF65-F5344CB8AC3E}">
        <p14:creationId xmlns:p14="http://schemas.microsoft.com/office/powerpoint/2010/main" xmlns="" val="54185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pPr/>
              <a:t>114</a:t>
            </a:fld>
            <a:endParaRPr lang="es-ES_tradnl" dirty="0"/>
          </a:p>
        </p:txBody>
      </p:sp>
      <p:sp>
        <p:nvSpPr>
          <p:cNvPr id="13" name="Título 1"/>
          <p:cNvSpPr>
            <a:spLocks noGrp="1"/>
          </p:cNvSpPr>
          <p:nvPr>
            <p:ph type="title"/>
          </p:nvPr>
        </p:nvSpPr>
        <p:spPr>
          <a:xfrm>
            <a:off x="628650" y="900000"/>
            <a:ext cx="7886700" cy="1220315"/>
          </a:xfrm>
        </p:spPr>
        <p:txBody>
          <a:bodyPr/>
          <a:lstStyle/>
          <a:p>
            <a:r>
              <a:rPr lang="es-ES_tradnl" b="1" dirty="0" err="1" smtClean="0"/>
              <a:t>List</a:t>
            </a:r>
            <a:r>
              <a:rPr lang="es-ES_tradnl" dirty="0"/>
              <a:t/>
            </a:r>
            <a:br>
              <a:rPr lang="es-ES_tradnl" dirty="0"/>
            </a:br>
            <a:r>
              <a:rPr lang="es-ES_tradnl" sz="2800" i="1" dirty="0" smtClean="0"/>
              <a:t>Usando Servicios</a:t>
            </a:r>
            <a:endParaRPr lang="es-ES_tradnl" i="1" dirty="0"/>
          </a:p>
        </p:txBody>
      </p:sp>
      <p:sp>
        <p:nvSpPr>
          <p:cNvPr id="6" name="CuadroTexto 5"/>
          <p:cNvSpPr txBox="1"/>
          <p:nvPr/>
        </p:nvSpPr>
        <p:spPr>
          <a:xfrm>
            <a:off x="6423822" y="3080204"/>
            <a:ext cx="2151551" cy="461665"/>
          </a:xfrm>
          <a:prstGeom prst="rect">
            <a:avLst/>
          </a:prstGeom>
          <a:noFill/>
        </p:spPr>
        <p:txBody>
          <a:bodyPr wrap="none" rtlCol="0">
            <a:spAutoFit/>
          </a:bodyPr>
          <a:lstStyle/>
          <a:p>
            <a:r>
              <a:rPr lang="en-US" sz="2400" b="1" dirty="0" smtClean="0"/>
              <a:t>¿Que </a:t>
            </a:r>
            <a:r>
              <a:rPr lang="en-US" sz="2400" b="1" dirty="0" err="1" smtClean="0"/>
              <a:t>imprime</a:t>
            </a:r>
            <a:r>
              <a:rPr lang="en-US" sz="2400" b="1" dirty="0" smtClean="0"/>
              <a:t>?</a:t>
            </a:r>
            <a:endParaRPr lang="en-US" sz="2400" b="1" dirty="0"/>
          </a:p>
        </p:txBody>
      </p:sp>
      <p:sp>
        <p:nvSpPr>
          <p:cNvPr id="7" name="CuadroTexto 6"/>
          <p:cNvSpPr txBox="1"/>
          <p:nvPr/>
        </p:nvSpPr>
        <p:spPr>
          <a:xfrm>
            <a:off x="7183645" y="3763093"/>
            <a:ext cx="671979" cy="400110"/>
          </a:xfrm>
          <a:prstGeom prst="rect">
            <a:avLst/>
          </a:prstGeom>
          <a:noFill/>
        </p:spPr>
        <p:txBody>
          <a:bodyPr wrap="none" rtlCol="0">
            <a:spAutoFit/>
          </a:bodyPr>
          <a:lstStyle/>
          <a:p>
            <a:r>
              <a:rPr lang="en-US" sz="2000" b="1" smtClean="0">
                <a:solidFill>
                  <a:srgbClr val="FF0000"/>
                </a:solidFill>
              </a:rPr>
              <a:t>Juan</a:t>
            </a:r>
            <a:endParaRPr lang="en-US" sz="2000" b="1" dirty="0">
              <a:solidFill>
                <a:srgbClr val="FF0000"/>
              </a:solidFill>
            </a:endParaRPr>
          </a:p>
        </p:txBody>
      </p:sp>
      <p:sp>
        <p:nvSpPr>
          <p:cNvPr id="3" name="Rectángulo 2"/>
          <p:cNvSpPr/>
          <p:nvPr/>
        </p:nvSpPr>
        <p:spPr>
          <a:xfrm>
            <a:off x="233462" y="2433873"/>
            <a:ext cx="6439711" cy="3416320"/>
          </a:xfrm>
          <a:prstGeom prst="rect">
            <a:avLst/>
          </a:prstGeom>
        </p:spPr>
        <p:txBody>
          <a:bodyPr wrap="square">
            <a:spAutoFit/>
          </a:bodyPr>
          <a:lstStyle/>
          <a:p>
            <a:r>
              <a:rPr lang="es-ES_tradnl" dirty="0" err="1">
                <a:solidFill>
                  <a:srgbClr val="0000E6"/>
                </a:solidFill>
              </a:rPr>
              <a:t>public</a:t>
            </a:r>
            <a:r>
              <a:rPr lang="es-ES_tradnl" dirty="0"/>
              <a:t> </a:t>
            </a:r>
            <a:r>
              <a:rPr lang="es-ES_tradnl" dirty="0" err="1">
                <a:solidFill>
                  <a:srgbClr val="0000E6"/>
                </a:solidFill>
              </a:rPr>
              <a:t>class</a:t>
            </a:r>
            <a:r>
              <a:rPr lang="es-ES_tradnl" dirty="0"/>
              <a:t> </a:t>
            </a:r>
            <a:r>
              <a:rPr lang="es-ES_tradnl" b="1" dirty="0" err="1">
                <a:latin typeface="Monospaced" charset="0"/>
              </a:rPr>
              <a:t>TestList</a:t>
            </a:r>
            <a:r>
              <a:rPr lang="es-ES_tradnl" dirty="0"/>
              <a:t> {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static</a:t>
            </a:r>
            <a:r>
              <a:rPr lang="es-ES_tradnl" dirty="0"/>
              <a:t> </a:t>
            </a:r>
            <a:r>
              <a:rPr lang="es-ES_tradnl" dirty="0" err="1">
                <a:solidFill>
                  <a:srgbClr val="0000E6"/>
                </a:solidFill>
              </a:rPr>
              <a:t>void</a:t>
            </a:r>
            <a:r>
              <a:rPr lang="es-ES_tradnl" dirty="0"/>
              <a:t> </a:t>
            </a:r>
            <a:r>
              <a:rPr lang="es-ES_tradnl" b="1" i="1" dirty="0" err="1">
                <a:latin typeface="Monospaced" charset="0"/>
              </a:rPr>
              <a:t>main</a:t>
            </a:r>
            <a:r>
              <a:rPr lang="es-ES_tradnl" dirty="0"/>
              <a:t>(</a:t>
            </a:r>
            <a:r>
              <a:rPr lang="es-ES_tradnl" dirty="0" err="1"/>
              <a:t>String</a:t>
            </a:r>
            <a:r>
              <a:rPr lang="es-ES_tradnl" dirty="0"/>
              <a:t>[] </a:t>
            </a:r>
            <a:r>
              <a:rPr lang="es-ES_tradnl" dirty="0" err="1"/>
              <a:t>args</a:t>
            </a:r>
            <a:r>
              <a:rPr lang="es-ES_tradnl" dirty="0"/>
              <a:t>) { </a:t>
            </a:r>
            <a:endParaRPr lang="es-ES_tradnl" dirty="0" smtClean="0"/>
          </a:p>
          <a:p>
            <a:r>
              <a:rPr lang="es-ES_tradnl" dirty="0"/>
              <a:t> </a:t>
            </a:r>
            <a:r>
              <a:rPr lang="es-ES_tradnl" dirty="0" smtClean="0"/>
              <a:t>   </a:t>
            </a:r>
            <a:r>
              <a:rPr lang="es-ES_tradnl" dirty="0" err="1" smtClean="0"/>
              <a:t>List</a:t>
            </a:r>
            <a:r>
              <a:rPr lang="es-ES_tradnl" dirty="0" smtClean="0"/>
              <a:t>&lt;</a:t>
            </a:r>
            <a:r>
              <a:rPr lang="es-ES_tradnl" dirty="0" err="1" smtClean="0"/>
              <a:t>String</a:t>
            </a:r>
            <a:r>
              <a:rPr lang="es-ES_tradnl" dirty="0"/>
              <a:t>&gt; nombres=</a:t>
            </a:r>
            <a:r>
              <a:rPr lang="es-ES_tradnl" dirty="0">
                <a:solidFill>
                  <a:srgbClr val="0000E6"/>
                </a:solidFill>
              </a:rPr>
              <a:t>new</a:t>
            </a:r>
            <a:r>
              <a:rPr lang="es-ES_tradnl" dirty="0"/>
              <a:t> </a:t>
            </a:r>
            <a:r>
              <a:rPr lang="es-ES_tradnl" dirty="0" err="1"/>
              <a:t>ArrayList</a:t>
            </a:r>
            <a:r>
              <a:rPr lang="es-ES_tradnl" dirty="0"/>
              <a:t>&lt;&gt;();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"Ana"</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"Juan"</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a:t>
            </a:r>
            <a:r>
              <a:rPr lang="es-ES_tradnl" dirty="0" err="1">
                <a:solidFill>
                  <a:srgbClr val="CE7B00"/>
                </a:solidFill>
              </a:rPr>
              <a:t>Maria</a:t>
            </a:r>
            <a:r>
              <a:rPr lang="es-ES_tradnl" dirty="0">
                <a:solidFill>
                  <a:srgbClr val="CE7B00"/>
                </a:solidFill>
              </a:rPr>
              <a:t>"</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smtClean="0"/>
              <a:t>(</a:t>
            </a:r>
            <a:r>
              <a:rPr lang="es-ES_tradnl" dirty="0" smtClean="0">
                <a:solidFill>
                  <a:srgbClr val="0000E6"/>
                </a:solidFill>
              </a:rPr>
              <a:t>new</a:t>
            </a:r>
            <a:r>
              <a:rPr lang="es-ES_tradnl" dirty="0" smtClean="0"/>
              <a:t> </a:t>
            </a:r>
            <a:r>
              <a:rPr lang="es-ES_tradnl" dirty="0" err="1"/>
              <a:t>String</a:t>
            </a:r>
            <a:r>
              <a:rPr lang="es-ES_tradnl" dirty="0"/>
              <a:t>(</a:t>
            </a:r>
            <a:r>
              <a:rPr lang="es-ES_tradnl" dirty="0">
                <a:solidFill>
                  <a:srgbClr val="CE7B00"/>
                </a:solidFill>
              </a:rPr>
              <a:t>"Juan"</a:t>
            </a:r>
            <a:r>
              <a:rPr lang="es-ES_tradnl" dirty="0"/>
              <a:t>)); </a:t>
            </a:r>
            <a:endParaRPr lang="es-ES_tradnl" dirty="0" smtClean="0"/>
          </a:p>
          <a:p>
            <a:r>
              <a:rPr lang="es-ES_tradnl" dirty="0"/>
              <a:t> </a:t>
            </a:r>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.println</a:t>
            </a:r>
            <a:r>
              <a:rPr lang="es-ES_tradnl" dirty="0" smtClean="0"/>
              <a:t>(</a:t>
            </a:r>
            <a:r>
              <a:rPr lang="es-ES_tradnl" dirty="0" err="1" smtClean="0"/>
              <a:t>nombres.get</a:t>
            </a:r>
            <a:r>
              <a:rPr lang="es-ES_tradnl" dirty="0" smtClean="0"/>
              <a:t>(1</a:t>
            </a:r>
            <a:r>
              <a:rPr lang="es-ES_tradnl" dirty="0"/>
              <a:t>)); </a:t>
            </a:r>
            <a:endParaRPr lang="es-ES_tradnl" dirty="0" smtClean="0"/>
          </a:p>
          <a:p>
            <a:r>
              <a:rPr lang="es-ES_tradnl" dirty="0"/>
              <a:t> </a:t>
            </a:r>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.println</a:t>
            </a:r>
            <a:r>
              <a:rPr lang="es-ES_tradnl" dirty="0" smtClean="0"/>
              <a:t>(</a:t>
            </a:r>
            <a:r>
              <a:rPr lang="es-ES_tradnl" dirty="0" err="1" smtClean="0"/>
              <a:t>nombres.get</a:t>
            </a:r>
            <a:r>
              <a:rPr lang="es-ES_tradnl" dirty="0" smtClean="0"/>
              <a:t>(3</a:t>
            </a:r>
            <a:r>
              <a:rPr lang="es-ES_tradnl" dirty="0"/>
              <a:t>)); </a:t>
            </a:r>
            <a:endParaRPr lang="es-ES_tradnl" dirty="0" smtClean="0"/>
          </a:p>
          <a:p>
            <a:r>
              <a:rPr lang="es-ES_tradnl" dirty="0"/>
              <a:t> </a:t>
            </a:r>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.println</a:t>
            </a:r>
            <a:r>
              <a:rPr lang="es-ES_tradnl" dirty="0" smtClean="0"/>
              <a:t>(</a:t>
            </a:r>
            <a:r>
              <a:rPr lang="es-ES_tradnl" dirty="0" err="1" smtClean="0"/>
              <a:t>nombres.get</a:t>
            </a:r>
            <a:r>
              <a:rPr lang="es-ES_tradnl" dirty="0" smtClean="0"/>
              <a:t>(1).</a:t>
            </a:r>
            <a:r>
              <a:rPr lang="es-ES_tradnl" dirty="0" err="1" smtClean="0"/>
              <a:t>equals</a:t>
            </a:r>
            <a:r>
              <a:rPr lang="es-ES_tradnl" dirty="0" smtClean="0"/>
              <a:t>(</a:t>
            </a:r>
            <a:r>
              <a:rPr lang="es-ES_tradnl" dirty="0" err="1" smtClean="0"/>
              <a:t>nombres.get</a:t>
            </a:r>
            <a:r>
              <a:rPr lang="es-ES_tradnl" dirty="0" smtClean="0"/>
              <a:t>(3))); </a:t>
            </a:r>
          </a:p>
          <a:p>
            <a:r>
              <a:rPr lang="es-ES_tradnl" dirty="0"/>
              <a:t> </a:t>
            </a:r>
            <a:r>
              <a:rPr lang="es-ES_tradnl" dirty="0" smtClean="0"/>
              <a:t> } </a:t>
            </a:r>
          </a:p>
          <a:p>
            <a:r>
              <a:rPr lang="es-ES_tradnl" dirty="0" smtClean="0"/>
              <a:t>}</a:t>
            </a:r>
            <a:endParaRPr lang="en-US" dirty="0"/>
          </a:p>
        </p:txBody>
      </p:sp>
      <p:sp>
        <p:nvSpPr>
          <p:cNvPr id="8" name="CuadroTexto 7"/>
          <p:cNvSpPr txBox="1"/>
          <p:nvPr/>
        </p:nvSpPr>
        <p:spPr>
          <a:xfrm>
            <a:off x="7183644" y="4188200"/>
            <a:ext cx="671979" cy="400110"/>
          </a:xfrm>
          <a:prstGeom prst="rect">
            <a:avLst/>
          </a:prstGeom>
          <a:noFill/>
        </p:spPr>
        <p:txBody>
          <a:bodyPr wrap="none" rtlCol="0">
            <a:spAutoFit/>
          </a:bodyPr>
          <a:lstStyle/>
          <a:p>
            <a:r>
              <a:rPr lang="en-US" sz="2000" b="1" smtClean="0">
                <a:solidFill>
                  <a:srgbClr val="FF0000"/>
                </a:solidFill>
              </a:rPr>
              <a:t>Juan</a:t>
            </a:r>
            <a:endParaRPr lang="en-US" sz="2000" b="1" dirty="0">
              <a:solidFill>
                <a:srgbClr val="FF0000"/>
              </a:solidFill>
            </a:endParaRPr>
          </a:p>
        </p:txBody>
      </p:sp>
      <p:sp>
        <p:nvSpPr>
          <p:cNvPr id="9" name="CuadroTexto 8"/>
          <p:cNvSpPr txBox="1"/>
          <p:nvPr/>
        </p:nvSpPr>
        <p:spPr>
          <a:xfrm>
            <a:off x="7183644" y="4588310"/>
            <a:ext cx="631904" cy="400110"/>
          </a:xfrm>
          <a:prstGeom prst="rect">
            <a:avLst/>
          </a:prstGeom>
          <a:noFill/>
        </p:spPr>
        <p:txBody>
          <a:bodyPr wrap="none" rtlCol="0">
            <a:spAutoFit/>
          </a:bodyPr>
          <a:lstStyle/>
          <a:p>
            <a:r>
              <a:rPr lang="en-US" sz="2000" b="1" dirty="0" smtClean="0">
                <a:solidFill>
                  <a:srgbClr val="FF0000"/>
                </a:solidFill>
              </a:rPr>
              <a:t>true</a:t>
            </a:r>
            <a:endParaRPr lang="en-US" sz="2000" b="1" dirty="0">
              <a:solidFill>
                <a:srgbClr val="FF0000"/>
              </a:solidFill>
            </a:endParaRPr>
          </a:p>
        </p:txBody>
      </p:sp>
    </p:spTree>
    <p:extLst>
      <p:ext uri="{BB962C8B-B14F-4D97-AF65-F5344CB8AC3E}">
        <p14:creationId xmlns:p14="http://schemas.microsoft.com/office/powerpoint/2010/main" xmlns="" val="130090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pPr/>
              <a:t>115</a:t>
            </a:fld>
            <a:endParaRPr lang="es-ES_tradnl" dirty="0"/>
          </a:p>
        </p:txBody>
      </p:sp>
      <p:sp>
        <p:nvSpPr>
          <p:cNvPr id="13" name="Título 1"/>
          <p:cNvSpPr>
            <a:spLocks noGrp="1"/>
          </p:cNvSpPr>
          <p:nvPr>
            <p:ph type="title"/>
          </p:nvPr>
        </p:nvSpPr>
        <p:spPr>
          <a:xfrm>
            <a:off x="628650" y="900000"/>
            <a:ext cx="7886700" cy="1220315"/>
          </a:xfrm>
        </p:spPr>
        <p:txBody>
          <a:bodyPr/>
          <a:lstStyle/>
          <a:p>
            <a:r>
              <a:rPr lang="es-ES_tradnl" b="1" dirty="0" err="1" smtClean="0"/>
              <a:t>List</a:t>
            </a:r>
            <a:r>
              <a:rPr lang="es-ES_tradnl" dirty="0"/>
              <a:t/>
            </a:r>
            <a:br>
              <a:rPr lang="es-ES_tradnl" dirty="0"/>
            </a:br>
            <a:r>
              <a:rPr lang="es-ES_tradnl" sz="2800" i="1" dirty="0" smtClean="0"/>
              <a:t>Usando Servicios</a:t>
            </a:r>
            <a:endParaRPr lang="es-ES_tradnl" i="1" dirty="0"/>
          </a:p>
        </p:txBody>
      </p:sp>
      <p:sp>
        <p:nvSpPr>
          <p:cNvPr id="4" name="CuadroTexto 3"/>
          <p:cNvSpPr txBox="1"/>
          <p:nvPr/>
        </p:nvSpPr>
        <p:spPr>
          <a:xfrm>
            <a:off x="6312989" y="3257175"/>
            <a:ext cx="2151551" cy="461665"/>
          </a:xfrm>
          <a:prstGeom prst="rect">
            <a:avLst/>
          </a:prstGeom>
          <a:noFill/>
        </p:spPr>
        <p:txBody>
          <a:bodyPr wrap="none" rtlCol="0">
            <a:spAutoFit/>
          </a:bodyPr>
          <a:lstStyle/>
          <a:p>
            <a:r>
              <a:rPr lang="en-US" sz="2400" b="1" dirty="0" smtClean="0"/>
              <a:t>¿Que </a:t>
            </a:r>
            <a:r>
              <a:rPr lang="en-US" sz="2400" b="1" dirty="0" err="1" smtClean="0"/>
              <a:t>imprime</a:t>
            </a:r>
            <a:r>
              <a:rPr lang="en-US" sz="2400" b="1" dirty="0" smtClean="0"/>
              <a:t>?</a:t>
            </a:r>
            <a:endParaRPr lang="en-US" sz="2400" b="1" dirty="0"/>
          </a:p>
        </p:txBody>
      </p:sp>
      <p:sp>
        <p:nvSpPr>
          <p:cNvPr id="6" name="CuadroTexto 5"/>
          <p:cNvSpPr txBox="1"/>
          <p:nvPr/>
        </p:nvSpPr>
        <p:spPr>
          <a:xfrm>
            <a:off x="7072813" y="3793871"/>
            <a:ext cx="631904" cy="400110"/>
          </a:xfrm>
          <a:prstGeom prst="rect">
            <a:avLst/>
          </a:prstGeom>
          <a:noFill/>
        </p:spPr>
        <p:txBody>
          <a:bodyPr wrap="none" rtlCol="0">
            <a:spAutoFit/>
          </a:bodyPr>
          <a:lstStyle/>
          <a:p>
            <a:r>
              <a:rPr lang="en-US" sz="2000" b="1" dirty="0" smtClean="0">
                <a:solidFill>
                  <a:srgbClr val="FF0000"/>
                </a:solidFill>
              </a:rPr>
              <a:t>true</a:t>
            </a:r>
            <a:endParaRPr lang="en-US" sz="2000" b="1" dirty="0">
              <a:solidFill>
                <a:srgbClr val="FF0000"/>
              </a:solidFill>
            </a:endParaRPr>
          </a:p>
        </p:txBody>
      </p:sp>
      <p:sp>
        <p:nvSpPr>
          <p:cNvPr id="7" name="Rectángulo 6"/>
          <p:cNvSpPr/>
          <p:nvPr/>
        </p:nvSpPr>
        <p:spPr>
          <a:xfrm>
            <a:off x="807396" y="2732042"/>
            <a:ext cx="5933872" cy="2862322"/>
          </a:xfrm>
          <a:prstGeom prst="rect">
            <a:avLst/>
          </a:prstGeom>
        </p:spPr>
        <p:txBody>
          <a:bodyPr wrap="square">
            <a:spAutoFit/>
          </a:bodyPr>
          <a:lstStyle/>
          <a:p>
            <a:r>
              <a:rPr lang="es-ES_tradnl" dirty="0" err="1">
                <a:solidFill>
                  <a:srgbClr val="0000E6"/>
                </a:solidFill>
              </a:rPr>
              <a:t>public</a:t>
            </a:r>
            <a:r>
              <a:rPr lang="es-ES_tradnl" dirty="0"/>
              <a:t> </a:t>
            </a:r>
            <a:r>
              <a:rPr lang="es-ES_tradnl" dirty="0" err="1">
                <a:solidFill>
                  <a:srgbClr val="0000E6"/>
                </a:solidFill>
              </a:rPr>
              <a:t>class</a:t>
            </a:r>
            <a:r>
              <a:rPr lang="es-ES_tradnl" dirty="0"/>
              <a:t> </a:t>
            </a:r>
            <a:r>
              <a:rPr lang="es-ES_tradnl" b="1" dirty="0" err="1">
                <a:latin typeface="Monospaced" charset="0"/>
              </a:rPr>
              <a:t>TestList</a:t>
            </a:r>
            <a:r>
              <a:rPr lang="es-ES_tradnl" dirty="0"/>
              <a:t> {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static</a:t>
            </a:r>
            <a:r>
              <a:rPr lang="es-ES_tradnl" dirty="0"/>
              <a:t> </a:t>
            </a:r>
            <a:r>
              <a:rPr lang="es-ES_tradnl" dirty="0" err="1">
                <a:solidFill>
                  <a:srgbClr val="0000E6"/>
                </a:solidFill>
              </a:rPr>
              <a:t>void</a:t>
            </a:r>
            <a:r>
              <a:rPr lang="es-ES_tradnl" dirty="0"/>
              <a:t> </a:t>
            </a:r>
            <a:r>
              <a:rPr lang="es-ES_tradnl" b="1" i="1" dirty="0" err="1">
                <a:latin typeface="Monospaced" charset="0"/>
              </a:rPr>
              <a:t>main</a:t>
            </a:r>
            <a:r>
              <a:rPr lang="es-ES_tradnl" dirty="0"/>
              <a:t>(</a:t>
            </a:r>
            <a:r>
              <a:rPr lang="es-ES_tradnl" dirty="0" err="1"/>
              <a:t>String</a:t>
            </a:r>
            <a:r>
              <a:rPr lang="es-ES_tradnl" dirty="0"/>
              <a:t>[] </a:t>
            </a:r>
            <a:r>
              <a:rPr lang="es-ES_tradnl" dirty="0" err="1"/>
              <a:t>args</a:t>
            </a:r>
            <a:r>
              <a:rPr lang="es-ES_tradnl" dirty="0"/>
              <a:t>) { </a:t>
            </a:r>
            <a:endParaRPr lang="es-ES_tradnl" dirty="0" smtClean="0"/>
          </a:p>
          <a:p>
            <a:r>
              <a:rPr lang="es-ES_tradnl" dirty="0" smtClean="0"/>
              <a:t>    </a:t>
            </a:r>
            <a:r>
              <a:rPr lang="es-ES_tradnl" dirty="0" err="1" smtClean="0"/>
              <a:t>List</a:t>
            </a:r>
            <a:r>
              <a:rPr lang="es-ES_tradnl" dirty="0" smtClean="0"/>
              <a:t>&lt;</a:t>
            </a:r>
            <a:r>
              <a:rPr lang="es-ES_tradnl" dirty="0" err="1" smtClean="0"/>
              <a:t>String</a:t>
            </a:r>
            <a:r>
              <a:rPr lang="es-ES_tradnl" dirty="0"/>
              <a:t>&gt; nombres=</a:t>
            </a:r>
            <a:r>
              <a:rPr lang="es-ES_tradnl" dirty="0">
                <a:solidFill>
                  <a:srgbClr val="0000E6"/>
                </a:solidFill>
              </a:rPr>
              <a:t>new</a:t>
            </a:r>
            <a:r>
              <a:rPr lang="es-ES_tradnl" dirty="0"/>
              <a:t> </a:t>
            </a:r>
            <a:r>
              <a:rPr lang="es-ES_tradnl" dirty="0" err="1"/>
              <a:t>ArrayList</a:t>
            </a:r>
            <a:r>
              <a:rPr lang="es-ES_tradnl" dirty="0"/>
              <a:t>&lt;&gt;(); </a:t>
            </a:r>
            <a:r>
              <a:rPr lang="es-ES_tradnl" dirty="0" smtClean="0"/>
              <a:t>  </a:t>
            </a:r>
          </a:p>
          <a:p>
            <a:r>
              <a:rPr lang="es-ES_tradnl" dirty="0"/>
              <a:t> </a:t>
            </a:r>
            <a:r>
              <a:rPr lang="es-ES_tradnl" dirty="0" smtClean="0"/>
              <a:t>   </a:t>
            </a:r>
            <a:r>
              <a:rPr lang="es-ES_tradnl" dirty="0" err="1" smtClean="0"/>
              <a:t>nombres.add</a:t>
            </a:r>
            <a:r>
              <a:rPr lang="es-ES_tradnl" dirty="0"/>
              <a:t>(</a:t>
            </a:r>
            <a:r>
              <a:rPr lang="es-ES_tradnl" dirty="0">
                <a:solidFill>
                  <a:srgbClr val="CE7B00"/>
                </a:solidFill>
              </a:rPr>
              <a:t>"Ana"</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"Juan"</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a:t>
            </a:r>
            <a:r>
              <a:rPr lang="es-ES_tradnl" dirty="0" err="1">
                <a:solidFill>
                  <a:srgbClr val="CE7B00"/>
                </a:solidFill>
              </a:rPr>
              <a:t>Maria</a:t>
            </a:r>
            <a:r>
              <a:rPr lang="es-ES_tradnl" dirty="0">
                <a:solidFill>
                  <a:srgbClr val="CE7B00"/>
                </a:solidFill>
              </a:rPr>
              <a:t>"</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smtClean="0"/>
              <a:t>(</a:t>
            </a:r>
            <a:r>
              <a:rPr lang="es-ES_tradnl" dirty="0" smtClean="0">
                <a:solidFill>
                  <a:srgbClr val="0000E6"/>
                </a:solidFill>
              </a:rPr>
              <a:t>new</a:t>
            </a:r>
            <a:r>
              <a:rPr lang="es-ES_tradnl" dirty="0" smtClean="0"/>
              <a:t> </a:t>
            </a:r>
            <a:r>
              <a:rPr lang="es-ES_tradnl" dirty="0" err="1"/>
              <a:t>String</a:t>
            </a:r>
            <a:r>
              <a:rPr lang="es-ES_tradnl" dirty="0"/>
              <a:t>(</a:t>
            </a:r>
            <a:r>
              <a:rPr lang="es-ES_tradnl" dirty="0">
                <a:solidFill>
                  <a:srgbClr val="CE7B00"/>
                </a:solidFill>
              </a:rPr>
              <a:t>"Juan"</a:t>
            </a:r>
            <a:r>
              <a:rPr lang="es-ES_tradnl" dirty="0"/>
              <a:t>)); </a:t>
            </a:r>
            <a:endParaRPr lang="es-ES_tradnl" dirty="0" smtClean="0"/>
          </a:p>
          <a:p>
            <a:r>
              <a:rPr lang="es-ES_tradnl" dirty="0"/>
              <a:t> </a:t>
            </a:r>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.println</a:t>
            </a:r>
            <a:r>
              <a:rPr lang="es-ES_tradnl" dirty="0" smtClean="0"/>
              <a:t>(</a:t>
            </a:r>
            <a:r>
              <a:rPr lang="es-ES_tradnl" dirty="0" err="1" smtClean="0"/>
              <a:t>nombres.contains</a:t>
            </a:r>
            <a:r>
              <a:rPr lang="es-ES_tradnl" dirty="0" smtClean="0"/>
              <a:t>(</a:t>
            </a:r>
            <a:r>
              <a:rPr lang="es-ES_tradnl" dirty="0">
                <a:solidFill>
                  <a:srgbClr val="0000E6"/>
                </a:solidFill>
              </a:rPr>
              <a:t>new</a:t>
            </a:r>
            <a:r>
              <a:rPr lang="es-ES_tradnl" dirty="0"/>
              <a:t> </a:t>
            </a:r>
            <a:r>
              <a:rPr lang="es-ES_tradnl" dirty="0" err="1"/>
              <a:t>String</a:t>
            </a:r>
            <a:r>
              <a:rPr lang="es-ES_tradnl" dirty="0"/>
              <a:t>(</a:t>
            </a:r>
            <a:r>
              <a:rPr lang="es-ES_tradnl" dirty="0" smtClean="0">
                <a:solidFill>
                  <a:srgbClr val="CE7B00"/>
                </a:solidFill>
              </a:rPr>
              <a:t>”Ana"</a:t>
            </a:r>
            <a:r>
              <a:rPr lang="es-ES_tradnl" dirty="0" smtClean="0"/>
              <a:t>))); </a:t>
            </a:r>
          </a:p>
          <a:p>
            <a:r>
              <a:rPr lang="es-ES_tradnl" dirty="0"/>
              <a:t> </a:t>
            </a:r>
            <a:r>
              <a:rPr lang="es-ES_tradnl" dirty="0" smtClean="0"/>
              <a:t> } </a:t>
            </a:r>
          </a:p>
          <a:p>
            <a:r>
              <a:rPr lang="es-ES_tradnl" dirty="0" smtClean="0"/>
              <a:t>}</a:t>
            </a:r>
            <a:endParaRPr lang="en-US" dirty="0"/>
          </a:p>
        </p:txBody>
      </p:sp>
      <p:sp>
        <p:nvSpPr>
          <p:cNvPr id="8" name="CuadroTexto 7"/>
          <p:cNvSpPr txBox="1"/>
          <p:nvPr/>
        </p:nvSpPr>
        <p:spPr>
          <a:xfrm>
            <a:off x="5576553" y="5498205"/>
            <a:ext cx="3383032" cy="707886"/>
          </a:xfrm>
          <a:prstGeom prst="rect">
            <a:avLst/>
          </a:prstGeom>
          <a:noFill/>
        </p:spPr>
        <p:txBody>
          <a:bodyPr wrap="square" rtlCol="0">
            <a:spAutoFit/>
          </a:bodyPr>
          <a:lstStyle/>
          <a:p>
            <a:r>
              <a:rPr lang="en-US" sz="2000" b="1" dirty="0" smtClean="0">
                <a:solidFill>
                  <a:srgbClr val="FF0000"/>
                </a:solidFill>
              </a:rPr>
              <a:t>Contains </a:t>
            </a:r>
            <a:r>
              <a:rPr lang="en-US" sz="2000" b="1" dirty="0" err="1" smtClean="0">
                <a:solidFill>
                  <a:srgbClr val="FF0000"/>
                </a:solidFill>
              </a:rPr>
              <a:t>usa</a:t>
            </a:r>
            <a:r>
              <a:rPr lang="en-US" sz="2000" b="1" dirty="0" smtClean="0">
                <a:solidFill>
                  <a:srgbClr val="FF0000"/>
                </a:solidFill>
              </a:rPr>
              <a:t> </a:t>
            </a:r>
            <a:r>
              <a:rPr lang="en-US" sz="2000" b="1" dirty="0" err="1" smtClean="0">
                <a:solidFill>
                  <a:srgbClr val="FF0000"/>
                </a:solidFill>
              </a:rPr>
              <a:t>internamente</a:t>
            </a:r>
            <a:r>
              <a:rPr lang="en-US" sz="2000" b="1" dirty="0" smtClean="0">
                <a:solidFill>
                  <a:srgbClr val="FF0000"/>
                </a:solidFill>
              </a:rPr>
              <a:t> el </a:t>
            </a:r>
            <a:r>
              <a:rPr lang="en-US" sz="2000" b="1" dirty="0" err="1" smtClean="0">
                <a:solidFill>
                  <a:srgbClr val="FF0000"/>
                </a:solidFill>
              </a:rPr>
              <a:t>método</a:t>
            </a:r>
            <a:r>
              <a:rPr lang="en-US" sz="2000" b="1" dirty="0" smtClean="0">
                <a:solidFill>
                  <a:srgbClr val="FF0000"/>
                </a:solidFill>
              </a:rPr>
              <a:t> equals para </a:t>
            </a:r>
            <a:r>
              <a:rPr lang="en-US" sz="2000" b="1" dirty="0" err="1" smtClean="0">
                <a:solidFill>
                  <a:srgbClr val="FF0000"/>
                </a:solidFill>
              </a:rPr>
              <a:t>comparar</a:t>
            </a:r>
            <a:endParaRPr lang="en-US" sz="2000" b="1" dirty="0">
              <a:solidFill>
                <a:srgbClr val="FF0000"/>
              </a:solidFill>
            </a:endParaRPr>
          </a:p>
        </p:txBody>
      </p:sp>
    </p:spTree>
    <p:extLst>
      <p:ext uri="{BB962C8B-B14F-4D97-AF65-F5344CB8AC3E}">
        <p14:creationId xmlns:p14="http://schemas.microsoft.com/office/powerpoint/2010/main" xmlns="" val="43908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pPr/>
              <a:t>116</a:t>
            </a:fld>
            <a:endParaRPr lang="es-ES_tradnl" dirty="0"/>
          </a:p>
        </p:txBody>
      </p:sp>
      <p:sp>
        <p:nvSpPr>
          <p:cNvPr id="13" name="Título 1"/>
          <p:cNvSpPr>
            <a:spLocks noGrp="1"/>
          </p:cNvSpPr>
          <p:nvPr>
            <p:ph type="title"/>
          </p:nvPr>
        </p:nvSpPr>
        <p:spPr>
          <a:xfrm>
            <a:off x="628650" y="900000"/>
            <a:ext cx="7886700" cy="1220315"/>
          </a:xfrm>
        </p:spPr>
        <p:txBody>
          <a:bodyPr/>
          <a:lstStyle/>
          <a:p>
            <a:r>
              <a:rPr lang="es-ES_tradnl" b="1" dirty="0" err="1" smtClean="0"/>
              <a:t>List</a:t>
            </a:r>
            <a:r>
              <a:rPr lang="es-ES_tradnl" dirty="0"/>
              <a:t/>
            </a:r>
            <a:br>
              <a:rPr lang="es-ES_tradnl" dirty="0"/>
            </a:br>
            <a:r>
              <a:rPr lang="es-ES_tradnl" sz="2800" i="1" dirty="0" smtClean="0"/>
              <a:t>Usando Servicios</a:t>
            </a:r>
            <a:endParaRPr lang="es-ES_tradnl" i="1" dirty="0"/>
          </a:p>
        </p:txBody>
      </p:sp>
      <p:sp>
        <p:nvSpPr>
          <p:cNvPr id="4" name="CuadroTexto 3"/>
          <p:cNvSpPr txBox="1"/>
          <p:nvPr/>
        </p:nvSpPr>
        <p:spPr>
          <a:xfrm>
            <a:off x="6147881" y="3268493"/>
            <a:ext cx="2151551" cy="461665"/>
          </a:xfrm>
          <a:prstGeom prst="rect">
            <a:avLst/>
          </a:prstGeom>
          <a:noFill/>
        </p:spPr>
        <p:txBody>
          <a:bodyPr wrap="none" rtlCol="0">
            <a:spAutoFit/>
          </a:bodyPr>
          <a:lstStyle/>
          <a:p>
            <a:r>
              <a:rPr lang="en-US" sz="2400" b="1" dirty="0" smtClean="0"/>
              <a:t>¿Que </a:t>
            </a:r>
            <a:r>
              <a:rPr lang="en-US" sz="2400" b="1" dirty="0" err="1" smtClean="0"/>
              <a:t>imprime</a:t>
            </a:r>
            <a:r>
              <a:rPr lang="en-US" sz="2400" b="1" dirty="0" smtClean="0"/>
              <a:t>?</a:t>
            </a:r>
            <a:endParaRPr lang="en-US" sz="2400" b="1" dirty="0"/>
          </a:p>
        </p:txBody>
      </p:sp>
      <p:sp>
        <p:nvSpPr>
          <p:cNvPr id="6" name="CuadroTexto 5"/>
          <p:cNvSpPr txBox="1"/>
          <p:nvPr/>
        </p:nvSpPr>
        <p:spPr>
          <a:xfrm>
            <a:off x="7072813" y="3793871"/>
            <a:ext cx="631904" cy="707886"/>
          </a:xfrm>
          <a:prstGeom prst="rect">
            <a:avLst/>
          </a:prstGeom>
          <a:noFill/>
        </p:spPr>
        <p:txBody>
          <a:bodyPr wrap="none" rtlCol="0">
            <a:spAutoFit/>
          </a:bodyPr>
          <a:lstStyle/>
          <a:p>
            <a:r>
              <a:rPr lang="en-US" sz="2000" b="1" dirty="0" smtClean="0">
                <a:solidFill>
                  <a:srgbClr val="FF0000"/>
                </a:solidFill>
              </a:rPr>
              <a:t>true</a:t>
            </a:r>
          </a:p>
          <a:p>
            <a:r>
              <a:rPr lang="en-US" sz="2000" b="1" dirty="0" smtClean="0">
                <a:solidFill>
                  <a:srgbClr val="FF0000"/>
                </a:solidFill>
              </a:rPr>
              <a:t>  3</a:t>
            </a:r>
            <a:endParaRPr lang="en-US" sz="2000" b="1" dirty="0">
              <a:solidFill>
                <a:srgbClr val="FF0000"/>
              </a:solidFill>
            </a:endParaRPr>
          </a:p>
        </p:txBody>
      </p:sp>
      <p:sp>
        <p:nvSpPr>
          <p:cNvPr id="2" name="Rectángulo 1"/>
          <p:cNvSpPr/>
          <p:nvPr/>
        </p:nvSpPr>
        <p:spPr>
          <a:xfrm>
            <a:off x="496109" y="2437496"/>
            <a:ext cx="6439711" cy="3139321"/>
          </a:xfrm>
          <a:prstGeom prst="rect">
            <a:avLst/>
          </a:prstGeom>
        </p:spPr>
        <p:txBody>
          <a:bodyPr wrap="square">
            <a:spAutoFit/>
          </a:bodyPr>
          <a:lstStyle/>
          <a:p>
            <a:r>
              <a:rPr lang="es-ES_tradnl" dirty="0" err="1">
                <a:solidFill>
                  <a:srgbClr val="0000E6"/>
                </a:solidFill>
              </a:rPr>
              <a:t>public</a:t>
            </a:r>
            <a:r>
              <a:rPr lang="es-ES_tradnl" dirty="0"/>
              <a:t> </a:t>
            </a:r>
            <a:r>
              <a:rPr lang="es-ES_tradnl" dirty="0" err="1">
                <a:solidFill>
                  <a:srgbClr val="0000E6"/>
                </a:solidFill>
              </a:rPr>
              <a:t>class</a:t>
            </a:r>
            <a:r>
              <a:rPr lang="es-ES_tradnl" dirty="0"/>
              <a:t> </a:t>
            </a:r>
            <a:r>
              <a:rPr lang="es-ES_tradnl" b="1" dirty="0" err="1">
                <a:latin typeface="Monospaced" charset="0"/>
              </a:rPr>
              <a:t>TestList</a:t>
            </a:r>
            <a:r>
              <a:rPr lang="es-ES_tradnl" dirty="0"/>
              <a:t> {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static</a:t>
            </a:r>
            <a:r>
              <a:rPr lang="es-ES_tradnl" dirty="0"/>
              <a:t> </a:t>
            </a:r>
            <a:r>
              <a:rPr lang="es-ES_tradnl" dirty="0" err="1">
                <a:solidFill>
                  <a:srgbClr val="0000E6"/>
                </a:solidFill>
              </a:rPr>
              <a:t>void</a:t>
            </a:r>
            <a:r>
              <a:rPr lang="es-ES_tradnl" dirty="0"/>
              <a:t> </a:t>
            </a:r>
            <a:r>
              <a:rPr lang="es-ES_tradnl" b="1" i="1" dirty="0" err="1">
                <a:latin typeface="Monospaced" charset="0"/>
              </a:rPr>
              <a:t>main</a:t>
            </a:r>
            <a:r>
              <a:rPr lang="es-ES_tradnl" dirty="0"/>
              <a:t>(</a:t>
            </a:r>
            <a:r>
              <a:rPr lang="es-ES_tradnl" dirty="0" err="1"/>
              <a:t>String</a:t>
            </a:r>
            <a:r>
              <a:rPr lang="es-ES_tradnl" dirty="0"/>
              <a:t>[] </a:t>
            </a:r>
            <a:r>
              <a:rPr lang="es-ES_tradnl" dirty="0" err="1"/>
              <a:t>args</a:t>
            </a:r>
            <a:r>
              <a:rPr lang="es-ES_tradnl" dirty="0"/>
              <a:t>) { </a:t>
            </a:r>
            <a:endParaRPr lang="es-ES_tradnl" dirty="0" smtClean="0"/>
          </a:p>
          <a:p>
            <a:r>
              <a:rPr lang="es-ES_tradnl" dirty="0" smtClean="0"/>
              <a:t>    </a:t>
            </a:r>
            <a:r>
              <a:rPr lang="es-ES_tradnl" dirty="0" err="1" smtClean="0"/>
              <a:t>List</a:t>
            </a:r>
            <a:r>
              <a:rPr lang="es-ES_tradnl" dirty="0" smtClean="0"/>
              <a:t>&lt;</a:t>
            </a:r>
            <a:r>
              <a:rPr lang="es-ES_tradnl" dirty="0" err="1" smtClean="0"/>
              <a:t>String</a:t>
            </a:r>
            <a:r>
              <a:rPr lang="es-ES_tradnl" dirty="0"/>
              <a:t>&gt; nombres=</a:t>
            </a:r>
            <a:r>
              <a:rPr lang="es-ES_tradnl" dirty="0">
                <a:solidFill>
                  <a:srgbClr val="0000E6"/>
                </a:solidFill>
              </a:rPr>
              <a:t>new</a:t>
            </a:r>
            <a:r>
              <a:rPr lang="es-ES_tradnl" dirty="0"/>
              <a:t> </a:t>
            </a:r>
            <a:r>
              <a:rPr lang="es-ES_tradnl" dirty="0" err="1"/>
              <a:t>ArrayList</a:t>
            </a:r>
            <a:r>
              <a:rPr lang="es-ES_tradnl" dirty="0"/>
              <a:t>&lt;&gt;(); </a:t>
            </a:r>
            <a:endParaRPr lang="es-ES_tradnl" dirty="0" smtClean="0"/>
          </a:p>
          <a:p>
            <a:r>
              <a:rPr lang="es-ES_tradnl" dirty="0" smtClean="0"/>
              <a:t>    </a:t>
            </a:r>
            <a:r>
              <a:rPr lang="es-ES_tradnl" dirty="0" err="1" smtClean="0"/>
              <a:t>nombres.add</a:t>
            </a:r>
            <a:r>
              <a:rPr lang="es-ES_tradnl" dirty="0"/>
              <a:t>(</a:t>
            </a:r>
            <a:r>
              <a:rPr lang="es-ES_tradnl" dirty="0">
                <a:solidFill>
                  <a:srgbClr val="CE7B00"/>
                </a:solidFill>
              </a:rPr>
              <a:t>"Ana"</a:t>
            </a:r>
            <a:r>
              <a:rPr lang="es-ES_tradnl" dirty="0"/>
              <a:t>); </a:t>
            </a:r>
            <a:endParaRPr lang="es-ES_tradnl" dirty="0" smtClean="0"/>
          </a:p>
          <a:p>
            <a:r>
              <a:rPr lang="es-ES_tradnl" dirty="0" smtClean="0"/>
              <a:t>    </a:t>
            </a:r>
            <a:r>
              <a:rPr lang="es-ES_tradnl" dirty="0" err="1" smtClean="0"/>
              <a:t>nombres.add</a:t>
            </a:r>
            <a:r>
              <a:rPr lang="es-ES_tradnl" dirty="0"/>
              <a:t>(</a:t>
            </a:r>
            <a:r>
              <a:rPr lang="es-ES_tradnl" dirty="0">
                <a:solidFill>
                  <a:srgbClr val="CE7B00"/>
                </a:solidFill>
              </a:rPr>
              <a:t>"Juan"</a:t>
            </a:r>
            <a:r>
              <a:rPr lang="es-ES_tradnl" dirty="0"/>
              <a:t>); </a:t>
            </a:r>
            <a:endParaRPr lang="es-ES_tradnl" dirty="0" smtClean="0"/>
          </a:p>
          <a:p>
            <a:r>
              <a:rPr lang="es-ES_tradnl" dirty="0" smtClean="0"/>
              <a:t>    </a:t>
            </a:r>
            <a:r>
              <a:rPr lang="es-ES_tradnl" dirty="0" err="1" smtClean="0"/>
              <a:t>nombres.add</a:t>
            </a:r>
            <a:r>
              <a:rPr lang="es-ES_tradnl" dirty="0"/>
              <a:t>(</a:t>
            </a:r>
            <a:r>
              <a:rPr lang="es-ES_tradnl" dirty="0">
                <a:solidFill>
                  <a:srgbClr val="CE7B00"/>
                </a:solidFill>
              </a:rPr>
              <a:t>"</a:t>
            </a:r>
            <a:r>
              <a:rPr lang="es-ES_tradnl" dirty="0" err="1">
                <a:solidFill>
                  <a:srgbClr val="CE7B00"/>
                </a:solidFill>
              </a:rPr>
              <a:t>Maria</a:t>
            </a:r>
            <a:r>
              <a:rPr lang="es-ES_tradnl" dirty="0">
                <a:solidFill>
                  <a:srgbClr val="CE7B00"/>
                </a:solidFill>
              </a:rPr>
              <a:t>"</a:t>
            </a:r>
            <a:r>
              <a:rPr lang="es-ES_tradnl" dirty="0"/>
              <a:t>); </a:t>
            </a:r>
            <a:endParaRPr lang="es-ES_tradnl" dirty="0" smtClean="0"/>
          </a:p>
          <a:p>
            <a:r>
              <a:rPr lang="es-ES_tradnl" dirty="0" smtClean="0"/>
              <a:t>    </a:t>
            </a:r>
            <a:r>
              <a:rPr lang="es-ES_tradnl" dirty="0" err="1" smtClean="0"/>
              <a:t>nombres.add</a:t>
            </a:r>
            <a:r>
              <a:rPr lang="es-ES_tradnl" dirty="0" smtClean="0"/>
              <a:t>(</a:t>
            </a:r>
            <a:r>
              <a:rPr lang="es-ES_tradnl" dirty="0" smtClean="0">
                <a:solidFill>
                  <a:srgbClr val="0000E6"/>
                </a:solidFill>
              </a:rPr>
              <a:t>new</a:t>
            </a:r>
            <a:r>
              <a:rPr lang="es-ES_tradnl" dirty="0" smtClean="0"/>
              <a:t> </a:t>
            </a:r>
            <a:r>
              <a:rPr lang="es-ES_tradnl" dirty="0" err="1"/>
              <a:t>String</a:t>
            </a:r>
            <a:r>
              <a:rPr lang="es-ES_tradnl" dirty="0"/>
              <a:t>(</a:t>
            </a:r>
            <a:r>
              <a:rPr lang="es-ES_tradnl" dirty="0">
                <a:solidFill>
                  <a:srgbClr val="CE7B00"/>
                </a:solidFill>
              </a:rPr>
              <a:t>"Juan"</a:t>
            </a:r>
            <a:r>
              <a:rPr lang="es-ES_tradnl" dirty="0"/>
              <a:t>)); </a:t>
            </a:r>
            <a:endParaRPr lang="es-ES_tradnl" dirty="0" smtClean="0"/>
          </a:p>
          <a:p>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.println</a:t>
            </a:r>
            <a:r>
              <a:rPr lang="es-ES_tradnl" dirty="0" smtClean="0"/>
              <a:t>(</a:t>
            </a:r>
            <a:r>
              <a:rPr lang="es-ES_tradnl" dirty="0" err="1" smtClean="0"/>
              <a:t>nombres.remove</a:t>
            </a:r>
            <a:r>
              <a:rPr lang="es-ES_tradnl" dirty="0" smtClean="0"/>
              <a:t>(</a:t>
            </a:r>
            <a:r>
              <a:rPr lang="es-ES_tradnl" dirty="0" smtClean="0">
                <a:solidFill>
                  <a:srgbClr val="0000E6"/>
                </a:solidFill>
              </a:rPr>
              <a:t>new</a:t>
            </a:r>
            <a:r>
              <a:rPr lang="es-ES_tradnl" dirty="0" smtClean="0"/>
              <a:t> </a:t>
            </a:r>
            <a:r>
              <a:rPr lang="es-ES_tradnl" dirty="0" err="1"/>
              <a:t>String</a:t>
            </a:r>
            <a:r>
              <a:rPr lang="es-ES_tradnl" dirty="0"/>
              <a:t>(</a:t>
            </a:r>
            <a:r>
              <a:rPr lang="es-ES_tradnl" dirty="0">
                <a:solidFill>
                  <a:srgbClr val="CE7B00"/>
                </a:solidFill>
              </a:rPr>
              <a:t>"Juan"</a:t>
            </a:r>
            <a:r>
              <a:rPr lang="es-ES_tradnl" dirty="0"/>
              <a:t>))); </a:t>
            </a:r>
            <a:r>
              <a:rPr lang="es-ES_tradnl" dirty="0" smtClean="0"/>
              <a:t> </a:t>
            </a:r>
          </a:p>
          <a:p>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.println</a:t>
            </a:r>
            <a:r>
              <a:rPr lang="es-ES_tradnl" dirty="0" smtClean="0"/>
              <a:t>(</a:t>
            </a:r>
            <a:r>
              <a:rPr lang="es-ES_tradnl" dirty="0" err="1" smtClean="0"/>
              <a:t>nombres.size</a:t>
            </a:r>
            <a:r>
              <a:rPr lang="es-ES_tradnl" dirty="0"/>
              <a:t>()); </a:t>
            </a:r>
            <a:endParaRPr lang="es-ES_tradnl" dirty="0" smtClean="0"/>
          </a:p>
          <a:p>
            <a:r>
              <a:rPr lang="es-ES_tradnl" dirty="0" smtClean="0"/>
              <a:t>  } </a:t>
            </a:r>
          </a:p>
          <a:p>
            <a:r>
              <a:rPr lang="es-ES_tradnl" dirty="0" smtClean="0"/>
              <a:t>}</a:t>
            </a:r>
            <a:endParaRPr lang="en-US" dirty="0"/>
          </a:p>
        </p:txBody>
      </p:sp>
      <p:sp>
        <p:nvSpPr>
          <p:cNvPr id="8" name="CuadroTexto 7"/>
          <p:cNvSpPr txBox="1"/>
          <p:nvPr/>
        </p:nvSpPr>
        <p:spPr>
          <a:xfrm>
            <a:off x="5658600" y="4693914"/>
            <a:ext cx="3485400" cy="1015663"/>
          </a:xfrm>
          <a:prstGeom prst="rect">
            <a:avLst/>
          </a:prstGeom>
          <a:noFill/>
        </p:spPr>
        <p:txBody>
          <a:bodyPr wrap="square" rtlCol="0">
            <a:spAutoFit/>
          </a:bodyPr>
          <a:lstStyle/>
          <a:p>
            <a:pPr algn="ctr"/>
            <a:r>
              <a:rPr lang="en-US" sz="2000" b="1" dirty="0" smtClean="0">
                <a:solidFill>
                  <a:srgbClr val="FF0000"/>
                </a:solidFill>
              </a:rPr>
              <a:t>El </a:t>
            </a:r>
            <a:r>
              <a:rPr lang="en-US" sz="2000" b="1" dirty="0" err="1" smtClean="0">
                <a:solidFill>
                  <a:srgbClr val="FF0000"/>
                </a:solidFill>
              </a:rPr>
              <a:t>elemento</a:t>
            </a:r>
            <a:r>
              <a:rPr lang="en-US" sz="2000" b="1" dirty="0" smtClean="0">
                <a:solidFill>
                  <a:srgbClr val="FF0000"/>
                </a:solidFill>
              </a:rPr>
              <a:t> </a:t>
            </a:r>
            <a:r>
              <a:rPr lang="en-US" sz="2000" b="1" dirty="0" err="1" smtClean="0">
                <a:solidFill>
                  <a:srgbClr val="FF0000"/>
                </a:solidFill>
              </a:rPr>
              <a:t>removido</a:t>
            </a:r>
            <a:r>
              <a:rPr lang="en-US" sz="2000" b="1" dirty="0" smtClean="0">
                <a:solidFill>
                  <a:srgbClr val="FF0000"/>
                </a:solidFill>
              </a:rPr>
              <a:t> </a:t>
            </a:r>
            <a:r>
              <a:rPr lang="en-US" sz="2000" b="1" dirty="0" err="1" smtClean="0">
                <a:solidFill>
                  <a:srgbClr val="FF0000"/>
                </a:solidFill>
              </a:rPr>
              <a:t>es</a:t>
            </a:r>
            <a:r>
              <a:rPr lang="en-US" sz="2000" b="1" dirty="0" smtClean="0">
                <a:solidFill>
                  <a:srgbClr val="FF0000"/>
                </a:solidFill>
              </a:rPr>
              <a:t> el que se </a:t>
            </a:r>
            <a:r>
              <a:rPr lang="en-US" sz="2000" b="1" dirty="0" err="1" smtClean="0">
                <a:solidFill>
                  <a:srgbClr val="FF0000"/>
                </a:solidFill>
              </a:rPr>
              <a:t>encontraba</a:t>
            </a:r>
            <a:r>
              <a:rPr lang="en-US" sz="2000" b="1" dirty="0" smtClean="0">
                <a:solidFill>
                  <a:srgbClr val="FF0000"/>
                </a:solidFill>
              </a:rPr>
              <a:t> </a:t>
            </a:r>
            <a:r>
              <a:rPr lang="en-US" sz="2000" b="1" dirty="0" err="1" smtClean="0">
                <a:solidFill>
                  <a:srgbClr val="FF0000"/>
                </a:solidFill>
              </a:rPr>
              <a:t>en</a:t>
            </a:r>
            <a:r>
              <a:rPr lang="en-US" sz="2000" b="1" dirty="0" smtClean="0">
                <a:solidFill>
                  <a:srgbClr val="FF0000"/>
                </a:solidFill>
              </a:rPr>
              <a:t> la </a:t>
            </a:r>
            <a:r>
              <a:rPr lang="en-US" sz="2000" b="1" dirty="0" err="1" smtClean="0">
                <a:solidFill>
                  <a:srgbClr val="FF0000"/>
                </a:solidFill>
              </a:rPr>
              <a:t>posición</a:t>
            </a:r>
            <a:r>
              <a:rPr lang="en-US" sz="2000" b="1" dirty="0" smtClean="0">
                <a:solidFill>
                  <a:srgbClr val="FF0000"/>
                </a:solidFill>
              </a:rPr>
              <a:t> 1 de la </a:t>
            </a:r>
            <a:r>
              <a:rPr lang="en-US" sz="2000" b="1" dirty="0" err="1" smtClean="0">
                <a:solidFill>
                  <a:srgbClr val="FF0000"/>
                </a:solidFill>
              </a:rPr>
              <a:t>lista</a:t>
            </a:r>
            <a:r>
              <a:rPr lang="en-US" sz="2000" b="1" dirty="0" smtClean="0">
                <a:solidFill>
                  <a:srgbClr val="FF0000"/>
                </a:solidFill>
              </a:rPr>
              <a:t> ¿</a:t>
            </a:r>
            <a:r>
              <a:rPr lang="en-US" sz="2000" b="1" dirty="0" err="1" smtClean="0">
                <a:solidFill>
                  <a:srgbClr val="FF0000"/>
                </a:solidFill>
              </a:rPr>
              <a:t>por</a:t>
            </a:r>
            <a:r>
              <a:rPr lang="en-US" sz="2000" b="1" dirty="0" smtClean="0">
                <a:solidFill>
                  <a:srgbClr val="FF0000"/>
                </a:solidFill>
              </a:rPr>
              <a:t> </a:t>
            </a:r>
            <a:r>
              <a:rPr lang="en-US" sz="2000" b="1" dirty="0" err="1" smtClean="0">
                <a:solidFill>
                  <a:srgbClr val="FF0000"/>
                </a:solidFill>
              </a:rPr>
              <a:t>qué</a:t>
            </a:r>
            <a:r>
              <a:rPr lang="en-US" sz="2000" b="1" dirty="0" smtClean="0">
                <a:solidFill>
                  <a:srgbClr val="FF0000"/>
                </a:solidFill>
              </a:rPr>
              <a:t>?</a:t>
            </a:r>
            <a:endParaRPr lang="en-US" sz="2000" b="1" dirty="0">
              <a:solidFill>
                <a:srgbClr val="FF0000"/>
              </a:solidFill>
            </a:endParaRPr>
          </a:p>
        </p:txBody>
      </p:sp>
      <p:sp>
        <p:nvSpPr>
          <p:cNvPr id="9" name="CuadroTexto 8"/>
          <p:cNvSpPr txBox="1"/>
          <p:nvPr/>
        </p:nvSpPr>
        <p:spPr>
          <a:xfrm>
            <a:off x="5004526" y="5842337"/>
            <a:ext cx="4164083" cy="1015663"/>
          </a:xfrm>
          <a:prstGeom prst="rect">
            <a:avLst/>
          </a:prstGeom>
          <a:noFill/>
        </p:spPr>
        <p:txBody>
          <a:bodyPr wrap="square" rtlCol="0">
            <a:spAutoFit/>
          </a:bodyPr>
          <a:lstStyle/>
          <a:p>
            <a:pPr algn="ctr"/>
            <a:r>
              <a:rPr lang="en-US" sz="2000" b="1" dirty="0" smtClean="0">
                <a:solidFill>
                  <a:srgbClr val="FF0000"/>
                </a:solidFill>
              </a:rPr>
              <a:t>El remove </a:t>
            </a:r>
            <a:r>
              <a:rPr lang="en-US" sz="2000" b="1" dirty="0" err="1" smtClean="0">
                <a:solidFill>
                  <a:srgbClr val="FF0000"/>
                </a:solidFill>
              </a:rPr>
              <a:t>también</a:t>
            </a:r>
            <a:r>
              <a:rPr lang="en-US" sz="2000" b="1" dirty="0" smtClean="0">
                <a:solidFill>
                  <a:srgbClr val="FF0000"/>
                </a:solidFill>
              </a:rPr>
              <a:t> </a:t>
            </a:r>
            <a:r>
              <a:rPr lang="en-US" sz="2000" b="1" dirty="0" err="1">
                <a:solidFill>
                  <a:srgbClr val="FF0000"/>
                </a:solidFill>
              </a:rPr>
              <a:t>usa</a:t>
            </a:r>
            <a:r>
              <a:rPr lang="en-US" sz="2000" b="1" dirty="0">
                <a:solidFill>
                  <a:srgbClr val="FF0000"/>
                </a:solidFill>
              </a:rPr>
              <a:t> </a:t>
            </a:r>
            <a:r>
              <a:rPr lang="en-US" sz="2000" b="1" dirty="0" err="1">
                <a:solidFill>
                  <a:srgbClr val="FF0000"/>
                </a:solidFill>
              </a:rPr>
              <a:t>internamente</a:t>
            </a:r>
            <a:r>
              <a:rPr lang="en-US" sz="2000" b="1" dirty="0">
                <a:solidFill>
                  <a:srgbClr val="FF0000"/>
                </a:solidFill>
              </a:rPr>
              <a:t> el </a:t>
            </a:r>
            <a:r>
              <a:rPr lang="en-US" sz="2000" b="1" dirty="0" err="1" smtClean="0">
                <a:solidFill>
                  <a:srgbClr val="FF0000"/>
                </a:solidFill>
              </a:rPr>
              <a:t>método</a:t>
            </a:r>
            <a:r>
              <a:rPr lang="en-US" sz="2000" b="1" dirty="0" smtClean="0">
                <a:solidFill>
                  <a:srgbClr val="FF0000"/>
                </a:solidFill>
              </a:rPr>
              <a:t> </a:t>
            </a:r>
            <a:r>
              <a:rPr lang="en-US" sz="2000" b="1" dirty="0">
                <a:solidFill>
                  <a:srgbClr val="FF0000"/>
                </a:solidFill>
              </a:rPr>
              <a:t>equals para </a:t>
            </a:r>
            <a:r>
              <a:rPr lang="en-US" sz="2000" b="1" dirty="0" err="1">
                <a:solidFill>
                  <a:srgbClr val="FF0000"/>
                </a:solidFill>
              </a:rPr>
              <a:t>comparar</a:t>
            </a:r>
            <a:endParaRPr lang="en-US" sz="2000" b="1" dirty="0">
              <a:solidFill>
                <a:srgbClr val="FF0000"/>
              </a:solidFill>
            </a:endParaRPr>
          </a:p>
          <a:p>
            <a:pPr algn="ctr"/>
            <a:r>
              <a:rPr lang="en-US" sz="2000" b="1" dirty="0" smtClean="0">
                <a:solidFill>
                  <a:srgbClr val="FF0000"/>
                </a:solidFill>
              </a:rPr>
              <a:t> </a:t>
            </a:r>
            <a:endParaRPr lang="en-US" sz="2000" b="1" dirty="0">
              <a:solidFill>
                <a:srgbClr val="FF0000"/>
              </a:solidFill>
            </a:endParaRPr>
          </a:p>
        </p:txBody>
      </p:sp>
    </p:spTree>
    <p:extLst>
      <p:ext uri="{BB962C8B-B14F-4D97-AF65-F5344CB8AC3E}">
        <p14:creationId xmlns:p14="http://schemas.microsoft.com/office/powerpoint/2010/main" xmlns="" val="8201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pPr/>
              <a:t>117</a:t>
            </a:fld>
            <a:endParaRPr lang="es-ES_tradnl" dirty="0"/>
          </a:p>
        </p:txBody>
      </p:sp>
      <p:sp>
        <p:nvSpPr>
          <p:cNvPr id="13" name="Título 1"/>
          <p:cNvSpPr>
            <a:spLocks noGrp="1"/>
          </p:cNvSpPr>
          <p:nvPr>
            <p:ph type="title"/>
          </p:nvPr>
        </p:nvSpPr>
        <p:spPr>
          <a:xfrm>
            <a:off x="628650" y="900000"/>
            <a:ext cx="7886700" cy="1220315"/>
          </a:xfrm>
        </p:spPr>
        <p:txBody>
          <a:bodyPr/>
          <a:lstStyle/>
          <a:p>
            <a:r>
              <a:rPr lang="es-ES_tradnl" b="1" dirty="0" err="1" smtClean="0"/>
              <a:t>List</a:t>
            </a:r>
            <a:r>
              <a:rPr lang="es-ES_tradnl" dirty="0"/>
              <a:t/>
            </a:r>
            <a:br>
              <a:rPr lang="es-ES_tradnl" dirty="0"/>
            </a:br>
            <a:r>
              <a:rPr lang="es-ES_tradnl" sz="2800" i="1" dirty="0" smtClean="0"/>
              <a:t>Usando Servicios</a:t>
            </a:r>
            <a:endParaRPr lang="es-ES_tradnl" i="1" dirty="0"/>
          </a:p>
        </p:txBody>
      </p:sp>
      <p:sp>
        <p:nvSpPr>
          <p:cNvPr id="4" name="CuadroTexto 3"/>
          <p:cNvSpPr txBox="1"/>
          <p:nvPr/>
        </p:nvSpPr>
        <p:spPr>
          <a:xfrm>
            <a:off x="6147881" y="3268493"/>
            <a:ext cx="2151551" cy="461665"/>
          </a:xfrm>
          <a:prstGeom prst="rect">
            <a:avLst/>
          </a:prstGeom>
          <a:noFill/>
        </p:spPr>
        <p:txBody>
          <a:bodyPr wrap="none" rtlCol="0">
            <a:spAutoFit/>
          </a:bodyPr>
          <a:lstStyle/>
          <a:p>
            <a:r>
              <a:rPr lang="en-US" sz="2400" b="1" dirty="0" smtClean="0"/>
              <a:t>¿Que </a:t>
            </a:r>
            <a:r>
              <a:rPr lang="en-US" sz="2400" b="1" dirty="0" err="1" smtClean="0"/>
              <a:t>imprime</a:t>
            </a:r>
            <a:r>
              <a:rPr lang="en-US" sz="2400" b="1" dirty="0" smtClean="0"/>
              <a:t>?</a:t>
            </a:r>
            <a:endParaRPr lang="en-US" sz="2400" b="1" dirty="0"/>
          </a:p>
        </p:txBody>
      </p:sp>
      <p:sp>
        <p:nvSpPr>
          <p:cNvPr id="6" name="CuadroTexto 5"/>
          <p:cNvSpPr txBox="1"/>
          <p:nvPr/>
        </p:nvSpPr>
        <p:spPr>
          <a:xfrm>
            <a:off x="7072813" y="3793871"/>
            <a:ext cx="314510" cy="707886"/>
          </a:xfrm>
          <a:prstGeom prst="rect">
            <a:avLst/>
          </a:prstGeom>
          <a:noFill/>
        </p:spPr>
        <p:txBody>
          <a:bodyPr wrap="none" rtlCol="0">
            <a:spAutoFit/>
          </a:bodyPr>
          <a:lstStyle/>
          <a:p>
            <a:r>
              <a:rPr lang="en-US" sz="2000" b="1" dirty="0" smtClean="0">
                <a:solidFill>
                  <a:srgbClr val="FF0000"/>
                </a:solidFill>
              </a:rPr>
              <a:t>1</a:t>
            </a:r>
          </a:p>
          <a:p>
            <a:endParaRPr lang="en-US" sz="2000" b="1" dirty="0" smtClean="0">
              <a:solidFill>
                <a:srgbClr val="FF0000"/>
              </a:solidFill>
            </a:endParaRPr>
          </a:p>
        </p:txBody>
      </p:sp>
      <p:sp>
        <p:nvSpPr>
          <p:cNvPr id="2" name="Rectángulo 1"/>
          <p:cNvSpPr/>
          <p:nvPr/>
        </p:nvSpPr>
        <p:spPr>
          <a:xfrm>
            <a:off x="457200" y="2664985"/>
            <a:ext cx="6342434" cy="2862322"/>
          </a:xfrm>
          <a:prstGeom prst="rect">
            <a:avLst/>
          </a:prstGeom>
        </p:spPr>
        <p:txBody>
          <a:bodyPr wrap="square">
            <a:spAutoFit/>
          </a:bodyPr>
          <a:lstStyle/>
          <a:p>
            <a:r>
              <a:rPr lang="es-ES_tradnl" dirty="0" err="1">
                <a:solidFill>
                  <a:srgbClr val="0000E6"/>
                </a:solidFill>
              </a:rPr>
              <a:t>public</a:t>
            </a:r>
            <a:r>
              <a:rPr lang="es-ES_tradnl" dirty="0"/>
              <a:t> </a:t>
            </a:r>
            <a:r>
              <a:rPr lang="es-ES_tradnl" dirty="0" err="1">
                <a:solidFill>
                  <a:srgbClr val="0000E6"/>
                </a:solidFill>
              </a:rPr>
              <a:t>class</a:t>
            </a:r>
            <a:r>
              <a:rPr lang="es-ES_tradnl" dirty="0"/>
              <a:t> </a:t>
            </a:r>
            <a:r>
              <a:rPr lang="es-ES_tradnl" b="1" dirty="0" err="1">
                <a:latin typeface="Monospaced" charset="0"/>
              </a:rPr>
              <a:t>TestList</a:t>
            </a:r>
            <a:r>
              <a:rPr lang="es-ES_tradnl" dirty="0"/>
              <a:t> {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static</a:t>
            </a:r>
            <a:r>
              <a:rPr lang="es-ES_tradnl" dirty="0"/>
              <a:t> </a:t>
            </a:r>
            <a:r>
              <a:rPr lang="es-ES_tradnl" dirty="0" err="1">
                <a:solidFill>
                  <a:srgbClr val="0000E6"/>
                </a:solidFill>
              </a:rPr>
              <a:t>void</a:t>
            </a:r>
            <a:r>
              <a:rPr lang="es-ES_tradnl" dirty="0"/>
              <a:t> </a:t>
            </a:r>
            <a:r>
              <a:rPr lang="es-ES_tradnl" b="1" i="1" dirty="0" err="1">
                <a:latin typeface="Monospaced" charset="0"/>
              </a:rPr>
              <a:t>main</a:t>
            </a:r>
            <a:r>
              <a:rPr lang="es-ES_tradnl" dirty="0"/>
              <a:t>(</a:t>
            </a:r>
            <a:r>
              <a:rPr lang="es-ES_tradnl" dirty="0" err="1"/>
              <a:t>String</a:t>
            </a:r>
            <a:r>
              <a:rPr lang="es-ES_tradnl" dirty="0"/>
              <a:t>[] </a:t>
            </a:r>
            <a:r>
              <a:rPr lang="es-ES_tradnl" dirty="0" err="1"/>
              <a:t>args</a:t>
            </a:r>
            <a:r>
              <a:rPr lang="es-ES_tradnl" dirty="0"/>
              <a:t>) { </a:t>
            </a:r>
            <a:endParaRPr lang="es-ES_tradnl" dirty="0" smtClean="0"/>
          </a:p>
          <a:p>
            <a:r>
              <a:rPr lang="es-ES_tradnl" dirty="0"/>
              <a:t> </a:t>
            </a:r>
            <a:r>
              <a:rPr lang="es-ES_tradnl" dirty="0" smtClean="0"/>
              <a:t>   </a:t>
            </a:r>
            <a:r>
              <a:rPr lang="es-ES_tradnl" dirty="0" err="1" smtClean="0"/>
              <a:t>List</a:t>
            </a:r>
            <a:r>
              <a:rPr lang="es-ES_tradnl" dirty="0" smtClean="0"/>
              <a:t>&lt;</a:t>
            </a:r>
            <a:r>
              <a:rPr lang="es-ES_tradnl" dirty="0" err="1" smtClean="0"/>
              <a:t>String</a:t>
            </a:r>
            <a:r>
              <a:rPr lang="es-ES_tradnl" dirty="0"/>
              <a:t>&gt; nombres=</a:t>
            </a:r>
            <a:r>
              <a:rPr lang="es-ES_tradnl" dirty="0">
                <a:solidFill>
                  <a:srgbClr val="0000E6"/>
                </a:solidFill>
              </a:rPr>
              <a:t>new</a:t>
            </a:r>
            <a:r>
              <a:rPr lang="es-ES_tradnl" dirty="0"/>
              <a:t> </a:t>
            </a:r>
            <a:r>
              <a:rPr lang="es-ES_tradnl" dirty="0" err="1"/>
              <a:t>ArrayList</a:t>
            </a:r>
            <a:r>
              <a:rPr lang="es-ES_tradnl" dirty="0"/>
              <a:t>&lt;&gt;();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"Ana"</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"Juan"</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a:t>(</a:t>
            </a:r>
            <a:r>
              <a:rPr lang="es-ES_tradnl" dirty="0">
                <a:solidFill>
                  <a:srgbClr val="CE7B00"/>
                </a:solidFill>
              </a:rPr>
              <a:t>"</a:t>
            </a:r>
            <a:r>
              <a:rPr lang="es-ES_tradnl" dirty="0" err="1">
                <a:solidFill>
                  <a:srgbClr val="CE7B00"/>
                </a:solidFill>
              </a:rPr>
              <a:t>Maria</a:t>
            </a:r>
            <a:r>
              <a:rPr lang="es-ES_tradnl" dirty="0">
                <a:solidFill>
                  <a:srgbClr val="CE7B00"/>
                </a:solidFill>
              </a:rPr>
              <a:t>"</a:t>
            </a:r>
            <a:r>
              <a:rPr lang="es-ES_tradnl" dirty="0"/>
              <a:t>); </a:t>
            </a:r>
            <a:endParaRPr lang="es-ES_tradnl" dirty="0" smtClean="0"/>
          </a:p>
          <a:p>
            <a:r>
              <a:rPr lang="es-ES_tradnl" dirty="0"/>
              <a:t> </a:t>
            </a:r>
            <a:r>
              <a:rPr lang="es-ES_tradnl" dirty="0" smtClean="0"/>
              <a:t>   </a:t>
            </a:r>
            <a:r>
              <a:rPr lang="es-ES_tradnl" dirty="0" err="1" smtClean="0"/>
              <a:t>nombres.add</a:t>
            </a:r>
            <a:r>
              <a:rPr lang="es-ES_tradnl" dirty="0" smtClean="0"/>
              <a:t>(</a:t>
            </a:r>
            <a:r>
              <a:rPr lang="es-ES_tradnl" dirty="0" smtClean="0">
                <a:solidFill>
                  <a:srgbClr val="0000E6"/>
                </a:solidFill>
              </a:rPr>
              <a:t>new</a:t>
            </a:r>
            <a:r>
              <a:rPr lang="es-ES_tradnl" dirty="0" smtClean="0"/>
              <a:t> </a:t>
            </a:r>
            <a:r>
              <a:rPr lang="es-ES_tradnl" dirty="0" err="1"/>
              <a:t>String</a:t>
            </a:r>
            <a:r>
              <a:rPr lang="es-ES_tradnl" dirty="0"/>
              <a:t>(</a:t>
            </a:r>
            <a:r>
              <a:rPr lang="es-ES_tradnl" dirty="0">
                <a:solidFill>
                  <a:srgbClr val="CE7B00"/>
                </a:solidFill>
              </a:rPr>
              <a:t>"Juan"</a:t>
            </a:r>
            <a:r>
              <a:rPr lang="es-ES_tradnl" dirty="0"/>
              <a:t>)); </a:t>
            </a:r>
            <a:endParaRPr lang="es-ES_tradnl" dirty="0" smtClean="0"/>
          </a:p>
          <a:p>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.println</a:t>
            </a:r>
            <a:r>
              <a:rPr lang="es-ES_tradnl" dirty="0" smtClean="0"/>
              <a:t>(</a:t>
            </a:r>
            <a:r>
              <a:rPr lang="es-ES_tradnl" dirty="0" err="1" smtClean="0"/>
              <a:t>nombres.indexOf</a:t>
            </a:r>
            <a:r>
              <a:rPr lang="es-ES_tradnl" dirty="0" smtClean="0"/>
              <a:t>(</a:t>
            </a:r>
            <a:r>
              <a:rPr lang="es-ES_tradnl" dirty="0">
                <a:solidFill>
                  <a:srgbClr val="0000E6"/>
                </a:solidFill>
              </a:rPr>
              <a:t>new</a:t>
            </a:r>
            <a:r>
              <a:rPr lang="es-ES_tradnl" dirty="0"/>
              <a:t> </a:t>
            </a:r>
            <a:r>
              <a:rPr lang="es-ES_tradnl" dirty="0" err="1"/>
              <a:t>String</a:t>
            </a:r>
            <a:r>
              <a:rPr lang="es-ES_tradnl" dirty="0"/>
              <a:t>(</a:t>
            </a:r>
            <a:r>
              <a:rPr lang="es-ES_tradnl" dirty="0">
                <a:solidFill>
                  <a:srgbClr val="CE7B00"/>
                </a:solidFill>
              </a:rPr>
              <a:t>"Juan"</a:t>
            </a:r>
            <a:r>
              <a:rPr lang="es-ES_tradnl" dirty="0"/>
              <a:t>)</a:t>
            </a:r>
            <a:r>
              <a:rPr lang="es-ES_tradnl" dirty="0" smtClean="0"/>
              <a:t>));     </a:t>
            </a:r>
          </a:p>
          <a:p>
            <a:r>
              <a:rPr lang="es-ES_tradnl" dirty="0"/>
              <a:t> </a:t>
            </a:r>
            <a:r>
              <a:rPr lang="es-ES_tradnl" dirty="0" smtClean="0"/>
              <a:t> } </a:t>
            </a:r>
          </a:p>
          <a:p>
            <a:r>
              <a:rPr lang="es-ES_tradnl" dirty="0" smtClean="0"/>
              <a:t>}</a:t>
            </a:r>
            <a:endParaRPr lang="en-US" dirty="0"/>
          </a:p>
        </p:txBody>
      </p:sp>
      <p:sp>
        <p:nvSpPr>
          <p:cNvPr id="8" name="CuadroTexto 7"/>
          <p:cNvSpPr txBox="1"/>
          <p:nvPr/>
        </p:nvSpPr>
        <p:spPr>
          <a:xfrm>
            <a:off x="5004526" y="5842337"/>
            <a:ext cx="4164083" cy="1015663"/>
          </a:xfrm>
          <a:prstGeom prst="rect">
            <a:avLst/>
          </a:prstGeom>
          <a:noFill/>
        </p:spPr>
        <p:txBody>
          <a:bodyPr wrap="square" rtlCol="0">
            <a:spAutoFit/>
          </a:bodyPr>
          <a:lstStyle/>
          <a:p>
            <a:pPr algn="ctr"/>
            <a:r>
              <a:rPr lang="en-US" sz="2000" b="1" dirty="0" err="1" smtClean="0">
                <a:solidFill>
                  <a:srgbClr val="FF0000"/>
                </a:solidFill>
              </a:rPr>
              <a:t>Usa</a:t>
            </a:r>
            <a:r>
              <a:rPr lang="en-US" sz="2000" b="1" dirty="0" smtClean="0">
                <a:solidFill>
                  <a:srgbClr val="FF0000"/>
                </a:solidFill>
              </a:rPr>
              <a:t> </a:t>
            </a:r>
            <a:r>
              <a:rPr lang="en-US" sz="2000" b="1" dirty="0" err="1" smtClean="0">
                <a:solidFill>
                  <a:srgbClr val="FF0000"/>
                </a:solidFill>
              </a:rPr>
              <a:t>internamente</a:t>
            </a:r>
            <a:r>
              <a:rPr lang="en-US" sz="2000" b="1" dirty="0" smtClean="0">
                <a:solidFill>
                  <a:srgbClr val="FF0000"/>
                </a:solidFill>
              </a:rPr>
              <a:t> </a:t>
            </a:r>
            <a:r>
              <a:rPr lang="en-US" sz="2000" b="1" dirty="0">
                <a:solidFill>
                  <a:srgbClr val="FF0000"/>
                </a:solidFill>
              </a:rPr>
              <a:t>el </a:t>
            </a:r>
            <a:r>
              <a:rPr lang="en-US" sz="2000" b="1" dirty="0" err="1" smtClean="0">
                <a:solidFill>
                  <a:srgbClr val="FF0000"/>
                </a:solidFill>
              </a:rPr>
              <a:t>método</a:t>
            </a:r>
            <a:r>
              <a:rPr lang="en-US" sz="2000" b="1" dirty="0" smtClean="0">
                <a:solidFill>
                  <a:srgbClr val="FF0000"/>
                </a:solidFill>
              </a:rPr>
              <a:t> </a:t>
            </a:r>
            <a:r>
              <a:rPr lang="en-US" sz="2000" b="1" dirty="0">
                <a:solidFill>
                  <a:srgbClr val="FF0000"/>
                </a:solidFill>
              </a:rPr>
              <a:t>equals para </a:t>
            </a:r>
            <a:r>
              <a:rPr lang="en-US" sz="2000" b="1" dirty="0" err="1">
                <a:solidFill>
                  <a:srgbClr val="FF0000"/>
                </a:solidFill>
              </a:rPr>
              <a:t>comparar</a:t>
            </a:r>
            <a:endParaRPr lang="en-US" sz="2000" b="1" dirty="0">
              <a:solidFill>
                <a:srgbClr val="FF0000"/>
              </a:solidFill>
            </a:endParaRPr>
          </a:p>
          <a:p>
            <a:pPr algn="ctr"/>
            <a:r>
              <a:rPr lang="en-US" sz="2000" b="1" dirty="0" smtClean="0">
                <a:solidFill>
                  <a:srgbClr val="FF0000"/>
                </a:solidFill>
              </a:rPr>
              <a:t> </a:t>
            </a:r>
            <a:endParaRPr lang="en-US" sz="2000" b="1" dirty="0">
              <a:solidFill>
                <a:srgbClr val="FF0000"/>
              </a:solidFill>
            </a:endParaRPr>
          </a:p>
        </p:txBody>
      </p:sp>
    </p:spTree>
    <p:extLst>
      <p:ext uri="{BB962C8B-B14F-4D97-AF65-F5344CB8AC3E}">
        <p14:creationId xmlns:p14="http://schemas.microsoft.com/office/powerpoint/2010/main" xmlns="" val="200344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pPr/>
              <a:t>118</a:t>
            </a:fld>
            <a:endParaRPr lang="es-ES_tradnl" dirty="0"/>
          </a:p>
        </p:txBody>
      </p:sp>
      <p:sp>
        <p:nvSpPr>
          <p:cNvPr id="13" name="Título 1"/>
          <p:cNvSpPr>
            <a:spLocks noGrp="1"/>
          </p:cNvSpPr>
          <p:nvPr>
            <p:ph type="title"/>
          </p:nvPr>
        </p:nvSpPr>
        <p:spPr>
          <a:xfrm>
            <a:off x="628650" y="900000"/>
            <a:ext cx="7886700" cy="1220315"/>
          </a:xfrm>
        </p:spPr>
        <p:txBody>
          <a:bodyPr/>
          <a:lstStyle/>
          <a:p>
            <a:r>
              <a:rPr lang="es-ES_tradnl" b="1" dirty="0" smtClean="0"/>
              <a:t>Recorrido de Listas</a:t>
            </a:r>
            <a:r>
              <a:rPr lang="es-ES_tradnl" dirty="0"/>
              <a:t/>
            </a:r>
            <a:br>
              <a:rPr lang="es-ES_tradnl" dirty="0"/>
            </a:br>
            <a:r>
              <a:rPr lang="es-ES_tradnl" sz="2800" i="1" dirty="0" err="1" smtClean="0"/>
              <a:t>For</a:t>
            </a:r>
            <a:endParaRPr lang="es-ES_tradnl" i="1" dirty="0"/>
          </a:p>
        </p:txBody>
      </p:sp>
      <p:sp>
        <p:nvSpPr>
          <p:cNvPr id="2" name="Rectángulo 1"/>
          <p:cNvSpPr/>
          <p:nvPr/>
        </p:nvSpPr>
        <p:spPr>
          <a:xfrm>
            <a:off x="2237361" y="3319844"/>
            <a:ext cx="4931923" cy="1200329"/>
          </a:xfrm>
          <a:prstGeom prst="rect">
            <a:avLst/>
          </a:prstGeom>
        </p:spPr>
        <p:txBody>
          <a:bodyPr wrap="square">
            <a:spAutoFit/>
          </a:bodyPr>
          <a:lstStyle/>
          <a:p>
            <a:r>
              <a:rPr lang="es-ES_tradnl" sz="2400" dirty="0" err="1">
                <a:solidFill>
                  <a:srgbClr val="0000E6"/>
                </a:solidFill>
              </a:rPr>
              <a:t>for</a:t>
            </a:r>
            <a:r>
              <a:rPr lang="es-ES_tradnl" sz="2400" dirty="0"/>
              <a:t> (</a:t>
            </a:r>
            <a:r>
              <a:rPr lang="es-ES_tradnl" sz="2400" dirty="0" err="1">
                <a:solidFill>
                  <a:srgbClr val="0000E6"/>
                </a:solidFill>
              </a:rPr>
              <a:t>int</a:t>
            </a:r>
            <a:r>
              <a:rPr lang="es-ES_tradnl" sz="2400" dirty="0"/>
              <a:t> i = 0; i &lt; </a:t>
            </a:r>
            <a:r>
              <a:rPr lang="es-ES_tradnl" sz="2400" dirty="0" err="1"/>
              <a:t>nombres.size</a:t>
            </a:r>
            <a:r>
              <a:rPr lang="es-ES_tradnl" sz="2400" dirty="0"/>
              <a:t>(); i++) { </a:t>
            </a:r>
            <a:endParaRPr lang="es-ES_tradnl" sz="2400" dirty="0" smtClean="0"/>
          </a:p>
          <a:p>
            <a:r>
              <a:rPr lang="es-ES_tradnl" sz="2400" dirty="0"/>
              <a:t> </a:t>
            </a:r>
            <a:r>
              <a:rPr lang="es-ES_tradnl" sz="2400" dirty="0" smtClean="0"/>
              <a:t> </a:t>
            </a:r>
            <a:r>
              <a:rPr lang="es-ES_tradnl" sz="2400" dirty="0" err="1" smtClean="0"/>
              <a:t>System.</a:t>
            </a:r>
            <a:r>
              <a:rPr lang="es-ES_tradnl" sz="2400" i="1" dirty="0" err="1" smtClean="0">
                <a:solidFill>
                  <a:srgbClr val="009900"/>
                </a:solidFill>
                <a:latin typeface="Monospaced" charset="0"/>
              </a:rPr>
              <a:t>out</a:t>
            </a:r>
            <a:r>
              <a:rPr lang="es-ES_tradnl" sz="2400" dirty="0" err="1" smtClean="0"/>
              <a:t>.println</a:t>
            </a:r>
            <a:r>
              <a:rPr lang="es-ES_tradnl" sz="2400" dirty="0" smtClean="0"/>
              <a:t>(</a:t>
            </a:r>
            <a:r>
              <a:rPr lang="es-ES_tradnl" sz="2400" dirty="0" err="1" smtClean="0"/>
              <a:t>nombres.get</a:t>
            </a:r>
            <a:r>
              <a:rPr lang="es-ES_tradnl" sz="2400" dirty="0" smtClean="0"/>
              <a:t>(i</a:t>
            </a:r>
            <a:r>
              <a:rPr lang="es-ES_tradnl" sz="2400" dirty="0"/>
              <a:t>)); </a:t>
            </a:r>
            <a:endParaRPr lang="es-ES_tradnl" sz="2400" dirty="0" smtClean="0"/>
          </a:p>
          <a:p>
            <a:r>
              <a:rPr lang="es-ES_tradnl" sz="2400" dirty="0" smtClean="0"/>
              <a:t>}</a:t>
            </a:r>
            <a:endParaRPr lang="en-US" sz="2400" dirty="0"/>
          </a:p>
        </p:txBody>
      </p:sp>
    </p:spTree>
    <p:extLst>
      <p:ext uri="{BB962C8B-B14F-4D97-AF65-F5344CB8AC3E}">
        <p14:creationId xmlns:p14="http://schemas.microsoft.com/office/powerpoint/2010/main" xmlns="" val="9525755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B3E3D6D-2CD1-470D-8336-75F943AA028D}"/>
              </a:ext>
            </a:extLst>
          </p:cNvPr>
          <p:cNvSpPr>
            <a:spLocks noGrp="1"/>
          </p:cNvSpPr>
          <p:nvPr>
            <p:ph type="title"/>
          </p:nvPr>
        </p:nvSpPr>
        <p:spPr/>
        <p:txBody>
          <a:bodyPr/>
          <a:lstStyle/>
          <a:p>
            <a:r>
              <a:rPr lang="es-ES" b="1" dirty="0"/>
              <a:t>NetBeans</a:t>
            </a:r>
          </a:p>
        </p:txBody>
      </p:sp>
      <p:sp>
        <p:nvSpPr>
          <p:cNvPr id="3" name="Marcador de contenido 2">
            <a:extLst>
              <a:ext uri="{FF2B5EF4-FFF2-40B4-BE49-F238E27FC236}">
                <a16:creationId xmlns="" xmlns:a16="http://schemas.microsoft.com/office/drawing/2014/main" id="{E81D3CF0-C6D0-4DD0-89AD-840BCED5C5C8}"/>
              </a:ext>
            </a:extLst>
          </p:cNvPr>
          <p:cNvSpPr>
            <a:spLocks noGrp="1"/>
          </p:cNvSpPr>
          <p:nvPr>
            <p:ph idx="1"/>
          </p:nvPr>
        </p:nvSpPr>
        <p:spPr/>
        <p:txBody>
          <a:bodyPr/>
          <a:lstStyle/>
          <a:p>
            <a:r>
              <a:rPr lang="es-ES" dirty="0"/>
              <a:t>NetBeans es un entorno de desarrollo que automatiza muchas de las tareas de programar en Java (editar texto con coloreo de sintaxis, compilar el código, ejecutar el código compilado en la VM)</a:t>
            </a:r>
          </a:p>
          <a:p>
            <a:r>
              <a:rPr lang="es-ES" dirty="0"/>
              <a:t>Es el IDE que vamos a utilizar para los ejercicios</a:t>
            </a:r>
          </a:p>
          <a:p>
            <a:endParaRPr lang="es-ES" dirty="0"/>
          </a:p>
        </p:txBody>
      </p:sp>
      <p:sp>
        <p:nvSpPr>
          <p:cNvPr id="4" name="Marcador de pie de página 3">
            <a:extLst>
              <a:ext uri="{FF2B5EF4-FFF2-40B4-BE49-F238E27FC236}">
                <a16:creationId xmlns="" xmlns:a16="http://schemas.microsoft.com/office/drawing/2014/main" id="{1C343029-2363-4E30-B2DB-E8293AA1EEE1}"/>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 xmlns:a16="http://schemas.microsoft.com/office/drawing/2014/main" id="{E41D2042-8B2D-4A55-AEAE-0A2DB8B5FD17}"/>
              </a:ext>
            </a:extLst>
          </p:cNvPr>
          <p:cNvSpPr>
            <a:spLocks noGrp="1"/>
          </p:cNvSpPr>
          <p:nvPr>
            <p:ph type="sldNum" sz="quarter" idx="12"/>
          </p:nvPr>
        </p:nvSpPr>
        <p:spPr/>
        <p:txBody>
          <a:bodyPr/>
          <a:lstStyle/>
          <a:p>
            <a:fld id="{D802D9E1-0DDA-174F-9155-A972C397A999}" type="slidenum">
              <a:rPr lang="es-ES_tradnl" smtClean="0"/>
              <a:pPr/>
              <a:t>11</a:t>
            </a:fld>
            <a:endParaRPr lang="es-ES_tradnl" dirty="0"/>
          </a:p>
        </p:txBody>
      </p:sp>
    </p:spTree>
    <p:extLst>
      <p:ext uri="{BB962C8B-B14F-4D97-AF65-F5344CB8AC3E}">
        <p14:creationId xmlns:p14="http://schemas.microsoft.com/office/powerpoint/2010/main" xmlns="" val="32038302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pPr/>
              <a:t>119</a:t>
            </a:fld>
            <a:endParaRPr lang="es-ES_tradnl" dirty="0"/>
          </a:p>
        </p:txBody>
      </p:sp>
      <p:sp>
        <p:nvSpPr>
          <p:cNvPr id="13" name="Título 1"/>
          <p:cNvSpPr>
            <a:spLocks noGrp="1"/>
          </p:cNvSpPr>
          <p:nvPr>
            <p:ph type="title"/>
          </p:nvPr>
        </p:nvSpPr>
        <p:spPr>
          <a:xfrm>
            <a:off x="628650" y="900000"/>
            <a:ext cx="7886700" cy="1220315"/>
          </a:xfrm>
        </p:spPr>
        <p:txBody>
          <a:bodyPr/>
          <a:lstStyle/>
          <a:p>
            <a:r>
              <a:rPr lang="es-ES_tradnl" b="1" dirty="0" smtClean="0"/>
              <a:t>Recorrido de Listas</a:t>
            </a:r>
            <a:r>
              <a:rPr lang="es-ES_tradnl" dirty="0"/>
              <a:t/>
            </a:r>
            <a:br>
              <a:rPr lang="es-ES_tradnl" dirty="0"/>
            </a:br>
            <a:r>
              <a:rPr lang="es-ES_tradnl" sz="2800" i="1" dirty="0" err="1" smtClean="0"/>
              <a:t>For</a:t>
            </a:r>
            <a:r>
              <a:rPr lang="es-ES_tradnl" sz="2800" i="1" dirty="0" smtClean="0"/>
              <a:t> </a:t>
            </a:r>
            <a:r>
              <a:rPr lang="es-ES_tradnl" sz="2800" i="1" dirty="0" err="1" smtClean="0"/>
              <a:t>each</a:t>
            </a:r>
            <a:endParaRPr lang="es-ES_tradnl" i="1" dirty="0"/>
          </a:p>
        </p:txBody>
      </p:sp>
      <p:sp>
        <p:nvSpPr>
          <p:cNvPr id="2" name="Rectángulo 1"/>
          <p:cNvSpPr/>
          <p:nvPr/>
        </p:nvSpPr>
        <p:spPr>
          <a:xfrm>
            <a:off x="2514568" y="3332366"/>
            <a:ext cx="4572000" cy="1200329"/>
          </a:xfrm>
          <a:prstGeom prst="rect">
            <a:avLst/>
          </a:prstGeom>
        </p:spPr>
        <p:txBody>
          <a:bodyPr>
            <a:spAutoFit/>
          </a:bodyPr>
          <a:lstStyle/>
          <a:p>
            <a:r>
              <a:rPr lang="es-ES_tradnl" sz="2400" dirty="0" err="1">
                <a:solidFill>
                  <a:srgbClr val="0000E6"/>
                </a:solidFill>
              </a:rPr>
              <a:t>for</a:t>
            </a:r>
            <a:r>
              <a:rPr lang="es-ES_tradnl" sz="2400" dirty="0"/>
              <a:t> (</a:t>
            </a:r>
            <a:r>
              <a:rPr lang="es-ES_tradnl" sz="2400" dirty="0" err="1"/>
              <a:t>String</a:t>
            </a:r>
            <a:r>
              <a:rPr lang="es-ES_tradnl" sz="2400" dirty="0"/>
              <a:t> nombre : nombres) </a:t>
            </a:r>
            <a:r>
              <a:rPr lang="es-ES_tradnl" sz="2400" dirty="0" smtClean="0"/>
              <a:t>{</a:t>
            </a:r>
          </a:p>
          <a:p>
            <a:r>
              <a:rPr lang="es-ES_tradnl" sz="2400" dirty="0" smtClean="0"/>
              <a:t>  </a:t>
            </a:r>
            <a:r>
              <a:rPr lang="es-ES_tradnl" sz="2400" dirty="0" err="1" smtClean="0"/>
              <a:t>System.</a:t>
            </a:r>
            <a:r>
              <a:rPr lang="es-ES_tradnl" sz="2400" i="1" dirty="0" err="1" smtClean="0">
                <a:solidFill>
                  <a:srgbClr val="009900"/>
                </a:solidFill>
                <a:latin typeface="Monospaced" charset="0"/>
              </a:rPr>
              <a:t>out</a:t>
            </a:r>
            <a:r>
              <a:rPr lang="es-ES_tradnl" sz="2400" dirty="0" err="1" smtClean="0"/>
              <a:t>.println</a:t>
            </a:r>
            <a:r>
              <a:rPr lang="es-ES_tradnl" sz="2400" dirty="0" smtClean="0"/>
              <a:t>(nombre</a:t>
            </a:r>
            <a:r>
              <a:rPr lang="es-ES_tradnl" sz="2400" dirty="0"/>
              <a:t>); </a:t>
            </a:r>
            <a:endParaRPr lang="es-ES_tradnl" sz="2400" dirty="0" smtClean="0"/>
          </a:p>
          <a:p>
            <a:r>
              <a:rPr lang="es-ES_tradnl" sz="2400" dirty="0" smtClean="0"/>
              <a:t>}</a:t>
            </a:r>
            <a:endParaRPr lang="en-US" sz="2400" dirty="0"/>
          </a:p>
        </p:txBody>
      </p:sp>
    </p:spTree>
    <p:extLst>
      <p:ext uri="{BB962C8B-B14F-4D97-AF65-F5344CB8AC3E}">
        <p14:creationId xmlns:p14="http://schemas.microsoft.com/office/powerpoint/2010/main" xmlns="" val="25756707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pPr/>
              <a:t>120</a:t>
            </a:fld>
            <a:endParaRPr lang="es-ES_tradnl" dirty="0"/>
          </a:p>
        </p:txBody>
      </p:sp>
      <p:sp>
        <p:nvSpPr>
          <p:cNvPr id="13" name="Título 1"/>
          <p:cNvSpPr>
            <a:spLocks noGrp="1"/>
          </p:cNvSpPr>
          <p:nvPr>
            <p:ph type="title"/>
          </p:nvPr>
        </p:nvSpPr>
        <p:spPr>
          <a:xfrm>
            <a:off x="628650" y="900000"/>
            <a:ext cx="7886700" cy="1220315"/>
          </a:xfrm>
        </p:spPr>
        <p:txBody>
          <a:bodyPr/>
          <a:lstStyle/>
          <a:p>
            <a:r>
              <a:rPr lang="es-ES_tradnl" b="1" dirty="0" smtClean="0"/>
              <a:t>Recorrido de Listas</a:t>
            </a:r>
            <a:r>
              <a:rPr lang="es-ES_tradnl" dirty="0"/>
              <a:t/>
            </a:r>
            <a:br>
              <a:rPr lang="es-ES_tradnl" dirty="0"/>
            </a:br>
            <a:r>
              <a:rPr lang="es-ES_tradnl" sz="2800" i="1" dirty="0" err="1" smtClean="0"/>
              <a:t>Iterator</a:t>
            </a:r>
            <a:endParaRPr lang="es-ES_tradnl" i="1" dirty="0"/>
          </a:p>
        </p:txBody>
      </p:sp>
      <p:sp>
        <p:nvSpPr>
          <p:cNvPr id="4" name="Marcador de contenido 2"/>
          <p:cNvSpPr>
            <a:spLocks noGrp="1"/>
          </p:cNvSpPr>
          <p:nvPr>
            <p:ph idx="1"/>
          </p:nvPr>
        </p:nvSpPr>
        <p:spPr>
          <a:xfrm>
            <a:off x="628649" y="2160000"/>
            <a:ext cx="8038695" cy="4351338"/>
          </a:xfrm>
        </p:spPr>
        <p:txBody>
          <a:bodyPr>
            <a:normAutofit/>
          </a:bodyPr>
          <a:lstStyle/>
          <a:p>
            <a:pPr>
              <a:spcBef>
                <a:spcPts val="1200"/>
              </a:spcBef>
            </a:pPr>
            <a:r>
              <a:rPr lang="es-AR" sz="2000" dirty="0"/>
              <a:t>Un objeto </a:t>
            </a:r>
            <a:r>
              <a:rPr lang="es-AR" sz="2000" b="1" dirty="0"/>
              <a:t>Iterator</a:t>
            </a:r>
            <a:r>
              <a:rPr lang="es-AR" sz="2000" dirty="0"/>
              <a:t>, permite recorrer una colección y eliminar elementos durante la </a:t>
            </a:r>
            <a:r>
              <a:rPr lang="es-AR" sz="2000" dirty="0" smtClean="0"/>
              <a:t>recorrida</a:t>
            </a:r>
            <a:endParaRPr lang="es-AR" sz="2000" dirty="0"/>
          </a:p>
          <a:p>
            <a:pPr>
              <a:spcBef>
                <a:spcPts val="1200"/>
              </a:spcBef>
            </a:pPr>
            <a:r>
              <a:rPr lang="es-AR" sz="2000" dirty="0" smtClean="0"/>
              <a:t>Para obtener el iterador hay que llamar al método </a:t>
            </a:r>
            <a:r>
              <a:rPr lang="es-AR" sz="2000" b="1" dirty="0" smtClean="0"/>
              <a:t>iterator()</a:t>
            </a:r>
          </a:p>
          <a:p>
            <a:pPr>
              <a:spcBef>
                <a:spcPts val="1200"/>
              </a:spcBef>
            </a:pPr>
            <a:r>
              <a:rPr lang="es-AR" sz="2000" dirty="0" smtClean="0"/>
              <a:t>Métodos provistos por Iterator:</a:t>
            </a:r>
          </a:p>
          <a:p>
            <a:pPr lvl="1">
              <a:spcBef>
                <a:spcPts val="1200"/>
              </a:spcBef>
            </a:pPr>
            <a:r>
              <a:rPr lang="es-AR" sz="2000" b="1" dirty="0" smtClean="0"/>
              <a:t>hasNext()</a:t>
            </a:r>
            <a:r>
              <a:rPr lang="es-AR" sz="2000" dirty="0" smtClean="0"/>
              <a:t>: indica si quedan mas elementos en la lista</a:t>
            </a:r>
          </a:p>
          <a:p>
            <a:pPr lvl="1">
              <a:spcBef>
                <a:spcPts val="1200"/>
              </a:spcBef>
            </a:pPr>
            <a:r>
              <a:rPr lang="es-AR" sz="2000" b="1" dirty="0" smtClean="0"/>
              <a:t>next()</a:t>
            </a:r>
            <a:r>
              <a:rPr lang="es-AR" sz="2000" dirty="0" smtClean="0"/>
              <a:t>: retorna el siguiente elemento de la lista</a:t>
            </a:r>
          </a:p>
          <a:p>
            <a:pPr lvl="1">
              <a:spcBef>
                <a:spcPts val="1200"/>
              </a:spcBef>
            </a:pPr>
            <a:r>
              <a:rPr lang="es-AR" sz="2000" b="1" dirty="0" smtClean="0"/>
              <a:t>remove()</a:t>
            </a:r>
            <a:r>
              <a:rPr lang="es-AR" sz="2000" dirty="0" smtClean="0"/>
              <a:t>: elimina de la lista el ultimo elemento retornado por next()</a:t>
            </a:r>
            <a:endParaRPr lang="es-AR" sz="2000" dirty="0"/>
          </a:p>
          <a:p>
            <a:pPr>
              <a:spcBef>
                <a:spcPts val="0"/>
              </a:spcBef>
            </a:pPr>
            <a:endParaRPr lang="es-US" sz="2000" dirty="0"/>
          </a:p>
          <a:p>
            <a:pPr marL="0" indent="0">
              <a:buNone/>
            </a:pPr>
            <a:endParaRPr lang="es-US" sz="2000" dirty="0"/>
          </a:p>
          <a:p>
            <a:pPr marL="0" indent="0">
              <a:buNone/>
            </a:pPr>
            <a:endParaRPr lang="es-AR" sz="2000" dirty="0"/>
          </a:p>
          <a:p>
            <a:pPr marL="0" indent="0">
              <a:buNone/>
            </a:pPr>
            <a:endParaRPr lang="es-US" sz="2000" dirty="0"/>
          </a:p>
          <a:p>
            <a:pPr marL="0" indent="0">
              <a:buNone/>
            </a:pPr>
            <a:endParaRPr lang="es-AR" sz="2000" dirty="0"/>
          </a:p>
          <a:p>
            <a:pPr marL="0" indent="0">
              <a:buNone/>
            </a:pPr>
            <a:endParaRPr lang="es-ES_tradnl" sz="2000" dirty="0"/>
          </a:p>
        </p:txBody>
      </p:sp>
    </p:spTree>
    <p:extLst>
      <p:ext uri="{BB962C8B-B14F-4D97-AF65-F5344CB8AC3E}">
        <p14:creationId xmlns:p14="http://schemas.microsoft.com/office/powerpoint/2010/main" xmlns="" val="38669980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pPr/>
              <a:t>121</a:t>
            </a:fld>
            <a:endParaRPr lang="es-ES_tradnl" dirty="0"/>
          </a:p>
        </p:txBody>
      </p:sp>
      <p:sp>
        <p:nvSpPr>
          <p:cNvPr id="13" name="Título 1"/>
          <p:cNvSpPr>
            <a:spLocks noGrp="1"/>
          </p:cNvSpPr>
          <p:nvPr>
            <p:ph type="title"/>
          </p:nvPr>
        </p:nvSpPr>
        <p:spPr>
          <a:xfrm>
            <a:off x="628650" y="900000"/>
            <a:ext cx="7886700" cy="1220315"/>
          </a:xfrm>
        </p:spPr>
        <p:txBody>
          <a:bodyPr/>
          <a:lstStyle/>
          <a:p>
            <a:r>
              <a:rPr lang="es-ES_tradnl" b="1" dirty="0" smtClean="0"/>
              <a:t>Recorrido de Listas</a:t>
            </a:r>
            <a:r>
              <a:rPr lang="es-ES_tradnl" dirty="0"/>
              <a:t/>
            </a:r>
            <a:br>
              <a:rPr lang="es-ES_tradnl" dirty="0"/>
            </a:br>
            <a:r>
              <a:rPr lang="es-ES_tradnl" sz="2800" i="1" dirty="0" err="1" smtClean="0"/>
              <a:t>Iterator-for</a:t>
            </a:r>
            <a:endParaRPr lang="es-ES_tradnl" i="1" dirty="0"/>
          </a:p>
        </p:txBody>
      </p:sp>
      <p:sp>
        <p:nvSpPr>
          <p:cNvPr id="3" name="Rectángulo 2"/>
          <p:cNvSpPr/>
          <p:nvPr/>
        </p:nvSpPr>
        <p:spPr>
          <a:xfrm>
            <a:off x="136188" y="3264592"/>
            <a:ext cx="10272408" cy="1569660"/>
          </a:xfrm>
          <a:prstGeom prst="rect">
            <a:avLst/>
          </a:prstGeom>
        </p:spPr>
        <p:txBody>
          <a:bodyPr wrap="square">
            <a:spAutoFit/>
          </a:bodyPr>
          <a:lstStyle/>
          <a:p>
            <a:r>
              <a:rPr lang="es-ES_tradnl" sz="2400" dirty="0" err="1">
                <a:solidFill>
                  <a:srgbClr val="0000E6"/>
                </a:solidFill>
              </a:rPr>
              <a:t>for</a:t>
            </a:r>
            <a:r>
              <a:rPr lang="es-ES_tradnl" sz="2400" dirty="0"/>
              <a:t> (</a:t>
            </a:r>
            <a:r>
              <a:rPr lang="es-ES_tradnl" sz="2400" dirty="0" err="1"/>
              <a:t>Iterator</a:t>
            </a:r>
            <a:r>
              <a:rPr lang="es-ES_tradnl" sz="2400" dirty="0"/>
              <a:t>&lt;</a:t>
            </a:r>
            <a:r>
              <a:rPr lang="es-ES_tradnl" sz="2400" dirty="0" err="1"/>
              <a:t>String</a:t>
            </a:r>
            <a:r>
              <a:rPr lang="es-ES_tradnl" sz="2400" dirty="0"/>
              <a:t>&gt; </a:t>
            </a:r>
            <a:r>
              <a:rPr lang="es-ES_tradnl" sz="2400" dirty="0" err="1"/>
              <a:t>iterator</a:t>
            </a:r>
            <a:r>
              <a:rPr lang="es-ES_tradnl" sz="2400" dirty="0"/>
              <a:t> = </a:t>
            </a:r>
            <a:r>
              <a:rPr lang="es-ES_tradnl" sz="2400" dirty="0" err="1"/>
              <a:t>nombres.iterator</a:t>
            </a:r>
            <a:r>
              <a:rPr lang="es-ES_tradnl" sz="2400" dirty="0"/>
              <a:t>(); </a:t>
            </a:r>
            <a:r>
              <a:rPr lang="es-ES_tradnl" sz="2400" dirty="0" err="1"/>
              <a:t>iterator.hasNext</a:t>
            </a:r>
            <a:r>
              <a:rPr lang="es-ES_tradnl" sz="2400" dirty="0"/>
              <a:t>();) { </a:t>
            </a:r>
            <a:endParaRPr lang="es-ES_tradnl" sz="2400" dirty="0" smtClean="0"/>
          </a:p>
          <a:p>
            <a:r>
              <a:rPr lang="es-ES_tradnl" sz="2400" dirty="0"/>
              <a:t> </a:t>
            </a:r>
            <a:r>
              <a:rPr lang="es-ES_tradnl" sz="2400" dirty="0" smtClean="0"/>
              <a:t> </a:t>
            </a:r>
            <a:r>
              <a:rPr lang="es-ES_tradnl" sz="2400" dirty="0" err="1" smtClean="0"/>
              <a:t>String</a:t>
            </a:r>
            <a:r>
              <a:rPr lang="es-ES_tradnl" sz="2400" dirty="0" smtClean="0"/>
              <a:t> </a:t>
            </a:r>
            <a:r>
              <a:rPr lang="es-ES_tradnl" sz="2400" dirty="0"/>
              <a:t>nombre = </a:t>
            </a:r>
            <a:r>
              <a:rPr lang="es-ES_tradnl" sz="2400" dirty="0" err="1"/>
              <a:t>iterator.next</a:t>
            </a:r>
            <a:r>
              <a:rPr lang="es-ES_tradnl" sz="2400" dirty="0"/>
              <a:t>(); </a:t>
            </a:r>
            <a:endParaRPr lang="es-ES_tradnl" sz="2400" dirty="0" smtClean="0"/>
          </a:p>
          <a:p>
            <a:r>
              <a:rPr lang="es-ES_tradnl" sz="2400" dirty="0"/>
              <a:t> </a:t>
            </a:r>
            <a:r>
              <a:rPr lang="es-ES_tradnl" sz="2400" dirty="0" smtClean="0"/>
              <a:t> </a:t>
            </a:r>
            <a:r>
              <a:rPr lang="es-ES_tradnl" sz="2400" dirty="0" err="1" smtClean="0"/>
              <a:t>System.</a:t>
            </a:r>
            <a:r>
              <a:rPr lang="es-ES_tradnl" sz="2400" i="1" dirty="0" err="1" smtClean="0">
                <a:solidFill>
                  <a:srgbClr val="009900"/>
                </a:solidFill>
                <a:latin typeface="Monospaced" charset="0"/>
              </a:rPr>
              <a:t>out</a:t>
            </a:r>
            <a:r>
              <a:rPr lang="es-ES_tradnl" sz="2400" dirty="0" err="1" smtClean="0"/>
              <a:t>.println</a:t>
            </a:r>
            <a:r>
              <a:rPr lang="es-ES_tradnl" sz="2400" dirty="0" smtClean="0"/>
              <a:t>(nombre</a:t>
            </a:r>
            <a:r>
              <a:rPr lang="es-ES_tradnl" sz="2400" dirty="0"/>
              <a:t>); </a:t>
            </a:r>
            <a:endParaRPr lang="es-ES_tradnl" sz="2400" dirty="0" smtClean="0"/>
          </a:p>
          <a:p>
            <a:r>
              <a:rPr lang="es-ES_tradnl" sz="2400" dirty="0" smtClean="0"/>
              <a:t>}</a:t>
            </a:r>
            <a:endParaRPr lang="en-US" sz="2400" dirty="0"/>
          </a:p>
        </p:txBody>
      </p:sp>
    </p:spTree>
    <p:extLst>
      <p:ext uri="{BB962C8B-B14F-4D97-AF65-F5344CB8AC3E}">
        <p14:creationId xmlns:p14="http://schemas.microsoft.com/office/powerpoint/2010/main" xmlns="" val="83231275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pPr/>
              <a:t>122</a:t>
            </a:fld>
            <a:endParaRPr lang="es-ES_tradnl" dirty="0"/>
          </a:p>
        </p:txBody>
      </p:sp>
      <p:sp>
        <p:nvSpPr>
          <p:cNvPr id="13" name="Título 1"/>
          <p:cNvSpPr>
            <a:spLocks noGrp="1"/>
          </p:cNvSpPr>
          <p:nvPr>
            <p:ph type="title"/>
          </p:nvPr>
        </p:nvSpPr>
        <p:spPr>
          <a:xfrm>
            <a:off x="628650" y="900000"/>
            <a:ext cx="7886700" cy="1220315"/>
          </a:xfrm>
        </p:spPr>
        <p:txBody>
          <a:bodyPr/>
          <a:lstStyle/>
          <a:p>
            <a:r>
              <a:rPr lang="es-ES_tradnl" b="1" dirty="0" smtClean="0"/>
              <a:t>Recorrido de Listas</a:t>
            </a:r>
            <a:r>
              <a:rPr lang="es-ES_tradnl" dirty="0"/>
              <a:t/>
            </a:r>
            <a:br>
              <a:rPr lang="es-ES_tradnl" dirty="0"/>
            </a:br>
            <a:r>
              <a:rPr lang="es-ES_tradnl" sz="2800" i="1" dirty="0" err="1" smtClean="0"/>
              <a:t>Iterator-while</a:t>
            </a:r>
            <a:endParaRPr lang="es-ES_tradnl" i="1" dirty="0"/>
          </a:p>
        </p:txBody>
      </p:sp>
      <p:sp>
        <p:nvSpPr>
          <p:cNvPr id="2" name="Rectángulo 1"/>
          <p:cNvSpPr/>
          <p:nvPr/>
        </p:nvSpPr>
        <p:spPr>
          <a:xfrm>
            <a:off x="1799617" y="3229982"/>
            <a:ext cx="6229350" cy="1938992"/>
          </a:xfrm>
          <a:prstGeom prst="rect">
            <a:avLst/>
          </a:prstGeom>
        </p:spPr>
        <p:txBody>
          <a:bodyPr wrap="square">
            <a:spAutoFit/>
          </a:bodyPr>
          <a:lstStyle/>
          <a:p>
            <a:r>
              <a:rPr lang="es-ES_tradnl" sz="2400" dirty="0" err="1"/>
              <a:t>Iterator</a:t>
            </a:r>
            <a:r>
              <a:rPr lang="es-ES_tradnl" sz="2400" dirty="0"/>
              <a:t>&lt;</a:t>
            </a:r>
            <a:r>
              <a:rPr lang="es-ES_tradnl" sz="2400" dirty="0" err="1"/>
              <a:t>String</a:t>
            </a:r>
            <a:r>
              <a:rPr lang="es-ES_tradnl" sz="2400" dirty="0"/>
              <a:t>&gt; </a:t>
            </a:r>
            <a:r>
              <a:rPr lang="es-ES_tradnl" sz="2400" dirty="0" err="1"/>
              <a:t>iterator</a:t>
            </a:r>
            <a:r>
              <a:rPr lang="es-ES_tradnl" sz="2400" dirty="0"/>
              <a:t> = </a:t>
            </a:r>
            <a:r>
              <a:rPr lang="es-ES_tradnl" sz="2400" dirty="0" err="1"/>
              <a:t>nombres.iterator</a:t>
            </a:r>
            <a:r>
              <a:rPr lang="es-ES_tradnl" sz="2400" dirty="0"/>
              <a:t>(); </a:t>
            </a:r>
            <a:r>
              <a:rPr lang="es-ES_tradnl" sz="2400" dirty="0" err="1">
                <a:solidFill>
                  <a:srgbClr val="0000E6"/>
                </a:solidFill>
              </a:rPr>
              <a:t>while</a:t>
            </a:r>
            <a:r>
              <a:rPr lang="es-ES_tradnl" sz="2400" dirty="0"/>
              <a:t> (</a:t>
            </a:r>
            <a:r>
              <a:rPr lang="es-ES_tradnl" sz="2400" dirty="0" err="1"/>
              <a:t>iterator.hasNext</a:t>
            </a:r>
            <a:r>
              <a:rPr lang="es-ES_tradnl" sz="2400" dirty="0"/>
              <a:t>()) { </a:t>
            </a:r>
            <a:endParaRPr lang="es-ES_tradnl" sz="2400" dirty="0" smtClean="0"/>
          </a:p>
          <a:p>
            <a:r>
              <a:rPr lang="es-ES_tradnl" sz="2400" dirty="0"/>
              <a:t> </a:t>
            </a:r>
            <a:r>
              <a:rPr lang="es-ES_tradnl" sz="2400" dirty="0" smtClean="0"/>
              <a:t> </a:t>
            </a:r>
            <a:r>
              <a:rPr lang="es-ES_tradnl" sz="2400" dirty="0" err="1" smtClean="0"/>
              <a:t>String</a:t>
            </a:r>
            <a:r>
              <a:rPr lang="es-ES_tradnl" sz="2400" dirty="0" smtClean="0"/>
              <a:t> </a:t>
            </a:r>
            <a:r>
              <a:rPr lang="es-ES_tradnl" sz="2400" dirty="0"/>
              <a:t>nombre = </a:t>
            </a:r>
            <a:r>
              <a:rPr lang="es-ES_tradnl" sz="2400" dirty="0" err="1"/>
              <a:t>iterator.next</a:t>
            </a:r>
            <a:r>
              <a:rPr lang="es-ES_tradnl" sz="2400" dirty="0"/>
              <a:t>(); </a:t>
            </a:r>
            <a:endParaRPr lang="es-ES_tradnl" sz="2400" dirty="0" smtClean="0"/>
          </a:p>
          <a:p>
            <a:r>
              <a:rPr lang="es-ES_tradnl" sz="2400" dirty="0"/>
              <a:t> </a:t>
            </a:r>
            <a:r>
              <a:rPr lang="es-ES_tradnl" sz="2400" dirty="0" smtClean="0"/>
              <a:t> </a:t>
            </a:r>
            <a:r>
              <a:rPr lang="es-ES_tradnl" sz="2400" dirty="0" err="1" smtClean="0"/>
              <a:t>System.</a:t>
            </a:r>
            <a:r>
              <a:rPr lang="es-ES_tradnl" sz="2400" i="1" dirty="0" err="1" smtClean="0">
                <a:solidFill>
                  <a:srgbClr val="009900"/>
                </a:solidFill>
                <a:latin typeface="Monospaced" charset="0"/>
              </a:rPr>
              <a:t>out</a:t>
            </a:r>
            <a:r>
              <a:rPr lang="es-ES_tradnl" sz="2400" dirty="0" err="1" smtClean="0"/>
              <a:t>.println</a:t>
            </a:r>
            <a:r>
              <a:rPr lang="es-ES_tradnl" sz="2400" dirty="0" smtClean="0"/>
              <a:t>(nombre</a:t>
            </a:r>
            <a:r>
              <a:rPr lang="es-ES_tradnl" sz="2400" dirty="0"/>
              <a:t>); </a:t>
            </a:r>
            <a:endParaRPr lang="es-ES_tradnl" sz="2400" dirty="0" smtClean="0"/>
          </a:p>
          <a:p>
            <a:r>
              <a:rPr lang="es-ES_tradnl" sz="2400" dirty="0" smtClean="0"/>
              <a:t>}</a:t>
            </a:r>
            <a:endParaRPr lang="en-US" sz="2400" dirty="0"/>
          </a:p>
        </p:txBody>
      </p:sp>
    </p:spTree>
    <p:extLst>
      <p:ext uri="{BB962C8B-B14F-4D97-AF65-F5344CB8AC3E}">
        <p14:creationId xmlns:p14="http://schemas.microsoft.com/office/powerpoint/2010/main" xmlns="" val="129434235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_tradnl" sz="4000" dirty="0"/>
              <a:t>Programación Orientada a Objetos</a:t>
            </a:r>
          </a:p>
        </p:txBody>
      </p:sp>
      <p:sp>
        <p:nvSpPr>
          <p:cNvPr id="3" name="Subtítulo 2"/>
          <p:cNvSpPr>
            <a:spLocks noGrp="1"/>
          </p:cNvSpPr>
          <p:nvPr>
            <p:ph type="subTitle" idx="1"/>
          </p:nvPr>
        </p:nvSpPr>
        <p:spPr/>
        <p:txBody>
          <a:bodyPr/>
          <a:lstStyle/>
          <a:p>
            <a:r>
              <a:rPr lang="es-ES_tradnl" dirty="0"/>
              <a:t>Estructuras de Control</a:t>
            </a:r>
          </a:p>
        </p:txBody>
      </p:sp>
    </p:spTree>
    <p:extLst>
      <p:ext uri="{BB962C8B-B14F-4D97-AF65-F5344CB8AC3E}">
        <p14:creationId xmlns:p14="http://schemas.microsoft.com/office/powerpoint/2010/main" xmlns="" val="49729850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Ejercicio 1</a:t>
            </a:r>
            <a:r>
              <a:rPr lang="es-AR" dirty="0"/>
              <a:t/>
            </a:r>
            <a:br>
              <a:rPr lang="es-AR" dirty="0"/>
            </a:br>
            <a:r>
              <a:rPr lang="es-AR" sz="2800" i="1" dirty="0"/>
              <a:t>Estructuras de Control</a:t>
            </a:r>
            <a:endParaRPr lang="es-ES_tradnl" i="1" dirty="0"/>
          </a:p>
        </p:txBody>
      </p:sp>
      <p:sp>
        <p:nvSpPr>
          <p:cNvPr id="3" name="Marcador de contenido 2"/>
          <p:cNvSpPr>
            <a:spLocks noGrp="1"/>
          </p:cNvSpPr>
          <p:nvPr>
            <p:ph idx="1"/>
          </p:nvPr>
        </p:nvSpPr>
        <p:spPr/>
        <p:txBody>
          <a:bodyPr>
            <a:normAutofit lnSpcReduction="10000"/>
          </a:bodyPr>
          <a:lstStyle/>
          <a:p>
            <a:r>
              <a:rPr lang="es-AR" sz="2000" dirty="0"/>
              <a:t>Escriba una clase </a:t>
            </a:r>
            <a:r>
              <a:rPr lang="es-AR" sz="2000" b="1" dirty="0"/>
              <a:t>Potencias</a:t>
            </a:r>
            <a:r>
              <a:rPr lang="es-AR" sz="2000" dirty="0"/>
              <a:t>, </a:t>
            </a:r>
            <a:r>
              <a:rPr lang="es-AR" sz="2000" dirty="0" smtClean="0"/>
              <a:t>que contenga un metodo imprimirPotencias que reciba por parámetros 2 int llamados a </a:t>
            </a:r>
            <a:r>
              <a:rPr lang="es-AR" sz="2000" dirty="0"/>
              <a:t>y </a:t>
            </a:r>
            <a:r>
              <a:rPr lang="es-AR" sz="2000" dirty="0" smtClean="0"/>
              <a:t>b. Este metodo debe imprimir </a:t>
            </a:r>
            <a:r>
              <a:rPr lang="es-AR" sz="2000" dirty="0"/>
              <a:t>una </a:t>
            </a:r>
            <a:r>
              <a:rPr lang="es-AR" sz="2000" dirty="0" smtClean="0"/>
              <a:t>tabla de </a:t>
            </a:r>
            <a:r>
              <a:rPr lang="es-AR" sz="2000" dirty="0"/>
              <a:t>tamaño a x b de potencias, donde los valores de </a:t>
            </a:r>
            <a:r>
              <a:rPr lang="es-AR" sz="2000" b="1" dirty="0"/>
              <a:t>a</a:t>
            </a:r>
            <a:r>
              <a:rPr lang="es-AR" sz="2000" dirty="0"/>
              <a:t> corresponden a las bases y </a:t>
            </a:r>
            <a:r>
              <a:rPr lang="es-AR" sz="2000" b="1" dirty="0"/>
              <a:t>b</a:t>
            </a:r>
            <a:r>
              <a:rPr lang="es-AR" sz="2000" dirty="0"/>
              <a:t> a los exponentes</a:t>
            </a:r>
          </a:p>
          <a:p>
            <a:r>
              <a:rPr lang="es-AR" sz="2000" dirty="0"/>
              <a:t>Por ejemplo si ejecutamos con  a=3 y b=4, se debería imprimir la siguiente grilla</a:t>
            </a:r>
          </a:p>
          <a:p>
            <a:pPr marL="0" indent="0">
              <a:buNone/>
            </a:pPr>
            <a:endParaRPr lang="es-US" sz="2000" dirty="0"/>
          </a:p>
          <a:p>
            <a:pPr marL="0" indent="0">
              <a:buNone/>
            </a:pPr>
            <a:endParaRPr lang="es-AR" sz="2000" dirty="0"/>
          </a:p>
          <a:p>
            <a:endParaRPr lang="es-ES_tradnl" sz="2000" dirty="0" smtClean="0"/>
          </a:p>
          <a:p>
            <a:endParaRPr lang="es-ES_tradnl" sz="2000" dirty="0"/>
          </a:p>
          <a:p>
            <a:r>
              <a:rPr lang="es-ES_tradnl" sz="2000" dirty="0" smtClean="0"/>
              <a:t>Ayuda: el </a:t>
            </a:r>
            <a:r>
              <a:rPr lang="es-ES_tradnl" sz="2000" dirty="0" err="1" smtClean="0"/>
              <a:t>metodo</a:t>
            </a:r>
            <a:r>
              <a:rPr lang="es-ES_tradnl" sz="2000" dirty="0" smtClean="0"/>
              <a:t> </a:t>
            </a:r>
            <a:r>
              <a:rPr lang="es-ES_tradnl" sz="2000" b="1" dirty="0" err="1" smtClean="0"/>
              <a:t>Math</a:t>
            </a:r>
            <a:r>
              <a:rPr lang="es-ES_tradnl" sz="2000" b="1" dirty="0" smtClean="0"/>
              <a:t>.</a:t>
            </a:r>
            <a:r>
              <a:rPr lang="pl-PL" sz="2000" b="1" dirty="0" err="1" smtClean="0"/>
              <a:t>pow</a:t>
            </a:r>
            <a:r>
              <a:rPr lang="pl-PL" sz="2000" b="1" dirty="0" smtClean="0"/>
              <a:t>(</a:t>
            </a:r>
            <a:r>
              <a:rPr lang="pl-PL" sz="2000" b="1" dirty="0" err="1" smtClean="0"/>
              <a:t>base</a:t>
            </a:r>
            <a:r>
              <a:rPr lang="pl-PL" sz="2000" b="1" dirty="0" smtClean="0"/>
              <a:t>, </a:t>
            </a:r>
            <a:r>
              <a:rPr lang="pl-PL" sz="2000" b="1" dirty="0" err="1" smtClean="0"/>
              <a:t>exponente</a:t>
            </a:r>
            <a:r>
              <a:rPr lang="pl-PL" sz="2000" b="1" dirty="0" smtClean="0"/>
              <a:t>)</a:t>
            </a:r>
            <a:r>
              <a:rPr lang="pl-PL" sz="2000" dirty="0" smtClean="0"/>
              <a:t> </a:t>
            </a:r>
            <a:r>
              <a:rPr lang="pl-PL" sz="2000" dirty="0" err="1" smtClean="0"/>
              <a:t>devuelve</a:t>
            </a:r>
            <a:r>
              <a:rPr lang="pl-PL" sz="2000" dirty="0" smtClean="0"/>
              <a:t> el </a:t>
            </a:r>
            <a:r>
              <a:rPr lang="pl-PL" sz="2000" dirty="0" err="1" smtClean="0"/>
              <a:t>resultado</a:t>
            </a:r>
            <a:r>
              <a:rPr lang="pl-PL" sz="2000" dirty="0" smtClean="0"/>
              <a:t> de </a:t>
            </a:r>
            <a:r>
              <a:rPr lang="pl-PL" sz="2000" dirty="0" err="1" smtClean="0"/>
              <a:t>base</a:t>
            </a:r>
            <a:r>
              <a:rPr lang="pl-PL" sz="2000" baseline="30000" dirty="0" err="1" smtClean="0"/>
              <a:t>exponente</a:t>
            </a:r>
            <a:endParaRPr lang="es-ES_tradnl" sz="2000" baseline="300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124</a:t>
            </a:fld>
            <a:endParaRPr lang="es-ES_tradnl" dirty="0"/>
          </a:p>
        </p:txBody>
      </p:sp>
      <p:sp>
        <p:nvSpPr>
          <p:cNvPr id="6" name="Rectángulo 5"/>
          <p:cNvSpPr/>
          <p:nvPr/>
        </p:nvSpPr>
        <p:spPr>
          <a:xfrm>
            <a:off x="2989911" y="4014071"/>
            <a:ext cx="3164178" cy="1469230"/>
          </a:xfrm>
          <a:prstGeom prst="rect">
            <a:avLst/>
          </a:prstGeom>
          <a:noFill/>
          <a:ln>
            <a:noFill/>
          </a:ln>
        </p:spPr>
        <p:txBody>
          <a:bodyPr lIns="91425" tIns="45700" rIns="91425" bIns="45700" anchor="ctr" anchorCtr="0"/>
          <a:lstStyle/>
          <a:p>
            <a:pPr>
              <a:lnSpc>
                <a:spcPct val="94000"/>
              </a:lnSpc>
              <a:spcAft>
                <a:spcPts val="0"/>
              </a:spcAft>
            </a:pPr>
            <a:r>
              <a:rPr lang="es-AR" sz="2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        </a:t>
            </a:r>
            <a:r>
              <a:rPr lang="es-AR" sz="2400" b="1"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1        1       1  </a:t>
            </a:r>
            <a:endParaRPr lang="es-AR"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nSpc>
                <a:spcPct val="94000"/>
              </a:lnSpc>
              <a:spcAft>
                <a:spcPts val="0"/>
              </a:spcAft>
            </a:pPr>
            <a:r>
              <a:rPr lang="es-AR" sz="2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2        4        8      16</a:t>
            </a:r>
            <a:endParaRPr lang="es-AR"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nSpc>
                <a:spcPct val="94000"/>
              </a:lnSpc>
              <a:spcAft>
                <a:spcPts val="0"/>
              </a:spcAft>
            </a:pPr>
            <a:r>
              <a:rPr lang="es-AR" sz="2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3        9      27      81  </a:t>
            </a:r>
            <a:endParaRPr lang="es-AR"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xmlns="" val="99843810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2</a:t>
            </a:r>
            <a:r>
              <a:rPr lang="es-ES_tradnl" dirty="0"/>
              <a:t/>
            </a:r>
            <a:br>
              <a:rPr lang="es-ES_tradnl" dirty="0"/>
            </a:br>
            <a:r>
              <a:rPr lang="es-ES_tradnl" sz="2800" i="1" dirty="0"/>
              <a:t>Estructuras de Control</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125</a:t>
            </a:fld>
            <a:endParaRPr lang="es-ES_tradnl" dirty="0"/>
          </a:p>
        </p:txBody>
      </p:sp>
      <p:sp>
        <p:nvSpPr>
          <p:cNvPr id="9" name="Rectángulo 8"/>
          <p:cNvSpPr/>
          <p:nvPr/>
        </p:nvSpPr>
        <p:spPr>
          <a:xfrm>
            <a:off x="4314420" y="4858881"/>
            <a:ext cx="4323277" cy="119519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spcAft>
                <a:spcPts val="0"/>
              </a:spcAft>
            </a:pPr>
            <a:r>
              <a:rPr lang="es-AR" sz="1200" dirty="0">
                <a:solidFill>
                  <a:srgbClr val="000000"/>
                </a:solidFill>
                <a:latin typeface="Arial" panose="020B0604020202020204" pitchFamily="34" charset="0"/>
                <a:ea typeface="Arial" panose="020B0604020202020204" pitchFamily="34" charset="0"/>
              </a:rPr>
              <a:t>La secuencia de Fibonacci se genera sumando dos números consecutivos para obtener el siguiente, entonces:  </a:t>
            </a:r>
            <a:endParaRPr lang="es-AR" dirty="0">
              <a:solidFill>
                <a:srgbClr val="000000"/>
              </a:solidFill>
              <a:latin typeface="Times New Roman" panose="02020603050405020304" pitchFamily="18" charset="0"/>
              <a:ea typeface="Times New Roman" panose="02020603050405020304" pitchFamily="18" charset="0"/>
            </a:endParaRPr>
          </a:p>
          <a:p>
            <a:pPr>
              <a:spcAft>
                <a:spcPts val="0"/>
              </a:spcAft>
            </a:pPr>
            <a:r>
              <a:rPr lang="es-AR" sz="1200" dirty="0">
                <a:solidFill>
                  <a:srgbClr val="000000"/>
                </a:solidFill>
                <a:latin typeface="Arial" panose="020B0604020202020204" pitchFamily="34" charset="0"/>
                <a:ea typeface="Arial" panose="020B0604020202020204" pitchFamily="34" charset="0"/>
              </a:rPr>
              <a:t> </a:t>
            </a:r>
            <a:r>
              <a:rPr lang="es-AR" sz="1200" b="1" dirty="0">
                <a:solidFill>
                  <a:srgbClr val="000000"/>
                </a:solidFill>
                <a:latin typeface="Arial" panose="020B0604020202020204" pitchFamily="34" charset="0"/>
                <a:ea typeface="Arial" panose="020B0604020202020204" pitchFamily="34" charset="0"/>
              </a:rPr>
              <a:t>f</a:t>
            </a:r>
            <a:r>
              <a:rPr lang="es-AR" sz="1200" b="1" baseline="-25000" dirty="0">
                <a:solidFill>
                  <a:srgbClr val="000000"/>
                </a:solidFill>
                <a:latin typeface="Arial" panose="020B0604020202020204" pitchFamily="34" charset="0"/>
                <a:ea typeface="Arial" panose="020B0604020202020204" pitchFamily="34" charset="0"/>
              </a:rPr>
              <a:t>1</a:t>
            </a:r>
            <a:r>
              <a:rPr lang="es-AR" sz="1200" b="1" dirty="0">
                <a:solidFill>
                  <a:srgbClr val="000000"/>
                </a:solidFill>
                <a:latin typeface="Arial" panose="020B0604020202020204" pitchFamily="34" charset="0"/>
                <a:ea typeface="Arial" panose="020B0604020202020204" pitchFamily="34" charset="0"/>
              </a:rPr>
              <a:t> = f</a:t>
            </a:r>
            <a:r>
              <a:rPr lang="es-AR" sz="1200" b="1" baseline="-25000" dirty="0">
                <a:solidFill>
                  <a:srgbClr val="000000"/>
                </a:solidFill>
                <a:latin typeface="Arial" panose="020B0604020202020204" pitchFamily="34" charset="0"/>
                <a:ea typeface="Arial" panose="020B0604020202020204" pitchFamily="34" charset="0"/>
              </a:rPr>
              <a:t>2</a:t>
            </a:r>
            <a:r>
              <a:rPr lang="es-AR" sz="1200" b="1" dirty="0">
                <a:solidFill>
                  <a:srgbClr val="000000"/>
                </a:solidFill>
                <a:latin typeface="Arial" panose="020B0604020202020204" pitchFamily="34" charset="0"/>
                <a:ea typeface="Arial" panose="020B0604020202020204" pitchFamily="34" charset="0"/>
              </a:rPr>
              <a:t> = 1 </a:t>
            </a:r>
            <a:br>
              <a:rPr lang="es-AR" sz="1200" b="1" dirty="0">
                <a:solidFill>
                  <a:srgbClr val="000000"/>
                </a:solidFill>
                <a:latin typeface="Arial" panose="020B0604020202020204" pitchFamily="34" charset="0"/>
                <a:ea typeface="Arial" panose="020B0604020202020204" pitchFamily="34" charset="0"/>
              </a:rPr>
            </a:br>
            <a:r>
              <a:rPr lang="es-AR" sz="1200" b="1" dirty="0">
                <a:solidFill>
                  <a:srgbClr val="000000"/>
                </a:solidFill>
                <a:latin typeface="Arial" panose="020B0604020202020204" pitchFamily="34" charset="0"/>
                <a:ea typeface="Arial" panose="020B0604020202020204" pitchFamily="34" charset="0"/>
              </a:rPr>
              <a:t> </a:t>
            </a:r>
            <a:r>
              <a:rPr lang="es-AR" sz="1200" b="1" dirty="0" err="1">
                <a:solidFill>
                  <a:srgbClr val="000000"/>
                </a:solidFill>
                <a:latin typeface="Arial" panose="020B0604020202020204" pitchFamily="34" charset="0"/>
                <a:ea typeface="Arial" panose="020B0604020202020204" pitchFamily="34" charset="0"/>
              </a:rPr>
              <a:t>f</a:t>
            </a:r>
            <a:r>
              <a:rPr lang="es-AR" sz="1200" b="1" baseline="-25000" dirty="0" err="1">
                <a:solidFill>
                  <a:srgbClr val="000000"/>
                </a:solidFill>
                <a:latin typeface="Arial" panose="020B0604020202020204" pitchFamily="34" charset="0"/>
                <a:ea typeface="Arial" panose="020B0604020202020204" pitchFamily="34" charset="0"/>
              </a:rPr>
              <a:t>n</a:t>
            </a:r>
            <a:r>
              <a:rPr lang="es-AR" sz="1200" b="1" dirty="0">
                <a:solidFill>
                  <a:srgbClr val="000000"/>
                </a:solidFill>
                <a:latin typeface="Arial" panose="020B0604020202020204" pitchFamily="34" charset="0"/>
                <a:ea typeface="Arial" panose="020B0604020202020204" pitchFamily="34" charset="0"/>
              </a:rPr>
              <a:t> = </a:t>
            </a:r>
            <a:r>
              <a:rPr lang="es-AR" sz="1200" b="1" dirty="0" err="1">
                <a:solidFill>
                  <a:srgbClr val="000000"/>
                </a:solidFill>
                <a:latin typeface="Arial" panose="020B0604020202020204" pitchFamily="34" charset="0"/>
                <a:ea typeface="Arial" panose="020B0604020202020204" pitchFamily="34" charset="0"/>
              </a:rPr>
              <a:t>f</a:t>
            </a:r>
            <a:r>
              <a:rPr lang="es-AR" sz="1200" b="1" baseline="-25000" dirty="0" err="1">
                <a:solidFill>
                  <a:srgbClr val="000000"/>
                </a:solidFill>
                <a:latin typeface="Arial" panose="020B0604020202020204" pitchFamily="34" charset="0"/>
                <a:ea typeface="Arial" panose="020B0604020202020204" pitchFamily="34" charset="0"/>
              </a:rPr>
              <a:t>n</a:t>
            </a:r>
            <a:r>
              <a:rPr lang="es-AR" sz="1200" b="1" baseline="-25000" dirty="0">
                <a:solidFill>
                  <a:srgbClr val="000000"/>
                </a:solidFill>
                <a:latin typeface="Arial" panose="020B0604020202020204" pitchFamily="34" charset="0"/>
                <a:ea typeface="Arial" panose="020B0604020202020204" pitchFamily="34" charset="0"/>
              </a:rPr>
              <a:t> - 1</a:t>
            </a:r>
            <a:r>
              <a:rPr lang="es-AR" sz="1200" b="1" dirty="0">
                <a:solidFill>
                  <a:srgbClr val="000000"/>
                </a:solidFill>
                <a:latin typeface="Arial" panose="020B0604020202020204" pitchFamily="34" charset="0"/>
                <a:ea typeface="Arial" panose="020B0604020202020204" pitchFamily="34" charset="0"/>
              </a:rPr>
              <a:t> + </a:t>
            </a:r>
            <a:r>
              <a:rPr lang="es-AR" sz="1200" b="1" dirty="0" err="1">
                <a:solidFill>
                  <a:srgbClr val="000000"/>
                </a:solidFill>
                <a:latin typeface="Arial" panose="020B0604020202020204" pitchFamily="34" charset="0"/>
                <a:ea typeface="Arial" panose="020B0604020202020204" pitchFamily="34" charset="0"/>
              </a:rPr>
              <a:t>f</a:t>
            </a:r>
            <a:r>
              <a:rPr lang="es-AR" sz="1200" b="1" baseline="-25000" dirty="0" err="1">
                <a:solidFill>
                  <a:srgbClr val="000000"/>
                </a:solidFill>
                <a:latin typeface="Arial" panose="020B0604020202020204" pitchFamily="34" charset="0"/>
                <a:ea typeface="Arial" panose="020B0604020202020204" pitchFamily="34" charset="0"/>
              </a:rPr>
              <a:t>n</a:t>
            </a:r>
            <a:r>
              <a:rPr lang="es-AR" sz="1200" b="1" baseline="-25000" dirty="0">
                <a:solidFill>
                  <a:srgbClr val="000000"/>
                </a:solidFill>
                <a:latin typeface="Arial" panose="020B0604020202020204" pitchFamily="34" charset="0"/>
                <a:ea typeface="Arial" panose="020B0604020202020204" pitchFamily="34" charset="0"/>
              </a:rPr>
              <a:t> - 2</a:t>
            </a:r>
            <a:r>
              <a:rPr lang="es-AR" sz="1200" b="1" dirty="0">
                <a:solidFill>
                  <a:srgbClr val="000000"/>
                </a:solidFill>
                <a:latin typeface="Arial" panose="020B0604020202020204" pitchFamily="34" charset="0"/>
                <a:ea typeface="Arial" panose="020B0604020202020204" pitchFamily="34" charset="0"/>
              </a:rPr>
              <a:t>   para n &gt;= 3 </a:t>
            </a:r>
            <a:endParaRPr lang="es-AR" dirty="0">
              <a:solidFill>
                <a:srgbClr val="000000"/>
              </a:solidFill>
              <a:latin typeface="Times New Roman" panose="02020603050405020304" pitchFamily="18" charset="0"/>
              <a:ea typeface="Times New Roman" panose="02020603050405020304" pitchFamily="18" charset="0"/>
            </a:endParaRPr>
          </a:p>
          <a:p>
            <a:pPr>
              <a:spcBef>
                <a:spcPts val="1400"/>
              </a:spcBef>
              <a:spcAft>
                <a:spcPts val="1400"/>
              </a:spcAft>
            </a:pPr>
            <a:r>
              <a:rPr lang="es-AR" sz="1200" b="1" dirty="0">
                <a:solidFill>
                  <a:srgbClr val="000000"/>
                </a:solidFill>
                <a:latin typeface="Arial" panose="020B0604020202020204" pitchFamily="34" charset="0"/>
                <a:ea typeface="Arial" panose="020B0604020202020204" pitchFamily="34" charset="0"/>
              </a:rPr>
              <a:t>La serie Fibonacci resultante es:</a:t>
            </a:r>
            <a:r>
              <a:rPr lang="es-AR" sz="1200" dirty="0">
                <a:solidFill>
                  <a:srgbClr val="000000"/>
                </a:solidFill>
                <a:latin typeface="Arial" panose="020B0604020202020204" pitchFamily="34" charset="0"/>
                <a:ea typeface="Arial" panose="020B0604020202020204" pitchFamily="34" charset="0"/>
              </a:rPr>
              <a:t> 1, 1, 2, 3, 5, 8, 13, etc.… </a:t>
            </a:r>
            <a:endParaRPr lang="es-AR" dirty="0">
              <a:solidFill>
                <a:srgbClr val="000000"/>
              </a:solidFill>
              <a:effectLst/>
              <a:latin typeface="Times New Roman" panose="02020603050405020304" pitchFamily="18" charset="0"/>
              <a:ea typeface="Times New Roman" panose="02020603050405020304" pitchFamily="18" charset="0"/>
            </a:endParaRPr>
          </a:p>
        </p:txBody>
      </p:sp>
      <p:pic>
        <p:nvPicPr>
          <p:cNvPr id="13" name="Imagen 12"/>
          <p:cNvPicPr>
            <a:picLocks noChangeAspect="1"/>
          </p:cNvPicPr>
          <p:nvPr/>
        </p:nvPicPr>
        <p:blipFill>
          <a:blip r:embed="rId2"/>
          <a:stretch>
            <a:fillRect/>
          </a:stretch>
        </p:blipFill>
        <p:spPr>
          <a:xfrm>
            <a:off x="1366620" y="4543234"/>
            <a:ext cx="2209830" cy="1826491"/>
          </a:xfrm>
          <a:prstGeom prst="rect">
            <a:avLst/>
          </a:prstGeom>
        </p:spPr>
      </p:pic>
      <p:sp>
        <p:nvSpPr>
          <p:cNvPr id="8" name="Marcador de contenido 2"/>
          <p:cNvSpPr>
            <a:spLocks noGrp="1"/>
          </p:cNvSpPr>
          <p:nvPr>
            <p:ph idx="1"/>
          </p:nvPr>
        </p:nvSpPr>
        <p:spPr>
          <a:xfrm>
            <a:off x="628650" y="2160000"/>
            <a:ext cx="7886700" cy="4351338"/>
          </a:xfrm>
        </p:spPr>
        <p:txBody>
          <a:bodyPr>
            <a:normAutofit/>
          </a:bodyPr>
          <a:lstStyle/>
          <a:p>
            <a:r>
              <a:rPr lang="es-AR" sz="1500" dirty="0"/>
              <a:t>Implemente una clase llamada </a:t>
            </a:r>
            <a:r>
              <a:rPr lang="es-AR" sz="1500" b="1" dirty="0"/>
              <a:t>Funciones</a:t>
            </a:r>
            <a:r>
              <a:rPr lang="es-AR" sz="1500" dirty="0"/>
              <a:t>, cuyos métodos deben contener la siguiente lógica:</a:t>
            </a:r>
          </a:p>
          <a:p>
            <a:pPr lvl="1"/>
            <a:r>
              <a:rPr lang="es-AR" sz="1600" b="1" dirty="0" smtClean="0"/>
              <a:t>multiplos:</a:t>
            </a:r>
            <a:r>
              <a:rPr lang="es-AR" sz="1600" dirty="0" smtClean="0"/>
              <a:t> </a:t>
            </a:r>
            <a:r>
              <a:rPr lang="es-AR" sz="1600" dirty="0"/>
              <a:t>debe imprimir la secuencia de número primos desde a hasta b.</a:t>
            </a:r>
          </a:p>
          <a:p>
            <a:pPr lvl="1"/>
            <a:r>
              <a:rPr lang="es-AR" sz="1600" b="1" dirty="0" smtClean="0"/>
              <a:t>pares: </a:t>
            </a:r>
            <a:r>
              <a:rPr lang="es-AR" sz="1600" dirty="0"/>
              <a:t>debe imprimir la secuencia de número pares desde a hasta b. Use la sentencia </a:t>
            </a:r>
            <a:r>
              <a:rPr lang="es-AR" sz="1600" b="1" dirty="0" err="1"/>
              <a:t>while</a:t>
            </a:r>
            <a:endParaRPr lang="es-AR" sz="1600" dirty="0"/>
          </a:p>
          <a:p>
            <a:pPr lvl="1"/>
            <a:r>
              <a:rPr lang="es-AR" sz="1600" b="1" dirty="0" smtClean="0"/>
              <a:t>impares: </a:t>
            </a:r>
            <a:r>
              <a:rPr lang="es-AR" sz="1600" dirty="0"/>
              <a:t>debe imprimir la secuencia de número impares desde a hasta b. Use la sentencia </a:t>
            </a:r>
            <a:r>
              <a:rPr lang="es-AR" sz="1600" b="1" dirty="0" err="1"/>
              <a:t>for</a:t>
            </a:r>
            <a:endParaRPr lang="es-AR" sz="1600" dirty="0"/>
          </a:p>
          <a:p>
            <a:pPr lvl="1"/>
            <a:r>
              <a:rPr lang="es-AR" sz="1600" b="1" dirty="0" err="1"/>
              <a:t>fibonacci</a:t>
            </a:r>
            <a:r>
              <a:rPr lang="es-AR" sz="1600" b="1" dirty="0"/>
              <a:t>():</a:t>
            </a:r>
            <a:r>
              <a:rPr lang="es-AR" sz="1600" dirty="0"/>
              <a:t> debe imprimir la secuencia de números desde 1 hasta n</a:t>
            </a:r>
          </a:p>
          <a:p>
            <a:pPr marL="0" indent="0">
              <a:buNone/>
            </a:pPr>
            <a:endParaRPr lang="es-ES_tradnl" sz="1500" dirty="0"/>
          </a:p>
        </p:txBody>
      </p:sp>
    </p:spTree>
    <p:extLst>
      <p:ext uri="{BB962C8B-B14F-4D97-AF65-F5344CB8AC3E}">
        <p14:creationId xmlns:p14="http://schemas.microsoft.com/office/powerpoint/2010/main" xmlns="" val="308541612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3</a:t>
            </a:r>
            <a:r>
              <a:rPr lang="es-ES_tradnl" dirty="0"/>
              <a:t/>
            </a:r>
            <a:br>
              <a:rPr lang="es-ES_tradnl" dirty="0"/>
            </a:br>
            <a:r>
              <a:rPr lang="es-ES_tradnl" sz="2800" i="1" dirty="0"/>
              <a:t>Estructuras de Control</a:t>
            </a:r>
            <a:endParaRPr lang="es-ES_tradnl" i="1" dirty="0"/>
          </a:p>
        </p:txBody>
      </p:sp>
      <p:sp>
        <p:nvSpPr>
          <p:cNvPr id="3" name="Marcador de contenido 2"/>
          <p:cNvSpPr>
            <a:spLocks noGrp="1"/>
          </p:cNvSpPr>
          <p:nvPr>
            <p:ph idx="1"/>
          </p:nvPr>
        </p:nvSpPr>
        <p:spPr>
          <a:xfrm>
            <a:off x="628650" y="2160000"/>
            <a:ext cx="7886700" cy="1033961"/>
          </a:xfrm>
        </p:spPr>
        <p:txBody>
          <a:bodyPr>
            <a:normAutofit/>
          </a:bodyPr>
          <a:lstStyle/>
          <a:p>
            <a:r>
              <a:rPr lang="es-AR" sz="1800" dirty="0"/>
              <a:t>Escriba una clase llamada </a:t>
            </a:r>
            <a:r>
              <a:rPr lang="es-AR" sz="1800" b="1" dirty="0"/>
              <a:t>Hoy</a:t>
            </a:r>
            <a:r>
              <a:rPr lang="es-AR" sz="1800" dirty="0"/>
              <a:t> con la siguiente estructura. Implemente los </a:t>
            </a:r>
            <a:r>
              <a:rPr lang="es-AR" sz="1800" dirty="0" err="1"/>
              <a:t>setters</a:t>
            </a:r>
            <a:r>
              <a:rPr lang="es-AR" sz="1800" dirty="0"/>
              <a:t> y </a:t>
            </a:r>
            <a:r>
              <a:rPr lang="es-AR" sz="1800" dirty="0" err="1"/>
              <a:t>getters</a:t>
            </a:r>
            <a:r>
              <a:rPr lang="es-AR" sz="1800" dirty="0"/>
              <a:t> de las variables</a:t>
            </a:r>
            <a:endParaRPr lang="es-ES_tradnl" sz="18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126</a:t>
            </a:fld>
            <a:endParaRPr lang="es-ES_tradnl" dirty="0"/>
          </a:p>
        </p:txBody>
      </p:sp>
      <p:sp>
        <p:nvSpPr>
          <p:cNvPr id="4" name="Rectángulo 3"/>
          <p:cNvSpPr/>
          <p:nvPr/>
        </p:nvSpPr>
        <p:spPr>
          <a:xfrm>
            <a:off x="628649" y="3193961"/>
            <a:ext cx="5314951" cy="2308324"/>
          </a:xfrm>
          <a:prstGeom prst="rect">
            <a:avLst/>
          </a:prstGeom>
        </p:spPr>
        <p:txBody>
          <a:bodyPr wrap="square">
            <a:spAutoFit/>
          </a:bodyPr>
          <a:lstStyle/>
          <a:p>
            <a:pPr marL="285750" indent="-285750">
              <a:buFont typeface="Arial" panose="020B0604020202020204" pitchFamily="34" charset="0"/>
              <a:buChar char="•"/>
            </a:pPr>
            <a:r>
              <a:rPr lang="es-AR" dirty="0">
                <a:latin typeface="Arial" panose="020B0604020202020204" pitchFamily="34" charset="0"/>
                <a:cs typeface="Arial" panose="020B0604020202020204" pitchFamily="34" charset="0"/>
              </a:rPr>
              <a:t>Implemente los siguientes métodos:</a:t>
            </a:r>
          </a:p>
          <a:p>
            <a:pPr lvl="1"/>
            <a:r>
              <a:rPr lang="es-AR" b="1" dirty="0">
                <a:latin typeface="Arial" panose="020B0604020202020204" pitchFamily="34" charset="0"/>
                <a:cs typeface="Arial" panose="020B0604020202020204" pitchFamily="34" charset="0"/>
              </a:rPr>
              <a:t>a. </a:t>
            </a:r>
            <a:r>
              <a:rPr lang="es-AR" b="1" dirty="0" err="1">
                <a:latin typeface="Arial" panose="020B0604020202020204" pitchFamily="34" charset="0"/>
                <a:cs typeface="Arial" panose="020B0604020202020204" pitchFamily="34" charset="0"/>
              </a:rPr>
              <a:t>nombreDiaDeSemana</a:t>
            </a:r>
            <a:r>
              <a:rPr lang="es-AR" b="1" dirty="0">
                <a:latin typeface="Arial" panose="020B0604020202020204" pitchFamily="34" charset="0"/>
                <a:cs typeface="Arial" panose="020B0604020202020204" pitchFamily="34" charset="0"/>
              </a:rPr>
              <a:t>(</a:t>
            </a:r>
            <a:r>
              <a:rPr lang="es-AR" b="1" dirty="0" err="1">
                <a:latin typeface="Arial" panose="020B0604020202020204" pitchFamily="34" charset="0"/>
                <a:cs typeface="Arial" panose="020B0604020202020204" pitchFamily="34" charset="0"/>
              </a:rPr>
              <a:t>int</a:t>
            </a:r>
            <a:r>
              <a:rPr lang="es-AR" b="1" dirty="0">
                <a:latin typeface="Arial" panose="020B0604020202020204" pitchFamily="34" charset="0"/>
                <a:cs typeface="Arial" panose="020B0604020202020204" pitchFamily="34" charset="0"/>
              </a:rPr>
              <a:t> </a:t>
            </a:r>
            <a:r>
              <a:rPr lang="es-AR" b="1" dirty="0" err="1">
                <a:latin typeface="Arial" panose="020B0604020202020204" pitchFamily="34" charset="0"/>
                <a:cs typeface="Arial" panose="020B0604020202020204" pitchFamily="34" charset="0"/>
              </a:rPr>
              <a:t>numeroDia</a:t>
            </a:r>
            <a:r>
              <a:rPr lang="es-AR" b="1" dirty="0">
                <a:latin typeface="Arial" panose="020B0604020202020204" pitchFamily="34" charset="0"/>
                <a:cs typeface="Arial" panose="020B0604020202020204" pitchFamily="34" charset="0"/>
              </a:rPr>
              <a:t>):</a:t>
            </a:r>
            <a:r>
              <a:rPr lang="es-AR" dirty="0">
                <a:latin typeface="Arial" panose="020B0604020202020204" pitchFamily="34" charset="0"/>
                <a:cs typeface="Arial" panose="020B0604020202020204" pitchFamily="34" charset="0"/>
              </a:rPr>
              <a:t> </a:t>
            </a:r>
            <a:r>
              <a:rPr lang="es-AR" b="1" dirty="0" err="1">
                <a:latin typeface="Arial" panose="020B0604020202020204" pitchFamily="34" charset="0"/>
                <a:cs typeface="Arial" panose="020B0604020202020204" pitchFamily="34" charset="0"/>
              </a:rPr>
              <a:t>String</a:t>
            </a:r>
            <a:r>
              <a:rPr lang="es-AR" dirty="0">
                <a:latin typeface="Arial" panose="020B0604020202020204" pitchFamily="34" charset="0"/>
                <a:cs typeface="Arial" panose="020B0604020202020204" pitchFamily="34" charset="0"/>
              </a:rPr>
              <a:t> que dado un número entre 1 y 7 devuelve el nombre del día de la semana (“lunes”, “martes”, etc.)</a:t>
            </a:r>
          </a:p>
          <a:p>
            <a:pPr lvl="1"/>
            <a:r>
              <a:rPr lang="es-AR" b="1" dirty="0">
                <a:latin typeface="Arial" panose="020B0604020202020204" pitchFamily="34" charset="0"/>
                <a:cs typeface="Arial" panose="020B0604020202020204" pitchFamily="34" charset="0"/>
              </a:rPr>
              <a:t>b. </a:t>
            </a:r>
            <a:r>
              <a:rPr lang="es-AR" b="1" dirty="0" err="1">
                <a:latin typeface="Arial" panose="020B0604020202020204" pitchFamily="34" charset="0"/>
                <a:cs typeface="Arial" panose="020B0604020202020204" pitchFamily="34" charset="0"/>
              </a:rPr>
              <a:t>nombreDeMes</a:t>
            </a:r>
            <a:r>
              <a:rPr lang="es-AR" b="1" dirty="0">
                <a:latin typeface="Arial" panose="020B0604020202020204" pitchFamily="34" charset="0"/>
                <a:cs typeface="Arial" panose="020B0604020202020204" pitchFamily="34" charset="0"/>
              </a:rPr>
              <a:t>(</a:t>
            </a:r>
            <a:r>
              <a:rPr lang="es-AR" b="1" dirty="0" err="1">
                <a:latin typeface="Arial" panose="020B0604020202020204" pitchFamily="34" charset="0"/>
                <a:cs typeface="Arial" panose="020B0604020202020204" pitchFamily="34" charset="0"/>
              </a:rPr>
              <a:t>int</a:t>
            </a:r>
            <a:r>
              <a:rPr lang="es-AR" b="1" dirty="0">
                <a:latin typeface="Arial" panose="020B0604020202020204" pitchFamily="34" charset="0"/>
                <a:cs typeface="Arial" panose="020B0604020202020204" pitchFamily="34" charset="0"/>
              </a:rPr>
              <a:t> </a:t>
            </a:r>
            <a:r>
              <a:rPr lang="es-AR" b="1" dirty="0" err="1">
                <a:latin typeface="Arial" panose="020B0604020202020204" pitchFamily="34" charset="0"/>
                <a:cs typeface="Arial" panose="020B0604020202020204" pitchFamily="34" charset="0"/>
              </a:rPr>
              <a:t>numeroMes</a:t>
            </a:r>
            <a:r>
              <a:rPr lang="es-AR" b="1" dirty="0">
                <a:latin typeface="Arial" panose="020B0604020202020204" pitchFamily="34" charset="0"/>
                <a:cs typeface="Arial" panose="020B0604020202020204" pitchFamily="34" charset="0"/>
              </a:rPr>
              <a:t>): </a:t>
            </a:r>
            <a:r>
              <a:rPr lang="es-AR" b="1" dirty="0" err="1">
                <a:latin typeface="Arial" panose="020B0604020202020204" pitchFamily="34" charset="0"/>
                <a:cs typeface="Arial" panose="020B0604020202020204" pitchFamily="34" charset="0"/>
              </a:rPr>
              <a:t>String</a:t>
            </a:r>
            <a:r>
              <a:rPr lang="es-AR" dirty="0">
                <a:latin typeface="Arial" panose="020B0604020202020204" pitchFamily="34" charset="0"/>
                <a:cs typeface="Arial" panose="020B0604020202020204" pitchFamily="34" charset="0"/>
              </a:rPr>
              <a:t> que dado un número entre 1 y 12 devuelve el nombre del mes (“enero”, “febrero”, etc.)</a:t>
            </a:r>
          </a:p>
        </p:txBody>
      </p:sp>
      <p:pic>
        <p:nvPicPr>
          <p:cNvPr id="11" name="Imagen 10"/>
          <p:cNvPicPr>
            <a:picLocks noChangeAspect="1"/>
          </p:cNvPicPr>
          <p:nvPr/>
        </p:nvPicPr>
        <p:blipFill>
          <a:blip r:embed="rId2"/>
          <a:stretch>
            <a:fillRect/>
          </a:stretch>
        </p:blipFill>
        <p:spPr>
          <a:xfrm>
            <a:off x="6427470" y="4070682"/>
            <a:ext cx="2346960" cy="1995483"/>
          </a:xfrm>
          <a:prstGeom prst="rect">
            <a:avLst/>
          </a:prstGeom>
        </p:spPr>
      </p:pic>
    </p:spTree>
    <p:extLst>
      <p:ext uri="{BB962C8B-B14F-4D97-AF65-F5344CB8AC3E}">
        <p14:creationId xmlns:p14="http://schemas.microsoft.com/office/powerpoint/2010/main" xmlns="" val="140065877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3 (2)</a:t>
            </a:r>
            <a:r>
              <a:rPr lang="es-ES_tradnl" dirty="0"/>
              <a:t/>
            </a:r>
            <a:br>
              <a:rPr lang="es-ES_tradnl" dirty="0"/>
            </a:br>
            <a:r>
              <a:rPr lang="es-ES_tradnl" sz="2800" i="1" dirty="0"/>
              <a:t>Estructuras de Control</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127</a:t>
            </a:fld>
            <a:endParaRPr lang="es-ES_tradnl" dirty="0"/>
          </a:p>
        </p:txBody>
      </p:sp>
      <p:sp>
        <p:nvSpPr>
          <p:cNvPr id="4" name="Rectángulo 3"/>
          <p:cNvSpPr/>
          <p:nvPr/>
        </p:nvSpPr>
        <p:spPr>
          <a:xfrm>
            <a:off x="628649" y="2150795"/>
            <a:ext cx="5955031" cy="3139321"/>
          </a:xfrm>
          <a:prstGeom prst="rect">
            <a:avLst/>
          </a:prstGeom>
        </p:spPr>
        <p:txBody>
          <a:bodyPr wrap="square">
            <a:spAutoFit/>
          </a:bodyPr>
          <a:lstStyle/>
          <a:p>
            <a:r>
              <a:rPr lang="es-AR" b="1" dirty="0">
                <a:latin typeface="Arial" panose="020B0604020202020204" pitchFamily="34" charset="0"/>
                <a:cs typeface="Arial" panose="020B0604020202020204" pitchFamily="34" charset="0"/>
              </a:rPr>
              <a:t>c. </a:t>
            </a:r>
            <a:r>
              <a:rPr lang="es-AR" dirty="0" smtClean="0">
                <a:latin typeface="Arial" panose="020B0604020202020204" pitchFamily="34" charset="0"/>
                <a:cs typeface="Arial" panose="020B0604020202020204" pitchFamily="34" charset="0"/>
              </a:rPr>
              <a:t>Implemente un método </a:t>
            </a:r>
            <a:r>
              <a:rPr lang="es-AR" b="1" dirty="0" smtClean="0">
                <a:latin typeface="Arial" panose="020B0604020202020204" pitchFamily="34" charset="0"/>
                <a:cs typeface="Arial" panose="020B0604020202020204" pitchFamily="34" charset="0"/>
              </a:rPr>
              <a:t>imprimirFecha()</a:t>
            </a:r>
            <a:r>
              <a:rPr lang="es-AR" dirty="0" smtClean="0">
                <a:latin typeface="Arial" panose="020B0604020202020204" pitchFamily="34" charset="0"/>
                <a:cs typeface="Arial" panose="020B0604020202020204" pitchFamily="34" charset="0"/>
              </a:rPr>
              <a:t> que </a:t>
            </a:r>
            <a:r>
              <a:rPr lang="es-AR" dirty="0">
                <a:latin typeface="Arial" panose="020B0604020202020204" pitchFamily="34" charset="0"/>
                <a:cs typeface="Arial" panose="020B0604020202020204" pitchFamily="34" charset="0"/>
              </a:rPr>
              <a:t>retorne </a:t>
            </a:r>
            <a:r>
              <a:rPr lang="es-AR" dirty="0" smtClean="0">
                <a:latin typeface="Arial" panose="020B0604020202020204" pitchFamily="34" charset="0"/>
                <a:cs typeface="Arial" panose="020B0604020202020204" pitchFamily="34" charset="0"/>
              </a:rPr>
              <a:t>la fecha contenida en Hoy </a:t>
            </a:r>
            <a:r>
              <a:rPr lang="es-AR" dirty="0">
                <a:latin typeface="Arial" panose="020B0604020202020204" pitchFamily="34" charset="0"/>
                <a:cs typeface="Arial" panose="020B0604020202020204" pitchFamily="34" charset="0"/>
              </a:rPr>
              <a:t>con el siguiente formato: </a:t>
            </a:r>
            <a:r>
              <a:rPr lang="es-AR" i="1" dirty="0">
                <a:latin typeface="Arial" panose="020B0604020202020204" pitchFamily="34" charset="0"/>
                <a:cs typeface="Arial" panose="020B0604020202020204" pitchFamily="34" charset="0"/>
              </a:rPr>
              <a:t>Hoy es martes 10 de marzo de 2009</a:t>
            </a:r>
          </a:p>
          <a:p>
            <a:endParaRPr lang="es-AR" b="1" dirty="0">
              <a:latin typeface="Arial" panose="020B0604020202020204" pitchFamily="34" charset="0"/>
              <a:cs typeface="Arial" panose="020B0604020202020204" pitchFamily="34" charset="0"/>
            </a:endParaRPr>
          </a:p>
          <a:p>
            <a:endParaRPr lang="es-AR" b="1" dirty="0">
              <a:latin typeface="Arial" panose="020B0604020202020204" pitchFamily="34" charset="0"/>
              <a:cs typeface="Arial" panose="020B0604020202020204" pitchFamily="34" charset="0"/>
            </a:endParaRPr>
          </a:p>
          <a:p>
            <a:r>
              <a:rPr lang="es-AR" b="1" dirty="0">
                <a:latin typeface="Arial" panose="020B0604020202020204" pitchFamily="34" charset="0"/>
                <a:cs typeface="Arial" panose="020B0604020202020204" pitchFamily="34" charset="0"/>
              </a:rPr>
              <a:t>d. </a:t>
            </a:r>
            <a:r>
              <a:rPr lang="es-AR" dirty="0">
                <a:latin typeface="Arial" panose="020B0604020202020204" pitchFamily="34" charset="0"/>
                <a:cs typeface="Arial" panose="020B0604020202020204" pitchFamily="34" charset="0"/>
              </a:rPr>
              <a:t>Cree una clase llamada </a:t>
            </a:r>
            <a:r>
              <a:rPr lang="es-AR" b="1" dirty="0">
                <a:latin typeface="Arial" panose="020B0604020202020204" pitchFamily="34" charset="0"/>
                <a:cs typeface="Arial" panose="020B0604020202020204" pitchFamily="34" charset="0"/>
              </a:rPr>
              <a:t>TestHoy</a:t>
            </a:r>
            <a:r>
              <a:rPr lang="es-AR" dirty="0">
                <a:latin typeface="Arial" panose="020B0604020202020204" pitchFamily="34" charset="0"/>
                <a:cs typeface="Arial" panose="020B0604020202020204" pitchFamily="34" charset="0"/>
              </a:rPr>
              <a:t> que en su método main, cree  dos instancias de la clase </a:t>
            </a:r>
            <a:r>
              <a:rPr lang="es-AR" b="1" dirty="0">
                <a:latin typeface="Arial" panose="020B0604020202020204" pitchFamily="34" charset="0"/>
                <a:cs typeface="Arial" panose="020B0604020202020204" pitchFamily="34" charset="0"/>
              </a:rPr>
              <a:t>Hoy</a:t>
            </a:r>
            <a:r>
              <a:rPr lang="es-AR" dirty="0">
                <a:latin typeface="Arial" panose="020B0604020202020204" pitchFamily="34" charset="0"/>
                <a:cs typeface="Arial" panose="020B0604020202020204" pitchFamily="34" charset="0"/>
              </a:rPr>
              <a:t>: una llamada fecha1 con la fecha 10/3/2016, y otra llamada fecha2 con la fecha 11/7/2017. </a:t>
            </a:r>
            <a:r>
              <a:rPr lang="es-AR" dirty="0" smtClean="0">
                <a:latin typeface="Arial" panose="020B0604020202020204" pitchFamily="34" charset="0"/>
                <a:cs typeface="Arial" panose="020B0604020202020204" pitchFamily="34" charset="0"/>
              </a:rPr>
              <a:t>Invoque el metodo imprimirFecha de ambas</a:t>
            </a:r>
            <a:endParaRPr lang="es-AR" dirty="0">
              <a:latin typeface="Arial" panose="020B0604020202020204" pitchFamily="34" charset="0"/>
              <a:cs typeface="Arial" panose="020B0604020202020204" pitchFamily="34" charset="0"/>
            </a:endParaRPr>
          </a:p>
          <a:p>
            <a:endParaRPr lang="es-AR" dirty="0">
              <a:latin typeface="Arial" panose="020B0604020202020204" pitchFamily="34" charset="0"/>
              <a:cs typeface="Arial" panose="020B0604020202020204" pitchFamily="34" charset="0"/>
            </a:endParaRPr>
          </a:p>
        </p:txBody>
      </p:sp>
      <p:pic>
        <p:nvPicPr>
          <p:cNvPr id="9" name="Imagen 8"/>
          <p:cNvPicPr>
            <a:picLocks noChangeAspect="1"/>
          </p:cNvPicPr>
          <p:nvPr/>
        </p:nvPicPr>
        <p:blipFill>
          <a:blip r:embed="rId2"/>
          <a:stretch>
            <a:fillRect/>
          </a:stretch>
        </p:blipFill>
        <p:spPr>
          <a:xfrm>
            <a:off x="6705600" y="4267140"/>
            <a:ext cx="2294450" cy="1950837"/>
          </a:xfrm>
          <a:prstGeom prst="rect">
            <a:avLst/>
          </a:prstGeom>
        </p:spPr>
      </p:pic>
    </p:spTree>
    <p:extLst>
      <p:ext uri="{BB962C8B-B14F-4D97-AF65-F5344CB8AC3E}">
        <p14:creationId xmlns:p14="http://schemas.microsoft.com/office/powerpoint/2010/main" xmlns="" val="370124401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4</a:t>
            </a:r>
            <a:r>
              <a:rPr lang="es-ES_tradnl" dirty="0"/>
              <a:t/>
            </a:r>
            <a:br>
              <a:rPr lang="es-ES_tradnl" dirty="0"/>
            </a:br>
            <a:r>
              <a:rPr lang="es-ES_tradnl" sz="2800" i="1" dirty="0"/>
              <a:t>Estructuras de Control</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128</a:t>
            </a:fld>
            <a:endParaRPr lang="es-ES_tradnl" dirty="0"/>
          </a:p>
        </p:txBody>
      </p:sp>
      <p:sp>
        <p:nvSpPr>
          <p:cNvPr id="6" name="Marcador de contenido 2"/>
          <p:cNvSpPr>
            <a:spLocks noGrp="1"/>
          </p:cNvSpPr>
          <p:nvPr>
            <p:ph idx="1"/>
          </p:nvPr>
        </p:nvSpPr>
        <p:spPr>
          <a:xfrm>
            <a:off x="628650" y="2160000"/>
            <a:ext cx="7886700" cy="4351338"/>
          </a:xfrm>
        </p:spPr>
        <p:txBody>
          <a:bodyPr>
            <a:noAutofit/>
          </a:bodyPr>
          <a:lstStyle/>
          <a:p>
            <a:r>
              <a:rPr lang="es-AR" sz="2400" dirty="0"/>
              <a:t>Implemente una clase llamada </a:t>
            </a:r>
            <a:r>
              <a:rPr lang="es-AR" sz="2400" b="1" dirty="0"/>
              <a:t>CalculaDias</a:t>
            </a:r>
            <a:r>
              <a:rPr lang="es-AR" sz="2400" dirty="0"/>
              <a:t> con un método </a:t>
            </a:r>
            <a:r>
              <a:rPr lang="es-AR" sz="2400" dirty="0" smtClean="0"/>
              <a:t>llamado calcularCantDias </a:t>
            </a:r>
            <a:r>
              <a:rPr lang="es-AR" sz="2400" dirty="0"/>
              <a:t>que reciba dos parámetros enteros que indican un mes y un año</a:t>
            </a:r>
            <a:r>
              <a:rPr lang="es-AR" sz="2400" dirty="0" smtClean="0"/>
              <a:t>. Según el mes y el año, el método retornara la cantidad de dias que tiene ese mes. </a:t>
            </a:r>
            <a:r>
              <a:rPr lang="es-AR" sz="2400" dirty="0"/>
              <a:t>El método debe usar la estructura </a:t>
            </a:r>
            <a:r>
              <a:rPr lang="es-AR" sz="2400" b="1" dirty="0" smtClean="0"/>
              <a:t>switch</a:t>
            </a:r>
          </a:p>
          <a:p>
            <a:r>
              <a:rPr lang="es-US" sz="2400" dirty="0" smtClean="0"/>
              <a:t>Implemente un main y pruebe el método con distintos parámetros </a:t>
            </a:r>
            <a:endParaRPr lang="es-US" sz="2400" dirty="0"/>
          </a:p>
          <a:p>
            <a:r>
              <a:rPr lang="es-US" sz="2400" dirty="0"/>
              <a:t>Cómo sería su equivalente con IF-ELSE?</a:t>
            </a:r>
          </a:p>
          <a:p>
            <a:r>
              <a:rPr lang="es-US" sz="2400" dirty="0"/>
              <a:t>Discuta diferencias, beneficios y ventajas de utilizar SWITCH vs IF-ELSE</a:t>
            </a:r>
            <a:endParaRPr lang="es-AR" sz="2400" dirty="0"/>
          </a:p>
          <a:p>
            <a:endParaRPr lang="es-ES_tradnl" sz="2400" dirty="0"/>
          </a:p>
        </p:txBody>
      </p:sp>
    </p:spTree>
    <p:extLst>
      <p:ext uri="{BB962C8B-B14F-4D97-AF65-F5344CB8AC3E}">
        <p14:creationId xmlns:p14="http://schemas.microsoft.com/office/powerpoint/2010/main" xmlns="" val="39657094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396E192-D05D-442D-B2A7-2CE8B20E33A6}"/>
              </a:ext>
            </a:extLst>
          </p:cNvPr>
          <p:cNvSpPr>
            <a:spLocks noGrp="1"/>
          </p:cNvSpPr>
          <p:nvPr>
            <p:ph type="title"/>
          </p:nvPr>
        </p:nvSpPr>
        <p:spPr/>
        <p:txBody>
          <a:bodyPr/>
          <a:lstStyle/>
          <a:p>
            <a:r>
              <a:rPr lang="es-ES" b="1" dirty="0"/>
              <a:t>Punto de entrada de una app Java</a:t>
            </a:r>
          </a:p>
        </p:txBody>
      </p:sp>
      <p:sp>
        <p:nvSpPr>
          <p:cNvPr id="3" name="Marcador de contenido 2">
            <a:extLst>
              <a:ext uri="{FF2B5EF4-FFF2-40B4-BE49-F238E27FC236}">
                <a16:creationId xmlns="" xmlns:a16="http://schemas.microsoft.com/office/drawing/2014/main" id="{5222B27A-134E-4F20-84FA-D6B33550F0D0}"/>
              </a:ext>
            </a:extLst>
          </p:cNvPr>
          <p:cNvSpPr>
            <a:spLocks noGrp="1"/>
          </p:cNvSpPr>
          <p:nvPr>
            <p:ph idx="1"/>
          </p:nvPr>
        </p:nvSpPr>
        <p:spPr/>
        <p:txBody>
          <a:bodyPr/>
          <a:lstStyle/>
          <a:p>
            <a:r>
              <a:rPr lang="es-ES" dirty="0"/>
              <a:t>El método </a:t>
            </a:r>
            <a:r>
              <a:rPr lang="es-ES" dirty="0" err="1"/>
              <a:t>main</a:t>
            </a:r>
            <a:r>
              <a:rPr lang="es-ES" dirty="0"/>
              <a:t> (recibe un arreglo de </a:t>
            </a:r>
            <a:r>
              <a:rPr lang="es-ES" dirty="0" err="1"/>
              <a:t>Strings</a:t>
            </a:r>
            <a:r>
              <a:rPr lang="es-ES" dirty="0"/>
              <a:t> como parámetro, debe ser estático, público y retornar </a:t>
            </a:r>
            <a:r>
              <a:rPr lang="es-ES" dirty="0" err="1"/>
              <a:t>void</a:t>
            </a:r>
            <a:r>
              <a:rPr lang="es-ES" dirty="0"/>
              <a:t>). Puede estar en cualquier clase y puede haber varias clases con </a:t>
            </a:r>
            <a:r>
              <a:rPr lang="es-ES" dirty="0" err="1"/>
              <a:t>main</a:t>
            </a:r>
            <a:endParaRPr lang="es-ES" dirty="0"/>
          </a:p>
          <a:p>
            <a:r>
              <a:rPr lang="es-ES" dirty="0"/>
              <a:t>NetBeans (usando la máquina virtual) inicia la ejecución en el </a:t>
            </a:r>
            <a:r>
              <a:rPr lang="es-ES" dirty="0" err="1"/>
              <a:t>main</a:t>
            </a:r>
            <a:r>
              <a:rPr lang="es-ES" dirty="0"/>
              <a:t> que indiquemos</a:t>
            </a:r>
          </a:p>
          <a:p>
            <a:endParaRPr lang="es-ES" dirty="0"/>
          </a:p>
          <a:p>
            <a:endParaRPr lang="es-ES" dirty="0"/>
          </a:p>
          <a:p>
            <a:endParaRPr lang="es-ES" dirty="0"/>
          </a:p>
        </p:txBody>
      </p:sp>
      <p:sp>
        <p:nvSpPr>
          <p:cNvPr id="4" name="Marcador de pie de página 3">
            <a:extLst>
              <a:ext uri="{FF2B5EF4-FFF2-40B4-BE49-F238E27FC236}">
                <a16:creationId xmlns="" xmlns:a16="http://schemas.microsoft.com/office/drawing/2014/main" id="{42CADAB6-963D-4E66-9D6F-122A85C01CFA}"/>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 xmlns:a16="http://schemas.microsoft.com/office/drawing/2014/main" id="{7E6F22D1-0D7B-4968-9149-6B95D76EBC80}"/>
              </a:ext>
            </a:extLst>
          </p:cNvPr>
          <p:cNvSpPr>
            <a:spLocks noGrp="1"/>
          </p:cNvSpPr>
          <p:nvPr>
            <p:ph type="sldNum" sz="quarter" idx="12"/>
          </p:nvPr>
        </p:nvSpPr>
        <p:spPr/>
        <p:txBody>
          <a:bodyPr/>
          <a:lstStyle/>
          <a:p>
            <a:fld id="{D802D9E1-0DDA-174F-9155-A972C397A999}" type="slidenum">
              <a:rPr lang="es-ES_tradnl" smtClean="0"/>
              <a:pPr/>
              <a:t>12</a:t>
            </a:fld>
            <a:endParaRPr lang="es-ES_tradnl" dirty="0"/>
          </a:p>
        </p:txBody>
      </p:sp>
    </p:spTree>
    <p:extLst>
      <p:ext uri="{BB962C8B-B14F-4D97-AF65-F5344CB8AC3E}">
        <p14:creationId xmlns:p14="http://schemas.microsoft.com/office/powerpoint/2010/main" xmlns="" val="278896293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5</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Autofit/>
          </a:bodyPr>
          <a:lstStyle/>
          <a:p>
            <a:r>
              <a:rPr lang="es-ES_tradnl" sz="1800" dirty="0"/>
              <a:t>Crear el archivo Array.java y a</a:t>
            </a:r>
            <a:r>
              <a:rPr lang="es-AR" sz="1800" dirty="0" err="1"/>
              <a:t>gregar</a:t>
            </a:r>
            <a:r>
              <a:rPr lang="es-AR" sz="1800" dirty="0"/>
              <a:t> el siguiente código:</a:t>
            </a:r>
          </a:p>
          <a:p>
            <a:endParaRPr lang="es-AR" sz="1800" dirty="0"/>
          </a:p>
          <a:p>
            <a:pPr marL="0" indent="0">
              <a:buNone/>
            </a:pPr>
            <a:endParaRPr lang="es-US" sz="1800" dirty="0"/>
          </a:p>
          <a:p>
            <a:pPr marL="0" indent="0">
              <a:buNone/>
            </a:pPr>
            <a:endParaRPr lang="es-ES_tradnl" sz="1800" dirty="0"/>
          </a:p>
          <a:p>
            <a:pPr marL="0" indent="0">
              <a:buNone/>
            </a:pPr>
            <a:endParaRPr lang="es-ES_tradnl" sz="1800" dirty="0"/>
          </a:p>
          <a:p>
            <a:pPr marL="0" indent="0">
              <a:buNone/>
            </a:pPr>
            <a:endParaRPr lang="es-ES_tradnl" sz="1800" dirty="0"/>
          </a:p>
          <a:p>
            <a:pPr marL="0" indent="0">
              <a:buNone/>
            </a:pPr>
            <a:endParaRPr lang="es-ES_tradnl" sz="1800" dirty="0"/>
          </a:p>
          <a:p>
            <a:pPr marL="0" indent="0">
              <a:buNone/>
            </a:pPr>
            <a:endParaRPr lang="es-ES_tradnl" sz="1800" dirty="0"/>
          </a:p>
          <a:p>
            <a:r>
              <a:rPr lang="es-ES_tradnl" sz="1800" dirty="0"/>
              <a:t>Qué comportamiento debería tener el programa?</a:t>
            </a:r>
          </a:p>
          <a:p>
            <a:r>
              <a:rPr lang="es-ES_tradnl" sz="1800" dirty="0"/>
              <a:t>Compilar el código y evaluar comportamiento del programa</a:t>
            </a:r>
          </a:p>
          <a:p>
            <a:pPr marL="0" indent="0">
              <a:buNone/>
            </a:pPr>
            <a:endParaRPr lang="es-ES_tradnl" sz="18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129</a:t>
            </a:fld>
            <a:endParaRPr lang="es-ES_tradnl" dirty="0"/>
          </a:p>
        </p:txBody>
      </p:sp>
      <p:sp>
        <p:nvSpPr>
          <p:cNvPr id="4" name="Rectángulo 3"/>
          <p:cNvSpPr/>
          <p:nvPr/>
        </p:nvSpPr>
        <p:spPr>
          <a:xfrm>
            <a:off x="1249680" y="2956560"/>
            <a:ext cx="8149590" cy="1815882"/>
          </a:xfrm>
          <a:prstGeom prst="rect">
            <a:avLst/>
          </a:prstGeom>
        </p:spPr>
        <p:txBody>
          <a:bodyPr wrap="square">
            <a:spAutoFit/>
          </a:bodyPr>
          <a:lstStyle/>
          <a:p>
            <a:pPr lvl="0"/>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class</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Array</a:t>
            </a:r>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static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void</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main</a:t>
            </a:r>
            <a:r>
              <a:rPr lang="es-AR" sz="1600" dirty="0">
                <a:solidFill>
                  <a:srgbClr val="292929"/>
                </a:solidFill>
                <a:latin typeface="Courier New"/>
                <a:ea typeface="Courier New"/>
                <a:cs typeface="Courier New"/>
                <a:sym typeface="Courier New"/>
              </a:rPr>
              <a:t>(</a:t>
            </a:r>
            <a:r>
              <a:rPr lang="es-AR" sz="1600" dirty="0" err="1">
                <a:solidFill>
                  <a:srgbClr val="292929"/>
                </a:solidFill>
                <a:latin typeface="Courier New"/>
                <a:ea typeface="Courier New"/>
                <a:cs typeface="Courier New"/>
                <a:sym typeface="Courier New"/>
              </a:rPr>
              <a:t>String</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arg</a:t>
            </a:r>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 valores = </a:t>
            </a:r>
            <a:r>
              <a:rPr lang="es-AR" sz="1600" dirty="0" err="1">
                <a:solidFill>
                  <a:srgbClr val="292929"/>
                </a:solidFill>
                <a:latin typeface="Courier New"/>
                <a:ea typeface="Courier New"/>
                <a:cs typeface="Courier New"/>
                <a:sym typeface="Courier New"/>
              </a:rPr>
              <a:t>null</a:t>
            </a:r>
            <a:r>
              <a:rPr lang="es-AR" sz="1600" dirty="0">
                <a:solidFill>
                  <a:srgbClr val="292929"/>
                </a:solidFill>
                <a:latin typeface="Courier New"/>
                <a:ea typeface="Courier New"/>
                <a:cs typeface="Courier New"/>
                <a:sym typeface="Courier New"/>
              </a:rPr>
              <a:t>;</a:t>
            </a:r>
          </a:p>
          <a:p>
            <a:pPr lvl="0"/>
            <a:r>
              <a:rPr lang="es-AR" sz="1600" dirty="0">
                <a:solidFill>
                  <a:srgbClr val="292929"/>
                </a:solidFill>
                <a:latin typeface="Courier New"/>
                <a:ea typeface="Courier New"/>
                <a:cs typeface="Courier New"/>
                <a:sym typeface="Courier New"/>
              </a:rPr>
              <a:t>               valores[4] = 100;</a:t>
            </a:r>
          </a:p>
          <a:p>
            <a:pPr lvl="0"/>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System.out.println</a:t>
            </a:r>
            <a:r>
              <a:rPr lang="es-AR" sz="1600" dirty="0">
                <a:solidFill>
                  <a:srgbClr val="292929"/>
                </a:solidFill>
                <a:latin typeface="Courier New"/>
                <a:ea typeface="Courier New"/>
                <a:cs typeface="Courier New"/>
                <a:sym typeface="Courier New"/>
              </a:rPr>
              <a:t>(valores[4]);</a:t>
            </a:r>
          </a:p>
          <a:p>
            <a:pPr lvl="0"/>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a:t>
            </a:r>
            <a:endParaRPr lang="es-AR" sz="1600" dirty="0"/>
          </a:p>
        </p:txBody>
      </p:sp>
    </p:spTree>
    <p:extLst>
      <p:ext uri="{BB962C8B-B14F-4D97-AF65-F5344CB8AC3E}">
        <p14:creationId xmlns:p14="http://schemas.microsoft.com/office/powerpoint/2010/main" xmlns="" val="59851372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5 (2)</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Autofit/>
          </a:bodyPr>
          <a:lstStyle/>
          <a:p>
            <a:r>
              <a:rPr lang="es-US" sz="1800" dirty="0"/>
              <a:t>Evaluar comportamiento del programa anterior con la siguiente modificación</a:t>
            </a:r>
            <a:endParaRPr lang="es-AR" sz="1800" dirty="0"/>
          </a:p>
          <a:p>
            <a:endParaRPr lang="es-AR" sz="1800" dirty="0"/>
          </a:p>
          <a:p>
            <a:pPr marL="0" indent="0">
              <a:buNone/>
            </a:pPr>
            <a:endParaRPr lang="es-US" sz="1800" dirty="0"/>
          </a:p>
          <a:p>
            <a:pPr marL="0" indent="0">
              <a:buNone/>
            </a:pPr>
            <a:endParaRPr lang="es-ES_tradnl" sz="1800" dirty="0"/>
          </a:p>
          <a:p>
            <a:pPr marL="0" indent="0">
              <a:buNone/>
            </a:pPr>
            <a:endParaRPr lang="es-ES_tradnl" sz="1800" dirty="0"/>
          </a:p>
          <a:p>
            <a:pPr marL="0" indent="0">
              <a:buNone/>
            </a:pPr>
            <a:endParaRPr lang="es-ES_tradnl" sz="18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130</a:t>
            </a:fld>
            <a:endParaRPr lang="es-ES_tradnl" dirty="0"/>
          </a:p>
        </p:txBody>
      </p:sp>
      <p:sp>
        <p:nvSpPr>
          <p:cNvPr id="4" name="Rectángulo 3"/>
          <p:cNvSpPr/>
          <p:nvPr/>
        </p:nvSpPr>
        <p:spPr>
          <a:xfrm>
            <a:off x="1249680" y="3163050"/>
            <a:ext cx="8149590" cy="1815882"/>
          </a:xfrm>
          <a:prstGeom prst="rect">
            <a:avLst/>
          </a:prstGeom>
        </p:spPr>
        <p:txBody>
          <a:bodyPr wrap="square">
            <a:spAutoFit/>
          </a:bodyPr>
          <a:lstStyle/>
          <a:p>
            <a:pPr lvl="0"/>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class</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Array</a:t>
            </a:r>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static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void</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main</a:t>
            </a:r>
            <a:r>
              <a:rPr lang="es-AR" sz="1600" dirty="0">
                <a:solidFill>
                  <a:srgbClr val="292929"/>
                </a:solidFill>
                <a:latin typeface="Courier New"/>
                <a:ea typeface="Courier New"/>
                <a:cs typeface="Courier New"/>
                <a:sym typeface="Courier New"/>
              </a:rPr>
              <a:t>(</a:t>
            </a:r>
            <a:r>
              <a:rPr lang="es-AR" sz="1600" dirty="0" err="1">
                <a:solidFill>
                  <a:srgbClr val="292929"/>
                </a:solidFill>
                <a:latin typeface="Courier New"/>
                <a:ea typeface="Courier New"/>
                <a:cs typeface="Courier New"/>
                <a:sym typeface="Courier New"/>
              </a:rPr>
              <a:t>String</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arg</a:t>
            </a:r>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               </a:t>
            </a:r>
            <a:r>
              <a:rPr lang="fr-FR" sz="1600" b="1" dirty="0" err="1">
                <a:solidFill>
                  <a:srgbClr val="292929"/>
                </a:solidFill>
                <a:latin typeface="Courier New"/>
                <a:ea typeface="Courier New"/>
                <a:cs typeface="Courier New"/>
                <a:sym typeface="Courier New"/>
              </a:rPr>
              <a:t>int</a:t>
            </a:r>
            <a:r>
              <a:rPr lang="fr-FR" sz="1600" b="1" dirty="0">
                <a:solidFill>
                  <a:srgbClr val="292929"/>
                </a:solidFill>
                <a:latin typeface="Courier New"/>
                <a:ea typeface="Courier New"/>
                <a:cs typeface="Courier New"/>
                <a:sym typeface="Courier New"/>
              </a:rPr>
              <a:t> [] </a:t>
            </a:r>
            <a:r>
              <a:rPr lang="fr-FR" sz="1600" b="1" dirty="0" err="1">
                <a:solidFill>
                  <a:srgbClr val="292929"/>
                </a:solidFill>
                <a:latin typeface="Courier New"/>
                <a:ea typeface="Courier New"/>
                <a:cs typeface="Courier New"/>
                <a:sym typeface="Courier New"/>
              </a:rPr>
              <a:t>valores</a:t>
            </a:r>
            <a:r>
              <a:rPr lang="fr-FR" sz="1600" b="1" dirty="0">
                <a:solidFill>
                  <a:srgbClr val="292929"/>
                </a:solidFill>
                <a:latin typeface="Courier New"/>
                <a:ea typeface="Courier New"/>
                <a:cs typeface="Courier New"/>
                <a:sym typeface="Courier New"/>
              </a:rPr>
              <a:t> = new </a:t>
            </a:r>
            <a:r>
              <a:rPr lang="fr-FR" sz="1600" b="1" dirty="0" err="1">
                <a:solidFill>
                  <a:srgbClr val="292929"/>
                </a:solidFill>
                <a:latin typeface="Courier New"/>
                <a:ea typeface="Courier New"/>
                <a:cs typeface="Courier New"/>
                <a:sym typeface="Courier New"/>
              </a:rPr>
              <a:t>int</a:t>
            </a:r>
            <a:r>
              <a:rPr lang="fr-FR" sz="1600" b="1" dirty="0">
                <a:solidFill>
                  <a:srgbClr val="292929"/>
                </a:solidFill>
                <a:latin typeface="Courier New"/>
                <a:ea typeface="Courier New"/>
                <a:cs typeface="Courier New"/>
                <a:sym typeface="Courier New"/>
              </a:rPr>
              <a:t>[10];</a:t>
            </a:r>
          </a:p>
          <a:p>
            <a:pPr lvl="0"/>
            <a:r>
              <a:rPr lang="fr-FR" sz="1600" b="1" dirty="0">
                <a:solidFill>
                  <a:srgbClr val="292929"/>
                </a:solidFill>
                <a:latin typeface="Courier New"/>
                <a:ea typeface="Courier New"/>
                <a:cs typeface="Courier New"/>
                <a:sym typeface="Courier New"/>
              </a:rPr>
              <a:t>		</a:t>
            </a:r>
            <a:r>
              <a:rPr lang="fr-FR" sz="1600" b="1" dirty="0" err="1">
                <a:solidFill>
                  <a:srgbClr val="292929"/>
                </a:solidFill>
                <a:latin typeface="Courier New"/>
                <a:ea typeface="Courier New"/>
                <a:cs typeface="Courier New"/>
                <a:sym typeface="Courier New"/>
              </a:rPr>
              <a:t>valores</a:t>
            </a:r>
            <a:r>
              <a:rPr lang="fr-FR" sz="1600" b="1" dirty="0">
                <a:solidFill>
                  <a:srgbClr val="292929"/>
                </a:solidFill>
                <a:latin typeface="Courier New"/>
                <a:ea typeface="Courier New"/>
                <a:cs typeface="Courier New"/>
                <a:sym typeface="Courier New"/>
              </a:rPr>
              <a:t>[4] = 100;</a:t>
            </a:r>
            <a:r>
              <a:rPr lang="es-AR" sz="1600" b="1" dirty="0">
                <a:solidFill>
                  <a:srgbClr val="292929"/>
                </a:solidFill>
                <a:latin typeface="Courier New"/>
                <a:ea typeface="Courier New"/>
                <a:cs typeface="Courier New"/>
                <a:sym typeface="Courier New"/>
              </a:rPr>
              <a:t>               </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System.out.println</a:t>
            </a:r>
            <a:r>
              <a:rPr lang="es-AR" sz="1600" dirty="0">
                <a:solidFill>
                  <a:srgbClr val="292929"/>
                </a:solidFill>
                <a:latin typeface="Courier New"/>
                <a:ea typeface="Courier New"/>
                <a:cs typeface="Courier New"/>
                <a:sym typeface="Courier New"/>
              </a:rPr>
              <a:t>(valores[4]);</a:t>
            </a:r>
          </a:p>
          <a:p>
            <a:pPr lvl="0"/>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a:t>
            </a:r>
            <a:endParaRPr lang="es-AR" sz="1600" dirty="0"/>
          </a:p>
        </p:txBody>
      </p:sp>
    </p:spTree>
    <p:extLst>
      <p:ext uri="{BB962C8B-B14F-4D97-AF65-F5344CB8AC3E}">
        <p14:creationId xmlns:p14="http://schemas.microsoft.com/office/powerpoint/2010/main" xmlns="" val="175247227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6</a:t>
            </a:r>
            <a:r>
              <a:rPr lang="es-ES_tradnl" b="1" dirty="0"/>
              <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rmAutofit/>
          </a:bodyPr>
          <a:lstStyle/>
          <a:p>
            <a:r>
              <a:rPr lang="es-AR" sz="2400" dirty="0"/>
              <a:t>Declare, instancie e inicialice en una sola línea los siguientes arreglos:</a:t>
            </a:r>
          </a:p>
          <a:p>
            <a:pPr marL="0" lvl="0" indent="0">
              <a:buNone/>
            </a:pPr>
            <a:endParaRPr lang="es-AR" sz="2400" dirty="0"/>
          </a:p>
          <a:p>
            <a:pPr lvl="1"/>
            <a:r>
              <a:rPr lang="es-AR" sz="2000" dirty="0"/>
              <a:t>Un arreglo que contenga letras, con los siguientes valores: </a:t>
            </a:r>
            <a:r>
              <a:rPr lang="es-AR" sz="2000" b="1" dirty="0"/>
              <a:t>a, b, c, d, e</a:t>
            </a:r>
            <a:endParaRPr lang="es-AR" sz="2000" dirty="0"/>
          </a:p>
          <a:p>
            <a:pPr lvl="1"/>
            <a:r>
              <a:rPr lang="es-AR" sz="2000" dirty="0"/>
              <a:t>Un arreglo que contenga números con los siguientes valores: </a:t>
            </a:r>
            <a:r>
              <a:rPr lang="es-AR" sz="2000" b="1" dirty="0"/>
              <a:t>5, 6, 7, 8, 9</a:t>
            </a:r>
            <a:endParaRPr lang="es-AR" sz="2000" dirty="0"/>
          </a:p>
          <a:p>
            <a:pPr marL="0" indent="0">
              <a:buNone/>
            </a:pPr>
            <a:endParaRPr lang="es-AR" sz="2400" dirty="0"/>
          </a:p>
          <a:p>
            <a:r>
              <a:rPr lang="es-AR" sz="2400" dirty="0"/>
              <a:t>Imprima los arreglos sin usar </a:t>
            </a:r>
            <a:r>
              <a:rPr lang="es-AR" sz="2400" b="1" dirty="0"/>
              <a:t>construcciones de iteración</a:t>
            </a:r>
            <a:endParaRPr lang="es-AR" sz="2400" dirty="0"/>
          </a:p>
          <a:p>
            <a:endParaRPr lang="es-ES_tradnl" sz="24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131</a:t>
            </a:fld>
            <a:endParaRPr lang="es-ES_tradnl" dirty="0"/>
          </a:p>
        </p:txBody>
      </p:sp>
    </p:spTree>
    <p:extLst>
      <p:ext uri="{BB962C8B-B14F-4D97-AF65-F5344CB8AC3E}">
        <p14:creationId xmlns:p14="http://schemas.microsoft.com/office/powerpoint/2010/main" xmlns="" val="244290252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7</a:t>
            </a:r>
            <a:r>
              <a:rPr lang="es-ES_tradnl" b="1" dirty="0"/>
              <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rmAutofit/>
          </a:bodyPr>
          <a:lstStyle/>
          <a:p>
            <a:r>
              <a:rPr lang="es-AR" sz="2400" dirty="0"/>
              <a:t>Defina usando alguna </a:t>
            </a:r>
            <a:r>
              <a:rPr lang="es-AR" sz="2400" b="1" u="sng" dirty="0"/>
              <a:t>construcción de iteración</a:t>
            </a:r>
            <a:r>
              <a:rPr lang="es-AR" sz="2400" dirty="0"/>
              <a:t>:</a:t>
            </a:r>
          </a:p>
          <a:p>
            <a:pPr marL="0" indent="0">
              <a:buNone/>
            </a:pPr>
            <a:endParaRPr lang="es-AR" sz="2400" dirty="0"/>
          </a:p>
          <a:p>
            <a:pPr marL="457200" lvl="1" indent="0">
              <a:buNone/>
            </a:pPr>
            <a:r>
              <a:rPr lang="es-AR" sz="2000" dirty="0"/>
              <a:t>a. un arreglo que contenga de forma consecutiva y ordenada los primeros 1000 números enteros</a:t>
            </a:r>
          </a:p>
          <a:p>
            <a:pPr marL="457200" lvl="1" indent="0">
              <a:buNone/>
            </a:pPr>
            <a:r>
              <a:rPr lang="es-AR" sz="2000" dirty="0"/>
              <a:t>b. un arreglo que contenga de forma consecutiva y ordenada los números enteros comprendidos entre 5000 y 6000</a:t>
            </a:r>
          </a:p>
          <a:p>
            <a:pPr marL="457200" lvl="1" indent="0">
              <a:buNone/>
            </a:pPr>
            <a:r>
              <a:rPr lang="es-AR" sz="2000" dirty="0"/>
              <a:t>c. un arreglo que contenga de forma consecutiva y ordenada los números enteros pares comprendidos entre 5000 y 6000</a:t>
            </a:r>
          </a:p>
          <a:p>
            <a:pPr marL="457200" lvl="1" indent="0">
              <a:buNone/>
            </a:pPr>
            <a:endParaRPr lang="es-AR" sz="2400" dirty="0"/>
          </a:p>
          <a:p>
            <a:r>
              <a:rPr lang="es-AR" sz="2400" dirty="0"/>
              <a:t>Imprima los arreglos usando la construcción de iteración </a:t>
            </a:r>
            <a:r>
              <a:rPr lang="es-AR" sz="2400" b="1" dirty="0" err="1"/>
              <a:t>foreach</a:t>
            </a:r>
            <a:endParaRPr lang="es-AR" sz="2400" dirty="0"/>
          </a:p>
          <a:p>
            <a:endParaRPr lang="es-ES_tradnl" sz="24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132</a:t>
            </a:fld>
            <a:endParaRPr lang="es-ES_tradnl" dirty="0"/>
          </a:p>
        </p:txBody>
      </p:sp>
    </p:spTree>
    <p:extLst>
      <p:ext uri="{BB962C8B-B14F-4D97-AF65-F5344CB8AC3E}">
        <p14:creationId xmlns:p14="http://schemas.microsoft.com/office/powerpoint/2010/main" xmlns="" val="219336999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8</a:t>
            </a:r>
            <a:r>
              <a:rPr lang="es-ES_tradnl" b="1" dirty="0"/>
              <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rmAutofit/>
          </a:bodyPr>
          <a:lstStyle/>
          <a:p>
            <a:r>
              <a:rPr lang="es-AR" dirty="0"/>
              <a:t>Defina un arreglo de </a:t>
            </a:r>
            <a:r>
              <a:rPr lang="es-AR" b="1" dirty="0" err="1"/>
              <a:t>String</a:t>
            </a:r>
            <a:r>
              <a:rPr lang="es-AR" b="1" dirty="0"/>
              <a:t> </a:t>
            </a:r>
            <a:r>
              <a:rPr lang="es-AR" dirty="0"/>
              <a:t>que contenga los siguientes valores: Argentina, Brasil, Uruguay, Paraguay y Chile</a:t>
            </a:r>
          </a:p>
          <a:p>
            <a:pPr marL="0" indent="0">
              <a:buNone/>
            </a:pPr>
            <a:endParaRPr lang="es-AR" dirty="0"/>
          </a:p>
          <a:p>
            <a:r>
              <a:rPr lang="es-AR" dirty="0"/>
              <a:t>Defina una aplicación que sea capaz de copiar los contenidos de este primer arreglo (respetando el orden en el que fueron dados) sobre un segundo arreglo, y además incorpore a Bolivia al nuevo arreglo</a:t>
            </a:r>
          </a:p>
          <a:p>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133</a:t>
            </a:fld>
            <a:endParaRPr lang="es-ES_tradnl" dirty="0"/>
          </a:p>
        </p:txBody>
      </p:sp>
    </p:spTree>
    <p:extLst>
      <p:ext uri="{BB962C8B-B14F-4D97-AF65-F5344CB8AC3E}">
        <p14:creationId xmlns:p14="http://schemas.microsoft.com/office/powerpoint/2010/main" xmlns="" val="150998099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9</a:t>
            </a:r>
            <a:r>
              <a:rPr lang="es-ES_tradnl" b="1" dirty="0"/>
              <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Autofit/>
          </a:bodyPr>
          <a:lstStyle/>
          <a:p>
            <a:r>
              <a:rPr lang="es-AR" sz="2000" dirty="0"/>
              <a:t>Defina una clase </a:t>
            </a:r>
            <a:r>
              <a:rPr lang="es-AR" sz="2000" b="1" dirty="0"/>
              <a:t>Persona </a:t>
            </a:r>
            <a:r>
              <a:rPr lang="es-AR" sz="2000" dirty="0"/>
              <a:t>con los siguientes atributos</a:t>
            </a:r>
          </a:p>
          <a:p>
            <a:pPr marL="0" indent="0">
              <a:buNone/>
            </a:pPr>
            <a:endParaRPr lang="es-US" sz="2000" dirty="0"/>
          </a:p>
          <a:p>
            <a:pPr marL="0" indent="0">
              <a:buNone/>
            </a:pPr>
            <a:endParaRPr lang="es-US" sz="2000" dirty="0"/>
          </a:p>
          <a:p>
            <a:pPr marL="0" indent="0">
              <a:buNone/>
            </a:pPr>
            <a:endParaRPr lang="es-US" sz="2000" dirty="0"/>
          </a:p>
          <a:p>
            <a:pPr marL="0" indent="0">
              <a:buNone/>
            </a:pPr>
            <a:endParaRPr lang="es-US" sz="2000" dirty="0"/>
          </a:p>
          <a:p>
            <a:pPr marL="0" indent="0">
              <a:buNone/>
            </a:pPr>
            <a:endParaRPr lang="es-AR" sz="2000" dirty="0"/>
          </a:p>
          <a:p>
            <a:pPr marL="0" indent="0">
              <a:buNone/>
            </a:pPr>
            <a:endParaRPr lang="es-AR" sz="1600" dirty="0"/>
          </a:p>
          <a:p>
            <a:pPr marL="0" indent="0">
              <a:buNone/>
            </a:pPr>
            <a:r>
              <a:rPr lang="es-AR" sz="1600" dirty="0"/>
              <a:t>Defina los métodos</a:t>
            </a:r>
            <a:r>
              <a:rPr lang="es-AR" sz="1600" b="1" dirty="0"/>
              <a:t> </a:t>
            </a:r>
            <a:r>
              <a:rPr lang="es-AR" sz="1600" b="1" dirty="0" err="1"/>
              <a:t>getters</a:t>
            </a:r>
            <a:r>
              <a:rPr lang="es-AR" sz="1600" b="1" dirty="0"/>
              <a:t>/</a:t>
            </a:r>
            <a:r>
              <a:rPr lang="es-AR" sz="1600" b="1" dirty="0" err="1"/>
              <a:t>setters</a:t>
            </a:r>
            <a:r>
              <a:rPr lang="es-AR" sz="1600" dirty="0"/>
              <a:t> correspondientes</a:t>
            </a:r>
          </a:p>
          <a:p>
            <a:endParaRPr lang="es-ES_tradnl" sz="20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134</a:t>
            </a:fld>
            <a:endParaRPr lang="es-ES_tradnl" dirty="0"/>
          </a:p>
        </p:txBody>
      </p:sp>
      <p:pic>
        <p:nvPicPr>
          <p:cNvPr id="7" name="Imagen 6"/>
          <p:cNvPicPr>
            <a:picLocks noChangeAspect="1"/>
          </p:cNvPicPr>
          <p:nvPr/>
        </p:nvPicPr>
        <p:blipFill>
          <a:blip r:embed="rId2"/>
          <a:stretch>
            <a:fillRect/>
          </a:stretch>
        </p:blipFill>
        <p:spPr>
          <a:xfrm>
            <a:off x="3406546" y="2649634"/>
            <a:ext cx="2674214" cy="2091209"/>
          </a:xfrm>
          <a:prstGeom prst="rect">
            <a:avLst/>
          </a:prstGeom>
        </p:spPr>
      </p:pic>
    </p:spTree>
    <p:extLst>
      <p:ext uri="{BB962C8B-B14F-4D97-AF65-F5344CB8AC3E}">
        <p14:creationId xmlns:p14="http://schemas.microsoft.com/office/powerpoint/2010/main" xmlns="" val="267380475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a:t>Ejercicio </a:t>
            </a:r>
            <a:r>
              <a:rPr lang="es-ES_tradnl" b="1" smtClean="0"/>
              <a:t>9 (2</a:t>
            </a:r>
            <a:r>
              <a:rPr lang="es-ES_tradnl" b="1" dirty="0"/>
              <a:t>)</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Autofit/>
          </a:bodyPr>
          <a:lstStyle/>
          <a:p>
            <a:pPr marL="0" indent="0">
              <a:buNone/>
            </a:pPr>
            <a:r>
              <a:rPr lang="es-AR" sz="1800" b="1" dirty="0" smtClean="0"/>
              <a:t>9.1 </a:t>
            </a:r>
            <a:r>
              <a:rPr lang="es-AR" sz="1800" dirty="0" smtClean="0"/>
              <a:t>En un main, cree </a:t>
            </a:r>
            <a:r>
              <a:rPr lang="es-AR" sz="1800" dirty="0"/>
              <a:t>instancias de la clase Persona, con los siguientes datos:</a:t>
            </a:r>
          </a:p>
          <a:p>
            <a:pPr marL="457200" lvl="1" indent="0">
              <a:buNone/>
            </a:pPr>
            <a:r>
              <a:rPr lang="es-AR" sz="1800" dirty="0"/>
              <a:t>a. Persona1 con nombre “</a:t>
            </a:r>
            <a:r>
              <a:rPr lang="es-AR" sz="1800" dirty="0" err="1"/>
              <a:t>Maria</a:t>
            </a:r>
            <a:r>
              <a:rPr lang="es-AR" sz="1800" dirty="0"/>
              <a:t>” y edad 30.</a:t>
            </a:r>
          </a:p>
          <a:p>
            <a:pPr marL="457200" lvl="1" indent="0">
              <a:buNone/>
            </a:pPr>
            <a:r>
              <a:rPr lang="es-AR" sz="1800" dirty="0"/>
              <a:t>b. Persona2 con nombre “Juan” y edad 25</a:t>
            </a:r>
          </a:p>
          <a:p>
            <a:pPr marL="457200" lvl="1" indent="0">
              <a:buNone/>
            </a:pPr>
            <a:r>
              <a:rPr lang="es-AR" sz="1800" dirty="0"/>
              <a:t>c. Persona3 con nombre “Juan Pedro” y edad 65</a:t>
            </a:r>
          </a:p>
          <a:p>
            <a:pPr marL="457200" lvl="1" indent="0">
              <a:buNone/>
            </a:pPr>
            <a:endParaRPr lang="es-US" sz="1800" dirty="0"/>
          </a:p>
          <a:p>
            <a:pPr marL="457200" lvl="1" indent="0">
              <a:buNone/>
            </a:pPr>
            <a:endParaRPr lang="es-US" sz="1800" dirty="0"/>
          </a:p>
          <a:p>
            <a:pPr marL="0" indent="0">
              <a:buNone/>
            </a:pPr>
            <a:r>
              <a:rPr lang="es-AR" sz="1800" b="1" dirty="0" smtClean="0"/>
              <a:t>9.2</a:t>
            </a:r>
            <a:r>
              <a:rPr lang="es-AR" sz="1800" dirty="0" smtClean="0"/>
              <a:t> En el main, defina </a:t>
            </a:r>
            <a:r>
              <a:rPr lang="es-AR" sz="1800" dirty="0"/>
              <a:t>un arreglo, de nombre personas, que contenga a estas personas que hemos definido previamente</a:t>
            </a:r>
          </a:p>
          <a:p>
            <a:pPr marL="0" indent="0">
              <a:buNone/>
            </a:pPr>
            <a:r>
              <a:rPr lang="es-AR" sz="1800" dirty="0" smtClean="0"/>
              <a:t>Recorra </a:t>
            </a:r>
            <a:r>
              <a:rPr lang="es-AR" sz="1800" dirty="0"/>
              <a:t>el arreglo e </a:t>
            </a:r>
            <a:r>
              <a:rPr lang="es-AR" sz="1800" dirty="0" smtClean="0"/>
              <a:t>imprima </a:t>
            </a:r>
            <a:r>
              <a:rPr lang="es-AR" sz="1800" dirty="0"/>
              <a:t>los datos de las </a:t>
            </a:r>
            <a:r>
              <a:rPr lang="es-AR" sz="1800" dirty="0" smtClean="0"/>
              <a:t>personas</a:t>
            </a:r>
          </a:p>
          <a:p>
            <a:pPr marL="457200" lvl="1" indent="0">
              <a:buNone/>
            </a:pPr>
            <a:endParaRPr lang="es-AR" sz="1800" dirty="0" smtClean="0"/>
          </a:p>
          <a:p>
            <a:pPr marL="0" indent="0">
              <a:buNone/>
            </a:pPr>
            <a:endParaRPr lang="es-AR" sz="2000" dirty="0"/>
          </a:p>
          <a:p>
            <a:pPr marL="0" indent="0">
              <a:buNone/>
            </a:pPr>
            <a:endParaRPr lang="es-US" sz="2000" dirty="0"/>
          </a:p>
          <a:p>
            <a:pPr marL="0" indent="0">
              <a:buNone/>
            </a:pPr>
            <a:endParaRPr lang="es-US" sz="2000" dirty="0"/>
          </a:p>
          <a:p>
            <a:pPr marL="0" indent="0">
              <a:buNone/>
            </a:pPr>
            <a:endParaRPr lang="es-US" sz="2000" dirty="0"/>
          </a:p>
          <a:p>
            <a:pPr marL="0" indent="0">
              <a:buNone/>
            </a:pPr>
            <a:endParaRPr lang="es-US" sz="2000" dirty="0"/>
          </a:p>
          <a:p>
            <a:pPr marL="0" indent="0">
              <a:buNone/>
            </a:pPr>
            <a:endParaRPr lang="es-AR" sz="2000" dirty="0"/>
          </a:p>
          <a:p>
            <a:pPr marL="0" indent="0">
              <a:buNone/>
            </a:pPr>
            <a:r>
              <a:rPr lang="es-AR" sz="1600" dirty="0"/>
              <a:t>a. Defina un constructor sin parámetros, donde asigne “María” a </a:t>
            </a:r>
            <a:r>
              <a:rPr lang="es-AR" sz="1600" b="1" dirty="0"/>
              <a:t>nombre </a:t>
            </a:r>
            <a:r>
              <a:rPr lang="es-AR" sz="1600" dirty="0"/>
              <a:t>y el valor 30 a </a:t>
            </a:r>
            <a:r>
              <a:rPr lang="es-AR" sz="1600" b="1" dirty="0"/>
              <a:t>edad</a:t>
            </a:r>
            <a:r>
              <a:rPr lang="es-AR" sz="1600" dirty="0"/>
              <a:t>.</a:t>
            </a:r>
          </a:p>
          <a:p>
            <a:pPr marL="0" indent="0">
              <a:buNone/>
            </a:pPr>
            <a:r>
              <a:rPr lang="es-AR" sz="1600" dirty="0"/>
              <a:t>b. Defina un constructor que reciba un </a:t>
            </a:r>
            <a:r>
              <a:rPr lang="es-AR" sz="1600" b="1" dirty="0" err="1"/>
              <a:t>String</a:t>
            </a:r>
            <a:r>
              <a:rPr lang="es-AR" sz="1600" b="1" dirty="0"/>
              <a:t> </a:t>
            </a:r>
            <a:r>
              <a:rPr lang="es-AR" sz="1600" dirty="0"/>
              <a:t>para asignarlo a nombre y asigne 30 a la </a:t>
            </a:r>
            <a:r>
              <a:rPr lang="es-AR" sz="1600" b="1" dirty="0"/>
              <a:t>edad </a:t>
            </a:r>
            <a:r>
              <a:rPr lang="es-AR" sz="1600" dirty="0"/>
              <a:t>como valor por defecto.</a:t>
            </a:r>
          </a:p>
          <a:p>
            <a:pPr marL="0" indent="0">
              <a:buNone/>
            </a:pPr>
            <a:r>
              <a:rPr lang="es-AR" sz="1600" dirty="0"/>
              <a:t>c. Defina un constructor que reciba los dos parámetros que deben ser asignados a los atributos </a:t>
            </a:r>
            <a:r>
              <a:rPr lang="es-AR" sz="1600" b="1" dirty="0"/>
              <a:t>nombre </a:t>
            </a:r>
            <a:r>
              <a:rPr lang="es-AR" sz="1600" dirty="0"/>
              <a:t>y </a:t>
            </a:r>
            <a:r>
              <a:rPr lang="es-AR" sz="1600" b="1" dirty="0"/>
              <a:t>edad</a:t>
            </a:r>
            <a:r>
              <a:rPr lang="es-AR" sz="1600" dirty="0"/>
              <a:t>.</a:t>
            </a:r>
          </a:p>
          <a:p>
            <a:pPr marL="0" indent="0">
              <a:buNone/>
            </a:pPr>
            <a:r>
              <a:rPr lang="es-AR" sz="1600" dirty="0"/>
              <a:t>d. Defina los métodos</a:t>
            </a:r>
            <a:r>
              <a:rPr lang="es-AR" sz="1600" b="1" dirty="0"/>
              <a:t> </a:t>
            </a:r>
            <a:r>
              <a:rPr lang="es-AR" sz="1600" b="1" dirty="0" err="1"/>
              <a:t>getters</a:t>
            </a:r>
            <a:r>
              <a:rPr lang="es-AR" sz="1600" b="1" dirty="0"/>
              <a:t>/</a:t>
            </a:r>
            <a:r>
              <a:rPr lang="es-AR" sz="1600" b="1" dirty="0" err="1"/>
              <a:t>setters</a:t>
            </a:r>
            <a:r>
              <a:rPr lang="es-AR" sz="1600" dirty="0"/>
              <a:t> correspondientes</a:t>
            </a:r>
          </a:p>
          <a:p>
            <a:endParaRPr lang="es-ES_tradnl" sz="20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135</a:t>
            </a:fld>
            <a:endParaRPr lang="es-ES_tradnl" dirty="0"/>
          </a:p>
        </p:txBody>
      </p:sp>
    </p:spTree>
    <p:extLst>
      <p:ext uri="{BB962C8B-B14F-4D97-AF65-F5344CB8AC3E}">
        <p14:creationId xmlns:p14="http://schemas.microsoft.com/office/powerpoint/2010/main" xmlns="" val="250377820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9 (3</a:t>
            </a:r>
            <a:r>
              <a:rPr lang="es-ES_tradnl" b="1" dirty="0"/>
              <a:t>)</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Autofit/>
          </a:bodyPr>
          <a:lstStyle/>
          <a:p>
            <a:pPr marL="0" indent="0">
              <a:buNone/>
            </a:pPr>
            <a:r>
              <a:rPr lang="es-AR" sz="1800" b="1" dirty="0" smtClean="0"/>
              <a:t>9.3 </a:t>
            </a:r>
            <a:r>
              <a:rPr lang="es-AR" sz="1800" dirty="0"/>
              <a:t>Agregue el atributo </a:t>
            </a:r>
            <a:r>
              <a:rPr lang="es-AR" sz="1800" b="1" dirty="0"/>
              <a:t>salario </a:t>
            </a:r>
            <a:r>
              <a:rPr lang="es-AR" sz="1800" dirty="0"/>
              <a:t>en la clase Persona del ejercicio anterior para mantener el sueldo correspondiente a dicha persona. Asigne, usando un método setter los siguientes valores de salario:</a:t>
            </a:r>
          </a:p>
          <a:p>
            <a:pPr marL="457200" lvl="1" indent="0">
              <a:buNone/>
            </a:pPr>
            <a:r>
              <a:rPr lang="es-AR" sz="1800" b="1" dirty="0"/>
              <a:t>María: 1500</a:t>
            </a:r>
            <a:endParaRPr lang="es-AR" sz="1800" dirty="0"/>
          </a:p>
          <a:p>
            <a:pPr marL="457200" lvl="1" indent="0">
              <a:buNone/>
            </a:pPr>
            <a:r>
              <a:rPr lang="es-AR" sz="1800" b="1" dirty="0"/>
              <a:t>Juan: 890</a:t>
            </a:r>
            <a:endParaRPr lang="es-AR" sz="1800" dirty="0"/>
          </a:p>
          <a:p>
            <a:pPr marL="457200" lvl="1" indent="0">
              <a:buNone/>
            </a:pPr>
            <a:r>
              <a:rPr lang="es-AR" sz="1800" b="1" dirty="0"/>
              <a:t>Juan Pedro: 500</a:t>
            </a:r>
            <a:endParaRPr lang="es-AR" sz="1800" dirty="0"/>
          </a:p>
          <a:p>
            <a:pPr marL="0" indent="0">
              <a:buNone/>
            </a:pPr>
            <a:endParaRPr lang="es-AR" sz="1800" dirty="0"/>
          </a:p>
          <a:p>
            <a:pPr marL="0" indent="0">
              <a:buNone/>
            </a:pPr>
            <a:r>
              <a:rPr lang="es-AR" sz="1800" dirty="0"/>
              <a:t>Defina un arreglo, de nombre </a:t>
            </a:r>
            <a:r>
              <a:rPr lang="es-AR" sz="1800" b="1" dirty="0"/>
              <a:t>descuentos</a:t>
            </a:r>
            <a:r>
              <a:rPr lang="es-AR" sz="1800" dirty="0"/>
              <a:t>, que sea capaz de contener los importes de los descuentos que se le aplican a las personas definidas anteriormente. El arreglo contiene los siguientes valores que a continuación se detallan:</a:t>
            </a:r>
          </a:p>
          <a:p>
            <a:pPr marL="457200" lvl="1" indent="0">
              <a:buNone/>
            </a:pPr>
            <a:r>
              <a:rPr lang="es-AR" sz="1800" dirty="0"/>
              <a:t>1. 10 %</a:t>
            </a:r>
          </a:p>
          <a:p>
            <a:pPr marL="457200" lvl="1" indent="0">
              <a:buNone/>
            </a:pPr>
            <a:r>
              <a:rPr lang="es-AR" sz="1800" dirty="0"/>
              <a:t>2. 5 %</a:t>
            </a:r>
          </a:p>
          <a:p>
            <a:pPr marL="457200" lvl="1" indent="0">
              <a:buNone/>
            </a:pPr>
            <a:r>
              <a:rPr lang="es-AR" sz="1800" dirty="0"/>
              <a:t>3. 2 %</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136</a:t>
            </a:fld>
            <a:endParaRPr lang="es-ES_tradnl" dirty="0"/>
          </a:p>
        </p:txBody>
      </p:sp>
    </p:spTree>
    <p:extLst>
      <p:ext uri="{BB962C8B-B14F-4D97-AF65-F5344CB8AC3E}">
        <p14:creationId xmlns:p14="http://schemas.microsoft.com/office/powerpoint/2010/main" xmlns="" val="251758673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9 </a:t>
            </a:r>
            <a:r>
              <a:rPr lang="es-ES_tradnl" b="1" dirty="0"/>
              <a:t>(4)</a:t>
            </a:r>
            <a:br>
              <a:rPr lang="es-ES_tradnl" b="1" dirty="0"/>
            </a:br>
            <a:r>
              <a:rPr lang="es-ES_tradnl" sz="2800" i="1" dirty="0"/>
              <a:t>Arreglos</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137</a:t>
            </a:fld>
            <a:endParaRPr lang="es-ES_tradnl" dirty="0"/>
          </a:p>
        </p:txBody>
      </p:sp>
      <p:sp>
        <p:nvSpPr>
          <p:cNvPr id="6" name="Marcador de contenido 2"/>
          <p:cNvSpPr>
            <a:spLocks noGrp="1"/>
          </p:cNvSpPr>
          <p:nvPr>
            <p:ph idx="1"/>
          </p:nvPr>
        </p:nvSpPr>
        <p:spPr>
          <a:xfrm>
            <a:off x="628650" y="2160000"/>
            <a:ext cx="7886700" cy="4351338"/>
          </a:xfrm>
        </p:spPr>
        <p:txBody>
          <a:bodyPr>
            <a:noAutofit/>
          </a:bodyPr>
          <a:lstStyle/>
          <a:p>
            <a:pPr marL="0" indent="0">
              <a:buNone/>
            </a:pPr>
            <a:r>
              <a:rPr lang="es-AR" sz="1600" b="1" dirty="0" smtClean="0"/>
              <a:t>9.4. </a:t>
            </a:r>
            <a:r>
              <a:rPr lang="es-AR" sz="1600" dirty="0"/>
              <a:t>Recorra el arreglo </a:t>
            </a:r>
            <a:r>
              <a:rPr lang="es-AR" sz="1600" b="1" dirty="0"/>
              <a:t>personas </a:t>
            </a:r>
            <a:r>
              <a:rPr lang="es-AR" sz="1600" dirty="0"/>
              <a:t>y aplique los descuentos guardados en el arreglo </a:t>
            </a:r>
            <a:r>
              <a:rPr lang="es-AR" sz="1600" b="1" dirty="0"/>
              <a:t>descuentos</a:t>
            </a:r>
            <a:r>
              <a:rPr lang="es-AR" sz="1600" dirty="0"/>
              <a:t>, de la siguiente manera:</a:t>
            </a:r>
          </a:p>
          <a:p>
            <a:pPr marL="457200" lvl="1" indent="0">
              <a:buNone/>
            </a:pPr>
            <a:r>
              <a:rPr lang="es-AR" sz="1600" dirty="0"/>
              <a:t>a. Al objeto </a:t>
            </a:r>
            <a:r>
              <a:rPr lang="es-AR" sz="1600" b="1" dirty="0"/>
              <a:t>Persona </a:t>
            </a:r>
            <a:r>
              <a:rPr lang="es-AR" sz="1600" dirty="0"/>
              <a:t>que está en el índice 0 le corresponde el descuento que se del índice 2 de </a:t>
            </a:r>
            <a:r>
              <a:rPr lang="es-AR" sz="1600" b="1" dirty="0"/>
              <a:t>descuentos</a:t>
            </a:r>
            <a:endParaRPr lang="es-AR" sz="1600" dirty="0"/>
          </a:p>
          <a:p>
            <a:pPr marL="457200" lvl="1" indent="0">
              <a:buNone/>
            </a:pPr>
            <a:r>
              <a:rPr lang="es-AR" sz="1600" dirty="0"/>
              <a:t>b. Al objeto </a:t>
            </a:r>
            <a:r>
              <a:rPr lang="es-AR" sz="1600" b="1" dirty="0"/>
              <a:t>Persona </a:t>
            </a:r>
            <a:r>
              <a:rPr lang="es-AR" sz="1600" dirty="0"/>
              <a:t>que está en el índice 1 le corresponde el descuento que se del índice 1 de </a:t>
            </a:r>
            <a:r>
              <a:rPr lang="es-AR" sz="1600" b="1" dirty="0"/>
              <a:t>descuentos</a:t>
            </a:r>
            <a:endParaRPr lang="es-AR" sz="1600" dirty="0"/>
          </a:p>
          <a:p>
            <a:pPr marL="457200" lvl="1" indent="0">
              <a:buNone/>
            </a:pPr>
            <a:r>
              <a:rPr lang="es-AR" sz="1600" dirty="0"/>
              <a:t>c. Al objeto </a:t>
            </a:r>
            <a:r>
              <a:rPr lang="es-AR" sz="1600" b="1" dirty="0"/>
              <a:t>Persona </a:t>
            </a:r>
            <a:r>
              <a:rPr lang="es-AR" sz="1600" dirty="0"/>
              <a:t>que está en el índice 2 le corresponde el descuento que se del índice 0 de </a:t>
            </a:r>
            <a:r>
              <a:rPr lang="es-AR" sz="1600" b="1" dirty="0"/>
              <a:t>descuentos</a:t>
            </a:r>
            <a:endParaRPr lang="es-AR" sz="1600" dirty="0"/>
          </a:p>
          <a:p>
            <a:pPr marL="0" indent="0">
              <a:buNone/>
            </a:pPr>
            <a:endParaRPr lang="es-US" sz="1600" dirty="0"/>
          </a:p>
          <a:p>
            <a:pPr marL="0" indent="0">
              <a:buNone/>
            </a:pPr>
            <a:r>
              <a:rPr lang="es-AR" sz="1600" b="1" dirty="0" smtClean="0"/>
              <a:t>10.5</a:t>
            </a:r>
            <a:r>
              <a:rPr lang="es-AR" sz="1600" dirty="0" smtClean="0"/>
              <a:t> </a:t>
            </a:r>
            <a:r>
              <a:rPr lang="es-AR" sz="1600" dirty="0"/>
              <a:t>¿Cómo modificaría la solución planteada anteriormente si se incorpora una nueva persona Carlos, de 45 años con un salario de 5000 y sobre el arreglo de descuentos se incorpora en la primera posición del arreglo (índice 0) un descuento del 7%?</a:t>
            </a:r>
          </a:p>
          <a:p>
            <a:pPr marL="0" indent="0">
              <a:buNone/>
            </a:pPr>
            <a:endParaRPr lang="es-AR" sz="1600" dirty="0"/>
          </a:p>
        </p:txBody>
      </p:sp>
    </p:spTree>
    <p:extLst>
      <p:ext uri="{BB962C8B-B14F-4D97-AF65-F5344CB8AC3E}">
        <p14:creationId xmlns:p14="http://schemas.microsoft.com/office/powerpoint/2010/main" xmlns="" val="358227073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10</a:t>
            </a:r>
            <a:r>
              <a:rPr lang="es-ES_tradnl" b="1" dirty="0"/>
              <a:t/>
            </a:r>
            <a:br>
              <a:rPr lang="es-ES_tradnl" b="1" dirty="0"/>
            </a:br>
            <a:r>
              <a:rPr lang="es-ES_tradnl" sz="2800" i="1" dirty="0"/>
              <a:t>Arreglos</a:t>
            </a:r>
            <a:endParaRPr lang="es-ES_tradnl" i="1" dirty="0"/>
          </a:p>
        </p:txBody>
      </p:sp>
      <p:sp>
        <p:nvSpPr>
          <p:cNvPr id="3" name="Marcador de contenido 2"/>
          <p:cNvSpPr>
            <a:spLocks noGrp="1"/>
          </p:cNvSpPr>
          <p:nvPr>
            <p:ph idx="1"/>
          </p:nvPr>
        </p:nvSpPr>
        <p:spPr>
          <a:xfrm>
            <a:off x="628650" y="2160000"/>
            <a:ext cx="8042910" cy="4351338"/>
          </a:xfrm>
        </p:spPr>
        <p:txBody>
          <a:bodyPr>
            <a:noAutofit/>
          </a:bodyPr>
          <a:lstStyle/>
          <a:p>
            <a:r>
              <a:rPr lang="es-AR" sz="1600" dirty="0"/>
              <a:t>Defina una clase </a:t>
            </a:r>
            <a:r>
              <a:rPr lang="es-AR" sz="1600" b="1" dirty="0"/>
              <a:t>Alumno </a:t>
            </a:r>
            <a:r>
              <a:rPr lang="es-AR" sz="1600" dirty="0"/>
              <a:t>con la siguiente estructura </a:t>
            </a:r>
          </a:p>
          <a:p>
            <a:pPr marL="0" indent="0">
              <a:buNone/>
            </a:pPr>
            <a:endParaRPr lang="es-AR" sz="1600" b="1" dirty="0"/>
          </a:p>
          <a:p>
            <a:pPr marL="0" indent="0">
              <a:buNone/>
            </a:pPr>
            <a:r>
              <a:rPr lang="es-AR" sz="1600" dirty="0"/>
              <a:t> </a:t>
            </a:r>
          </a:p>
          <a:p>
            <a:pPr marL="0" indent="0">
              <a:buNone/>
            </a:pPr>
            <a:endParaRPr lang="es-AR" sz="1600" dirty="0"/>
          </a:p>
          <a:p>
            <a:pPr marL="0" indent="0">
              <a:buNone/>
            </a:pPr>
            <a:endParaRPr lang="es-AR" sz="1600" dirty="0"/>
          </a:p>
          <a:p>
            <a:r>
              <a:rPr lang="es-AR" sz="1600" dirty="0"/>
              <a:t>Defina una clase llamada </a:t>
            </a:r>
            <a:r>
              <a:rPr lang="es-AR" sz="1600" b="1" dirty="0"/>
              <a:t>Boletín</a:t>
            </a:r>
            <a:r>
              <a:rPr lang="es-AR" sz="1600" dirty="0"/>
              <a:t> que contenga:</a:t>
            </a:r>
          </a:p>
          <a:p>
            <a:pPr marL="457200" lvl="1" indent="0">
              <a:buNone/>
            </a:pPr>
            <a:r>
              <a:rPr lang="es-AR" sz="1400" dirty="0"/>
              <a:t>- una variable llamada </a:t>
            </a:r>
            <a:r>
              <a:rPr lang="es-AR" sz="1400" b="1" dirty="0"/>
              <a:t>notas </a:t>
            </a:r>
            <a:r>
              <a:rPr lang="es-AR" sz="1400" dirty="0"/>
              <a:t>de tipo </a:t>
            </a:r>
            <a:r>
              <a:rPr lang="es-AR" sz="1400" dirty="0" err="1"/>
              <a:t>int</a:t>
            </a:r>
            <a:r>
              <a:rPr lang="es-AR" sz="1400" dirty="0"/>
              <a:t>[][] la cual tendrá tres columnas y la cantidad de filas dependerá de la cantidad de materias</a:t>
            </a:r>
          </a:p>
          <a:p>
            <a:pPr marL="457200" lvl="1" indent="0">
              <a:buNone/>
            </a:pPr>
            <a:r>
              <a:rPr lang="es-AR" sz="1400" dirty="0"/>
              <a:t>- una variable llamada </a:t>
            </a:r>
            <a:r>
              <a:rPr lang="es-AR" sz="1400" b="1" dirty="0"/>
              <a:t>materias </a:t>
            </a:r>
            <a:r>
              <a:rPr lang="es-AR" sz="1400" dirty="0"/>
              <a:t>de tipo </a:t>
            </a:r>
            <a:r>
              <a:rPr lang="es-AR" sz="1400" dirty="0" err="1"/>
              <a:t>String</a:t>
            </a:r>
            <a:r>
              <a:rPr lang="es-AR" sz="1400" dirty="0"/>
              <a:t>[]</a:t>
            </a:r>
          </a:p>
          <a:p>
            <a:pPr marL="457200" lvl="1" indent="0">
              <a:buNone/>
            </a:pPr>
            <a:r>
              <a:rPr lang="es-AR" sz="1400" dirty="0"/>
              <a:t>- una variable de tipo Alumno llamada alumno</a:t>
            </a:r>
          </a:p>
          <a:p>
            <a:pPr marL="457200" lvl="1" indent="0">
              <a:buNone/>
            </a:pPr>
            <a:r>
              <a:rPr lang="es-AR" sz="1400" dirty="0"/>
              <a:t>- un método que reciba un arreglo de </a:t>
            </a:r>
            <a:r>
              <a:rPr lang="es-AR" sz="1400" dirty="0" err="1"/>
              <a:t>String</a:t>
            </a:r>
            <a:r>
              <a:rPr lang="es-AR" sz="1400" dirty="0"/>
              <a:t> con las materias y el Alumno, cree e inicialice la matriz notas</a:t>
            </a:r>
          </a:p>
          <a:p>
            <a:pPr marL="457200" lvl="1" indent="0">
              <a:buNone/>
            </a:pPr>
            <a:r>
              <a:rPr lang="es-AR" sz="1400" dirty="0"/>
              <a:t>- los </a:t>
            </a:r>
            <a:r>
              <a:rPr lang="es-AR" sz="1400" dirty="0" err="1"/>
              <a:t>setters</a:t>
            </a:r>
            <a:r>
              <a:rPr lang="es-AR" sz="1400" dirty="0"/>
              <a:t> y </a:t>
            </a:r>
            <a:r>
              <a:rPr lang="es-AR" sz="1400" dirty="0" err="1"/>
              <a:t>getters</a:t>
            </a:r>
            <a:endParaRPr lang="es-AR" sz="1400" dirty="0"/>
          </a:p>
          <a:p>
            <a:pPr marL="457200" lvl="1" indent="0">
              <a:buNone/>
            </a:pPr>
            <a:r>
              <a:rPr lang="es-AR" sz="1400" dirty="0"/>
              <a:t>- un método que dada una materia, una nota y un trimestre la agrega en la </a:t>
            </a:r>
            <a:r>
              <a:rPr lang="es-AR" sz="1400" dirty="0" smtClean="0"/>
              <a:t>matriz la </a:t>
            </a:r>
            <a:r>
              <a:rPr lang="es-AR" sz="1400" dirty="0"/>
              <a:t>nota</a:t>
            </a:r>
          </a:p>
          <a:p>
            <a:pPr marL="457200" lvl="1" indent="0">
              <a:buNone/>
            </a:pPr>
            <a:r>
              <a:rPr lang="es-AR" sz="1400" dirty="0"/>
              <a:t>- un método que dada una materia y un trimestre, devuelve la nota que obtuvo el alumno</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138</a:t>
            </a:fld>
            <a:endParaRPr lang="es-ES_tradnl" dirty="0"/>
          </a:p>
        </p:txBody>
      </p:sp>
      <p:pic>
        <p:nvPicPr>
          <p:cNvPr id="8" name="Imagen 7"/>
          <p:cNvPicPr>
            <a:picLocks noChangeAspect="1"/>
          </p:cNvPicPr>
          <p:nvPr/>
        </p:nvPicPr>
        <p:blipFill>
          <a:blip r:embed="rId2"/>
          <a:stretch>
            <a:fillRect/>
          </a:stretch>
        </p:blipFill>
        <p:spPr>
          <a:xfrm>
            <a:off x="6279692" y="1931550"/>
            <a:ext cx="2362744" cy="2015610"/>
          </a:xfrm>
          <a:prstGeom prst="rect">
            <a:avLst/>
          </a:prstGeom>
        </p:spPr>
      </p:pic>
    </p:spTree>
    <p:extLst>
      <p:ext uri="{BB962C8B-B14F-4D97-AF65-F5344CB8AC3E}">
        <p14:creationId xmlns:p14="http://schemas.microsoft.com/office/powerpoint/2010/main" xmlns="" val="40223999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2E57F77-2448-401A-8009-0CFB4FEC4E33}"/>
              </a:ext>
            </a:extLst>
          </p:cNvPr>
          <p:cNvSpPr>
            <a:spLocks noGrp="1"/>
          </p:cNvSpPr>
          <p:nvPr>
            <p:ph type="title"/>
          </p:nvPr>
        </p:nvSpPr>
        <p:spPr/>
        <p:txBody>
          <a:bodyPr/>
          <a:lstStyle/>
          <a:p>
            <a:r>
              <a:rPr lang="es-ES" b="1" dirty="0"/>
              <a:t>Programación Orientada a Objetos</a:t>
            </a:r>
          </a:p>
        </p:txBody>
      </p:sp>
      <p:sp>
        <p:nvSpPr>
          <p:cNvPr id="3" name="Marcador de contenido 2">
            <a:extLst>
              <a:ext uri="{FF2B5EF4-FFF2-40B4-BE49-F238E27FC236}">
                <a16:creationId xmlns="" xmlns:a16="http://schemas.microsoft.com/office/drawing/2014/main" id="{68B5F040-A7C3-4127-9A53-237359BEBCB9}"/>
              </a:ext>
            </a:extLst>
          </p:cNvPr>
          <p:cNvSpPr>
            <a:spLocks noGrp="1"/>
          </p:cNvSpPr>
          <p:nvPr>
            <p:ph idx="1"/>
          </p:nvPr>
        </p:nvSpPr>
        <p:spPr/>
        <p:txBody>
          <a:bodyPr>
            <a:normAutofit fontScale="77500" lnSpcReduction="20000"/>
          </a:bodyPr>
          <a:lstStyle/>
          <a:p>
            <a:pPr>
              <a:lnSpc>
                <a:spcPct val="120000"/>
              </a:lnSpc>
            </a:pPr>
            <a:r>
              <a:rPr lang="es-ES" dirty="0"/>
              <a:t>Es un paradigma de programación</a:t>
            </a:r>
          </a:p>
          <a:p>
            <a:pPr>
              <a:lnSpc>
                <a:spcPct val="120000"/>
              </a:lnSpc>
            </a:pPr>
            <a:r>
              <a:rPr lang="es-ES" dirty="0"/>
              <a:t>Java, por ejemplo, es uno de los lenguajes que dan soporte a este tipo de programación</a:t>
            </a:r>
          </a:p>
          <a:p>
            <a:pPr>
              <a:lnSpc>
                <a:spcPct val="120000"/>
              </a:lnSpc>
            </a:pPr>
            <a:r>
              <a:rPr lang="es-ES" dirty="0"/>
              <a:t>Consiste en modelar los problemas como objetos que interactúan entre sí mediante mensajes (en el caso de Java, invocaciones/llamadas a métodos)</a:t>
            </a:r>
          </a:p>
          <a:p>
            <a:pPr>
              <a:lnSpc>
                <a:spcPct val="120000"/>
              </a:lnSpc>
            </a:pPr>
            <a:r>
              <a:rPr lang="es-ES" dirty="0"/>
              <a:t>Los objetos son entidades que tienen datos y comportamiento (atributos y métodos) relacionados entre sí</a:t>
            </a:r>
          </a:p>
          <a:p>
            <a:pPr>
              <a:lnSpc>
                <a:spcPct val="120000"/>
              </a:lnSpc>
            </a:pPr>
            <a:r>
              <a:rPr lang="es-ES" dirty="0"/>
              <a:t>Para desarrollar un programa orientado a objetos, se crean objetos que deben interactuar entre sí mediante llamadas a métodos</a:t>
            </a:r>
          </a:p>
        </p:txBody>
      </p:sp>
      <p:sp>
        <p:nvSpPr>
          <p:cNvPr id="4" name="Marcador de pie de página 3">
            <a:extLst>
              <a:ext uri="{FF2B5EF4-FFF2-40B4-BE49-F238E27FC236}">
                <a16:creationId xmlns="" xmlns:a16="http://schemas.microsoft.com/office/drawing/2014/main" id="{374F8D0B-2FEB-42D5-B025-9FDE0F65DAAB}"/>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 xmlns:a16="http://schemas.microsoft.com/office/drawing/2014/main" id="{611757AE-3D63-43FB-A2B7-C07E494F25BE}"/>
              </a:ext>
            </a:extLst>
          </p:cNvPr>
          <p:cNvSpPr>
            <a:spLocks noGrp="1"/>
          </p:cNvSpPr>
          <p:nvPr>
            <p:ph type="sldNum" sz="quarter" idx="12"/>
          </p:nvPr>
        </p:nvSpPr>
        <p:spPr/>
        <p:txBody>
          <a:bodyPr/>
          <a:lstStyle/>
          <a:p>
            <a:fld id="{D802D9E1-0DDA-174F-9155-A972C397A999}" type="slidenum">
              <a:rPr lang="es-ES_tradnl" smtClean="0"/>
              <a:pPr/>
              <a:t>13</a:t>
            </a:fld>
            <a:endParaRPr lang="es-ES_tradnl" dirty="0"/>
          </a:p>
        </p:txBody>
      </p:sp>
    </p:spTree>
    <p:extLst>
      <p:ext uri="{BB962C8B-B14F-4D97-AF65-F5344CB8AC3E}">
        <p14:creationId xmlns:p14="http://schemas.microsoft.com/office/powerpoint/2010/main" xmlns="" val="305207800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10 </a:t>
            </a:r>
            <a:r>
              <a:rPr lang="es-ES_tradnl" b="1" dirty="0"/>
              <a:t>(2)</a:t>
            </a:r>
            <a:br>
              <a:rPr lang="es-ES_tradnl" b="1" dirty="0"/>
            </a:br>
            <a:r>
              <a:rPr lang="es-ES_tradnl" sz="2800" i="1" dirty="0"/>
              <a:t>Arreglos</a:t>
            </a:r>
            <a:endParaRPr lang="es-ES_tradnl" i="1" dirty="0"/>
          </a:p>
        </p:txBody>
      </p:sp>
      <p:sp>
        <p:nvSpPr>
          <p:cNvPr id="3" name="Marcador de contenido 2"/>
          <p:cNvSpPr>
            <a:spLocks noGrp="1"/>
          </p:cNvSpPr>
          <p:nvPr>
            <p:ph idx="1"/>
          </p:nvPr>
        </p:nvSpPr>
        <p:spPr>
          <a:xfrm>
            <a:off x="628650" y="2160000"/>
            <a:ext cx="8042910" cy="4351338"/>
          </a:xfrm>
        </p:spPr>
        <p:txBody>
          <a:bodyPr>
            <a:noAutofit/>
          </a:bodyPr>
          <a:lstStyle/>
          <a:p>
            <a:r>
              <a:rPr lang="es-AR" sz="1600" dirty="0">
                <a:latin typeface="Arial" panose="020B0604020202020204" pitchFamily="34" charset="0"/>
                <a:cs typeface="Arial" panose="020B0604020202020204" pitchFamily="34" charset="0"/>
              </a:rPr>
              <a:t>Cree una clase llamada </a:t>
            </a:r>
            <a:r>
              <a:rPr lang="es-AR" sz="1600" b="1" dirty="0" err="1">
                <a:latin typeface="Arial" panose="020B0604020202020204" pitchFamily="34" charset="0"/>
                <a:cs typeface="Arial" panose="020B0604020202020204" pitchFamily="34" charset="0"/>
              </a:rPr>
              <a:t>TestEscuela</a:t>
            </a:r>
            <a:r>
              <a:rPr lang="es-AR" sz="1600" dirty="0">
                <a:latin typeface="Arial" panose="020B0604020202020204" pitchFamily="34" charset="0"/>
                <a:cs typeface="Arial" panose="020B0604020202020204" pitchFamily="34" charset="0"/>
              </a:rPr>
              <a:t>, con un método </a:t>
            </a:r>
            <a:r>
              <a:rPr lang="es-AR" sz="1600" dirty="0" err="1">
                <a:latin typeface="Arial" panose="020B0604020202020204" pitchFamily="34" charset="0"/>
                <a:cs typeface="Arial" panose="020B0604020202020204" pitchFamily="34" charset="0"/>
              </a:rPr>
              <a:t>main</a:t>
            </a:r>
            <a:r>
              <a:rPr lang="es-AR" sz="1600" dirty="0">
                <a:latin typeface="Arial" panose="020B0604020202020204" pitchFamily="34" charset="0"/>
                <a:cs typeface="Arial" panose="020B0604020202020204" pitchFamily="34" charset="0"/>
              </a:rPr>
              <a:t> donde:</a:t>
            </a:r>
          </a:p>
          <a:p>
            <a:pPr marL="457200" lvl="1" indent="0">
              <a:buNone/>
            </a:pPr>
            <a:r>
              <a:rPr lang="es-AR" sz="1600" dirty="0">
                <a:latin typeface="Arial" panose="020B0604020202020204" pitchFamily="34" charset="0"/>
                <a:cs typeface="Arial" panose="020B0604020202020204" pitchFamily="34" charset="0"/>
              </a:rPr>
              <a:t>- se cree un Alumno</a:t>
            </a:r>
          </a:p>
          <a:p>
            <a:pPr marL="457200" lvl="1" indent="0">
              <a:buNone/>
            </a:pPr>
            <a:r>
              <a:rPr lang="es-AR" sz="1600" dirty="0">
                <a:latin typeface="Arial" panose="020B0604020202020204" pitchFamily="34" charset="0"/>
                <a:cs typeface="Arial" panose="020B0604020202020204" pitchFamily="34" charset="0"/>
              </a:rPr>
              <a:t>- cree un arreglo con 5 materias. Cree un boletín, asígnele el arreglo de materias creado previamente. Asigne notas a dicho boletín</a:t>
            </a:r>
          </a:p>
          <a:p>
            <a:pPr marL="0" indent="0">
              <a:buNone/>
            </a:pPr>
            <a:r>
              <a:rPr lang="es-AR" sz="1600" dirty="0">
                <a:latin typeface="Arial" panose="020B0604020202020204" pitchFamily="34" charset="0"/>
                <a:cs typeface="Arial" panose="020B0604020202020204" pitchFamily="34" charset="0"/>
              </a:rPr>
              <a:t> </a:t>
            </a:r>
          </a:p>
          <a:p>
            <a:r>
              <a:rPr lang="es-AR" sz="1600" dirty="0">
                <a:latin typeface="Arial" panose="020B0604020202020204" pitchFamily="34" charset="0"/>
                <a:cs typeface="Arial" panose="020B0604020202020204" pitchFamily="34" charset="0"/>
              </a:rPr>
              <a:t>Usando el </a:t>
            </a:r>
            <a:r>
              <a:rPr lang="es-AR" sz="1600" b="1" dirty="0" err="1">
                <a:latin typeface="Arial" panose="020B0604020202020204" pitchFamily="34" charset="0"/>
                <a:cs typeface="Arial" panose="020B0604020202020204" pitchFamily="34" charset="0"/>
              </a:rPr>
              <a:t>for</a:t>
            </a:r>
            <a:r>
              <a:rPr lang="es-AR" sz="1600" b="1" dirty="0">
                <a:latin typeface="Arial" panose="020B0604020202020204" pitchFamily="34" charset="0"/>
                <a:cs typeface="Arial" panose="020B0604020202020204" pitchFamily="34" charset="0"/>
              </a:rPr>
              <a:t> </a:t>
            </a:r>
            <a:r>
              <a:rPr lang="es-AR" sz="1600" b="1" dirty="0" err="1">
                <a:latin typeface="Arial" panose="020B0604020202020204" pitchFamily="34" charset="0"/>
                <a:cs typeface="Arial" panose="020B0604020202020204" pitchFamily="34" charset="0"/>
              </a:rPr>
              <a:t>each</a:t>
            </a:r>
            <a:r>
              <a:rPr lang="es-AR" sz="1600" dirty="0">
                <a:latin typeface="Arial" panose="020B0604020202020204" pitchFamily="34" charset="0"/>
                <a:cs typeface="Arial" panose="020B0604020202020204" pitchFamily="34" charset="0"/>
              </a:rPr>
              <a:t> imprima el arreglo de materias. Imprima el nombre y apellido del alumno junto con su boletín. El boletín deberá tener el siguiente formato:    </a:t>
            </a:r>
          </a:p>
          <a:p>
            <a:pPr marL="0" indent="0">
              <a:buNone/>
            </a:pPr>
            <a:endParaRPr lang="es-US" sz="1600" b="1" dirty="0"/>
          </a:p>
          <a:p>
            <a:pPr marL="0" indent="0">
              <a:buNone/>
            </a:pPr>
            <a:endParaRPr lang="es-AR" sz="1600" b="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139</a:t>
            </a:fld>
            <a:endParaRPr lang="es-ES_tradnl" dirty="0"/>
          </a:p>
        </p:txBody>
      </p:sp>
      <p:graphicFrame>
        <p:nvGraphicFramePr>
          <p:cNvPr id="6" name="Tabla 5"/>
          <p:cNvGraphicFramePr>
            <a:graphicFrameLocks noGrp="1"/>
          </p:cNvGraphicFramePr>
          <p:nvPr>
            <p:extLst>
              <p:ext uri="{D42A27DB-BD31-4B8C-83A1-F6EECF244321}">
                <p14:modId xmlns:p14="http://schemas.microsoft.com/office/powerpoint/2010/main" xmlns="" val="253015072"/>
              </p:ext>
            </p:extLst>
          </p:nvPr>
        </p:nvGraphicFramePr>
        <p:xfrm>
          <a:off x="666750" y="4717764"/>
          <a:ext cx="7654290" cy="1729680"/>
        </p:xfrm>
        <a:graphic>
          <a:graphicData uri="http://schemas.openxmlformats.org/drawingml/2006/table">
            <a:tbl>
              <a:tblPr>
                <a:tableStyleId>{5C22544A-7EE6-4342-B048-85BDC9FD1C3A}</a:tableStyleId>
              </a:tblPr>
              <a:tblGrid>
                <a:gridCol w="1275715">
                  <a:extLst>
                    <a:ext uri="{9D8B030D-6E8A-4147-A177-3AD203B41FA5}">
                      <a16:colId xmlns="" xmlns:a16="http://schemas.microsoft.com/office/drawing/2014/main" val="20000"/>
                    </a:ext>
                  </a:extLst>
                </a:gridCol>
                <a:gridCol w="1275715">
                  <a:extLst>
                    <a:ext uri="{9D8B030D-6E8A-4147-A177-3AD203B41FA5}">
                      <a16:colId xmlns="" xmlns:a16="http://schemas.microsoft.com/office/drawing/2014/main" val="20001"/>
                    </a:ext>
                  </a:extLst>
                </a:gridCol>
                <a:gridCol w="1275715">
                  <a:extLst>
                    <a:ext uri="{9D8B030D-6E8A-4147-A177-3AD203B41FA5}">
                      <a16:colId xmlns="" xmlns:a16="http://schemas.microsoft.com/office/drawing/2014/main" val="20002"/>
                    </a:ext>
                  </a:extLst>
                </a:gridCol>
                <a:gridCol w="1275715">
                  <a:extLst>
                    <a:ext uri="{9D8B030D-6E8A-4147-A177-3AD203B41FA5}">
                      <a16:colId xmlns="" xmlns:a16="http://schemas.microsoft.com/office/drawing/2014/main" val="20003"/>
                    </a:ext>
                  </a:extLst>
                </a:gridCol>
                <a:gridCol w="1275715">
                  <a:extLst>
                    <a:ext uri="{9D8B030D-6E8A-4147-A177-3AD203B41FA5}">
                      <a16:colId xmlns="" xmlns:a16="http://schemas.microsoft.com/office/drawing/2014/main" val="20004"/>
                    </a:ext>
                  </a:extLst>
                </a:gridCol>
                <a:gridCol w="1275715">
                  <a:extLst>
                    <a:ext uri="{9D8B030D-6E8A-4147-A177-3AD203B41FA5}">
                      <a16:colId xmlns="" xmlns:a16="http://schemas.microsoft.com/office/drawing/2014/main" val="20005"/>
                    </a:ext>
                  </a:extLst>
                </a:gridCol>
              </a:tblGrid>
              <a:tr h="410349">
                <a:tc>
                  <a:txBody>
                    <a:bodyPr/>
                    <a:lstStyle/>
                    <a:p>
                      <a:pPr algn="ctr">
                        <a:lnSpc>
                          <a:spcPct val="115000"/>
                        </a:lnSpc>
                        <a:spcAft>
                          <a:spcPts val="0"/>
                        </a:spcAft>
                      </a:pPr>
                      <a:r>
                        <a:rPr lang="es-AR" sz="1500" dirty="0">
                          <a:solidFill>
                            <a:srgbClr val="FF0000"/>
                          </a:solidFill>
                          <a:effectLst/>
                        </a:rPr>
                        <a:t> </a:t>
                      </a:r>
                      <a:endParaRPr lang="es-AR" sz="1500" dirty="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Matemática</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Física</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Lengua</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Música</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Ed. Física</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extLst>
                  <a:ext uri="{0D108BD9-81ED-4DB2-BD59-A6C34878D82A}">
                    <a16:rowId xmlns="" xmlns:a16="http://schemas.microsoft.com/office/drawing/2014/main" val="10000"/>
                  </a:ext>
                </a:extLst>
              </a:tr>
              <a:tr h="410349">
                <a:tc>
                  <a:txBody>
                    <a:bodyPr/>
                    <a:lstStyle/>
                    <a:p>
                      <a:pPr algn="ctr">
                        <a:lnSpc>
                          <a:spcPct val="115000"/>
                        </a:lnSpc>
                        <a:spcAft>
                          <a:spcPts val="0"/>
                        </a:spcAft>
                      </a:pPr>
                      <a:r>
                        <a:rPr lang="es-AR" sz="1500" dirty="0">
                          <a:solidFill>
                            <a:srgbClr val="FF0000"/>
                          </a:solidFill>
                          <a:effectLst/>
                        </a:rPr>
                        <a:t>1º Trimestre</a:t>
                      </a:r>
                      <a:endParaRPr lang="es-AR" sz="1500" dirty="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10</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7</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5</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9</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9</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extLst>
                  <a:ext uri="{0D108BD9-81ED-4DB2-BD59-A6C34878D82A}">
                    <a16:rowId xmlns="" xmlns:a16="http://schemas.microsoft.com/office/drawing/2014/main" val="10001"/>
                  </a:ext>
                </a:extLst>
              </a:tr>
              <a:tr h="410349">
                <a:tc>
                  <a:txBody>
                    <a:bodyPr/>
                    <a:lstStyle/>
                    <a:p>
                      <a:pPr algn="ctr">
                        <a:lnSpc>
                          <a:spcPct val="115000"/>
                        </a:lnSpc>
                        <a:spcAft>
                          <a:spcPts val="0"/>
                        </a:spcAft>
                      </a:pPr>
                      <a:r>
                        <a:rPr lang="es-AR" sz="1500">
                          <a:solidFill>
                            <a:srgbClr val="FF0000"/>
                          </a:solidFill>
                          <a:effectLst/>
                        </a:rPr>
                        <a:t>2º Trimestre</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7</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9</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6</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10</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10</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extLst>
                  <a:ext uri="{0D108BD9-81ED-4DB2-BD59-A6C34878D82A}">
                    <a16:rowId xmlns="" xmlns:a16="http://schemas.microsoft.com/office/drawing/2014/main" val="10002"/>
                  </a:ext>
                </a:extLst>
              </a:tr>
              <a:tr h="410349">
                <a:tc>
                  <a:txBody>
                    <a:bodyPr/>
                    <a:lstStyle/>
                    <a:p>
                      <a:pPr algn="ctr">
                        <a:lnSpc>
                          <a:spcPct val="115000"/>
                        </a:lnSpc>
                        <a:spcAft>
                          <a:spcPts val="0"/>
                        </a:spcAft>
                      </a:pPr>
                      <a:r>
                        <a:rPr lang="es-AR" sz="1500" dirty="0">
                          <a:solidFill>
                            <a:srgbClr val="FF0000"/>
                          </a:solidFill>
                          <a:effectLst/>
                        </a:rPr>
                        <a:t>3º Trimestre</a:t>
                      </a:r>
                      <a:endParaRPr lang="es-AR" sz="1500" dirty="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8</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9</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7</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4</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dirty="0">
                          <a:solidFill>
                            <a:srgbClr val="FF0000"/>
                          </a:solidFill>
                          <a:effectLst/>
                        </a:rPr>
                        <a:t>9</a:t>
                      </a:r>
                      <a:endParaRPr lang="es-AR" sz="1500" dirty="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extLst>
                  <a:ext uri="{0D108BD9-81ED-4DB2-BD59-A6C34878D82A}">
                    <a16:rowId xmlns="" xmlns:a16="http://schemas.microsoft.com/office/drawing/2014/main" val="10003"/>
                  </a:ext>
                </a:extLst>
              </a:tr>
            </a:tbl>
          </a:graphicData>
        </a:graphic>
      </p:graphicFrame>
      <p:sp>
        <p:nvSpPr>
          <p:cNvPr id="7" name="Rectangle 1"/>
          <p:cNvSpPr>
            <a:spLocks noChangeArrowheads="1"/>
          </p:cNvSpPr>
          <p:nvPr/>
        </p:nvSpPr>
        <p:spPr bwMode="auto">
          <a:xfrm>
            <a:off x="674370" y="4427469"/>
            <a:ext cx="206659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sz="1200" b="1" i="0" u="none" strike="noStrike" cap="none" normalizeH="0" baseline="0" dirty="0">
                <a:ln>
                  <a:noFill/>
                </a:ln>
                <a:solidFill>
                  <a:srgbClr val="FF0000"/>
                </a:solidFill>
                <a:effectLst/>
                <a:latin typeface="Arial" panose="020B0604020202020204" pitchFamily="34" charset="0"/>
                <a:ea typeface="Arial" panose="020B0604020202020204" pitchFamily="34" charset="0"/>
                <a:cs typeface="Arial" panose="020B0604020202020204" pitchFamily="34" charset="0"/>
              </a:rPr>
              <a:t>Alumno:</a:t>
            </a:r>
            <a:r>
              <a:rPr kumimoji="0" lang="es-AR" sz="1200" b="1" i="0" u="none" strike="noStrike" cap="none" normalizeH="0" dirty="0">
                <a:ln>
                  <a:noFill/>
                </a:ln>
                <a:solidFill>
                  <a:srgbClr val="FF0000"/>
                </a:solidFill>
                <a:effectLst/>
                <a:latin typeface="Arial" panose="020B0604020202020204" pitchFamily="34" charset="0"/>
                <a:ea typeface="Arial" panose="020B0604020202020204" pitchFamily="34" charset="0"/>
                <a:cs typeface="Arial" panose="020B0604020202020204" pitchFamily="34" charset="0"/>
              </a:rPr>
              <a:t> </a:t>
            </a:r>
            <a:r>
              <a:rPr kumimoji="0" lang="es-AR" sz="1200" b="1" i="0" u="none" strike="noStrike" cap="none" normalizeH="0" baseline="0" dirty="0">
                <a:ln>
                  <a:noFill/>
                </a:ln>
                <a:solidFill>
                  <a:srgbClr val="FF0000"/>
                </a:solidFill>
                <a:effectLst/>
                <a:latin typeface="Arial" panose="020B0604020202020204" pitchFamily="34" charset="0"/>
                <a:ea typeface="Arial" panose="020B0604020202020204" pitchFamily="34" charset="0"/>
                <a:cs typeface="Arial" panose="020B0604020202020204" pitchFamily="34" charset="0"/>
              </a:rPr>
              <a:t>María Fernández</a:t>
            </a:r>
            <a:endParaRPr kumimoji="0" lang="es-AR" sz="20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77396427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11</a:t>
            </a:r>
            <a:r>
              <a:rPr lang="es-ES_tradnl" b="1" dirty="0"/>
              <a:t/>
            </a:r>
            <a:br>
              <a:rPr lang="es-ES_tradnl" b="1" dirty="0"/>
            </a:br>
            <a:r>
              <a:rPr lang="es-ES_tradnl" sz="2800" i="1" dirty="0" smtClean="0"/>
              <a:t>Listas</a:t>
            </a:r>
            <a:endParaRPr lang="es-ES_tradnl" i="1" dirty="0"/>
          </a:p>
        </p:txBody>
      </p:sp>
      <p:sp>
        <p:nvSpPr>
          <p:cNvPr id="3" name="Marcador de contenido 2"/>
          <p:cNvSpPr>
            <a:spLocks noGrp="1"/>
          </p:cNvSpPr>
          <p:nvPr>
            <p:ph idx="1"/>
          </p:nvPr>
        </p:nvSpPr>
        <p:spPr>
          <a:xfrm>
            <a:off x="628650" y="2160000"/>
            <a:ext cx="8042910" cy="4351338"/>
          </a:xfrm>
        </p:spPr>
        <p:txBody>
          <a:bodyPr>
            <a:noAutofit/>
          </a:bodyPr>
          <a:lstStyle/>
          <a:p>
            <a:r>
              <a:rPr lang="es-AR" sz="1600" dirty="0">
                <a:latin typeface="Arial" panose="020B0604020202020204" pitchFamily="34" charset="0"/>
                <a:cs typeface="Arial" panose="020B0604020202020204" pitchFamily="34" charset="0"/>
              </a:rPr>
              <a:t>Cree una </a:t>
            </a:r>
            <a:r>
              <a:rPr lang="es-AR" sz="1600" dirty="0" smtClean="0">
                <a:latin typeface="Arial" panose="020B0604020202020204" pitchFamily="34" charset="0"/>
                <a:cs typeface="Arial" panose="020B0604020202020204" pitchFamily="34" charset="0"/>
              </a:rPr>
              <a:t>lista que contenga todos los numeros enteros entre 1 y 100</a:t>
            </a:r>
          </a:p>
          <a:p>
            <a:r>
              <a:rPr lang="es-AR" sz="1600" dirty="0" smtClean="0">
                <a:latin typeface="Arial" panose="020B0604020202020204" pitchFamily="34" charset="0"/>
                <a:cs typeface="Arial" panose="020B0604020202020204" pitchFamily="34" charset="0"/>
              </a:rPr>
              <a:t>Imprima todos los numeros impares</a:t>
            </a:r>
          </a:p>
          <a:p>
            <a:r>
              <a:rPr lang="es-AR" sz="1600" dirty="0" smtClean="0">
                <a:latin typeface="Arial" panose="020B0604020202020204" pitchFamily="34" charset="0"/>
                <a:cs typeface="Arial" panose="020B0604020202020204" pitchFamily="34" charset="0"/>
              </a:rPr>
              <a:t>Vacie la lista</a:t>
            </a:r>
          </a:p>
          <a:p>
            <a:r>
              <a:rPr lang="es-AR" sz="1600" dirty="0" smtClean="0">
                <a:latin typeface="Arial" panose="020B0604020202020204" pitchFamily="34" charset="0"/>
                <a:cs typeface="Arial" panose="020B0604020202020204" pitchFamily="34" charset="0"/>
              </a:rPr>
              <a:t>Utilice “for” para el recorrido</a:t>
            </a:r>
            <a:endParaRPr lang="es-AR" sz="1600" dirty="0">
              <a:latin typeface="Arial" panose="020B0604020202020204" pitchFamily="34" charset="0"/>
              <a:cs typeface="Arial" panose="020B0604020202020204" pitchFamily="34" charset="0"/>
            </a:endParaRPr>
          </a:p>
          <a:p>
            <a:pPr marL="0" indent="0">
              <a:buNone/>
            </a:pPr>
            <a:endParaRPr lang="es-US" sz="1600" b="1" dirty="0"/>
          </a:p>
          <a:p>
            <a:pPr marL="0" indent="0">
              <a:buNone/>
            </a:pPr>
            <a:endParaRPr lang="es-AR" sz="1600" b="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140</a:t>
            </a:fld>
            <a:endParaRPr lang="es-ES_tradnl" dirty="0"/>
          </a:p>
        </p:txBody>
      </p:sp>
      <p:pic>
        <p:nvPicPr>
          <p:cNvPr id="4" name="Imagen 3"/>
          <p:cNvPicPr>
            <a:picLocks noChangeAspect="1"/>
          </p:cNvPicPr>
          <p:nvPr/>
        </p:nvPicPr>
        <p:blipFill>
          <a:blip r:embed="rId2"/>
          <a:stretch>
            <a:fillRect/>
          </a:stretch>
        </p:blipFill>
        <p:spPr>
          <a:xfrm>
            <a:off x="4056434" y="3103124"/>
            <a:ext cx="4306110" cy="3229582"/>
          </a:xfrm>
          <a:prstGeom prst="rect">
            <a:avLst/>
          </a:prstGeom>
        </p:spPr>
      </p:pic>
    </p:spTree>
    <p:extLst>
      <p:ext uri="{BB962C8B-B14F-4D97-AF65-F5344CB8AC3E}">
        <p14:creationId xmlns:p14="http://schemas.microsoft.com/office/powerpoint/2010/main" xmlns="" val="31762940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12</a:t>
            </a:r>
            <a:r>
              <a:rPr lang="es-ES_tradnl" b="1" dirty="0"/>
              <a:t/>
            </a:r>
            <a:br>
              <a:rPr lang="es-ES_tradnl" b="1" dirty="0"/>
            </a:br>
            <a:r>
              <a:rPr lang="es-ES_tradnl" sz="2800" i="1" dirty="0" smtClean="0"/>
              <a:t>Listas</a:t>
            </a:r>
            <a:endParaRPr lang="es-ES_tradnl" i="1" dirty="0"/>
          </a:p>
        </p:txBody>
      </p:sp>
      <p:sp>
        <p:nvSpPr>
          <p:cNvPr id="3" name="Marcador de contenido 2"/>
          <p:cNvSpPr>
            <a:spLocks noGrp="1"/>
          </p:cNvSpPr>
          <p:nvPr>
            <p:ph idx="1"/>
          </p:nvPr>
        </p:nvSpPr>
        <p:spPr>
          <a:xfrm>
            <a:off x="628650" y="2160000"/>
            <a:ext cx="8042910" cy="4351338"/>
          </a:xfrm>
        </p:spPr>
        <p:txBody>
          <a:bodyPr>
            <a:noAutofit/>
          </a:bodyPr>
          <a:lstStyle/>
          <a:p>
            <a:r>
              <a:rPr lang="es-AR" sz="1600" dirty="0" smtClean="0">
                <a:latin typeface="Arial" panose="020B0604020202020204" pitchFamily="34" charset="0"/>
                <a:cs typeface="Arial" panose="020B0604020202020204" pitchFamily="34" charset="0"/>
              </a:rPr>
              <a:t>Reimplemente los ejercicios 6 y 7 pero utilizando listas en lugar de arreglos</a:t>
            </a:r>
          </a:p>
          <a:p>
            <a:pPr marL="0" indent="0">
              <a:buNone/>
            </a:pPr>
            <a:endParaRPr lang="es-US" sz="1600" b="1" dirty="0"/>
          </a:p>
          <a:p>
            <a:pPr marL="0" indent="0">
              <a:buNone/>
            </a:pPr>
            <a:endParaRPr lang="es-AR" sz="1600" b="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141</a:t>
            </a:fld>
            <a:endParaRPr lang="es-ES_tradnl" dirty="0"/>
          </a:p>
        </p:txBody>
      </p:sp>
      <p:pic>
        <p:nvPicPr>
          <p:cNvPr id="4" name="Imagen 3"/>
          <p:cNvPicPr>
            <a:picLocks noChangeAspect="1"/>
          </p:cNvPicPr>
          <p:nvPr/>
        </p:nvPicPr>
        <p:blipFill>
          <a:blip r:embed="rId2"/>
          <a:stretch>
            <a:fillRect/>
          </a:stretch>
        </p:blipFill>
        <p:spPr>
          <a:xfrm>
            <a:off x="4056434" y="3103124"/>
            <a:ext cx="4306110" cy="3229582"/>
          </a:xfrm>
          <a:prstGeom prst="rect">
            <a:avLst/>
          </a:prstGeom>
        </p:spPr>
      </p:pic>
    </p:spTree>
    <p:extLst>
      <p:ext uri="{BB962C8B-B14F-4D97-AF65-F5344CB8AC3E}">
        <p14:creationId xmlns:p14="http://schemas.microsoft.com/office/powerpoint/2010/main" xmlns="" val="79491515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13</a:t>
            </a:r>
            <a:r>
              <a:rPr lang="es-ES_tradnl" b="1" dirty="0"/>
              <a:t/>
            </a:r>
            <a:br>
              <a:rPr lang="es-ES_tradnl" b="1" dirty="0"/>
            </a:br>
            <a:r>
              <a:rPr lang="es-ES_tradnl" sz="2800" i="1" dirty="0" smtClean="0"/>
              <a:t>Listas</a:t>
            </a:r>
            <a:endParaRPr lang="es-ES_tradnl" i="1" dirty="0"/>
          </a:p>
        </p:txBody>
      </p:sp>
      <p:sp>
        <p:nvSpPr>
          <p:cNvPr id="3" name="Marcador de contenido 2"/>
          <p:cNvSpPr>
            <a:spLocks noGrp="1"/>
          </p:cNvSpPr>
          <p:nvPr>
            <p:ph idx="1"/>
          </p:nvPr>
        </p:nvSpPr>
        <p:spPr>
          <a:xfrm>
            <a:off x="628650" y="2160000"/>
            <a:ext cx="8042910" cy="4351338"/>
          </a:xfrm>
        </p:spPr>
        <p:txBody>
          <a:bodyPr>
            <a:noAutofit/>
          </a:bodyPr>
          <a:lstStyle/>
          <a:p>
            <a:r>
              <a:rPr lang="es-AR" sz="1600" dirty="0" smtClean="0">
                <a:latin typeface="Arial" panose="020B0604020202020204" pitchFamily="34" charset="0"/>
                <a:cs typeface="Arial" panose="020B0604020202020204" pitchFamily="34" charset="0"/>
              </a:rPr>
              <a:t>Reemplace los arreglos del ejercicio 9 por listas </a:t>
            </a:r>
          </a:p>
          <a:p>
            <a:pPr marL="0" indent="0">
              <a:buNone/>
            </a:pPr>
            <a:endParaRPr lang="es-US" sz="1600" b="1" dirty="0"/>
          </a:p>
          <a:p>
            <a:pPr marL="0" indent="0">
              <a:buNone/>
            </a:pPr>
            <a:endParaRPr lang="es-AR" sz="1600" b="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142</a:t>
            </a:fld>
            <a:endParaRPr lang="es-ES_tradnl" dirty="0"/>
          </a:p>
        </p:txBody>
      </p:sp>
      <p:pic>
        <p:nvPicPr>
          <p:cNvPr id="6" name="Imagen 5"/>
          <p:cNvPicPr>
            <a:picLocks noChangeAspect="1"/>
          </p:cNvPicPr>
          <p:nvPr/>
        </p:nvPicPr>
        <p:blipFill>
          <a:blip r:embed="rId2"/>
          <a:stretch>
            <a:fillRect/>
          </a:stretch>
        </p:blipFill>
        <p:spPr>
          <a:xfrm>
            <a:off x="3054485" y="2790336"/>
            <a:ext cx="4691020" cy="3600735"/>
          </a:xfrm>
          <a:prstGeom prst="rect">
            <a:avLst/>
          </a:prstGeom>
        </p:spPr>
      </p:pic>
    </p:spTree>
    <p:extLst>
      <p:ext uri="{BB962C8B-B14F-4D97-AF65-F5344CB8AC3E}">
        <p14:creationId xmlns:p14="http://schemas.microsoft.com/office/powerpoint/2010/main" xmlns="" val="150780366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14</a:t>
            </a:r>
            <a:r>
              <a:rPr lang="es-ES_tradnl" b="1" dirty="0"/>
              <a:t/>
            </a:r>
            <a:br>
              <a:rPr lang="es-ES_tradnl" b="1" dirty="0"/>
            </a:br>
            <a:r>
              <a:rPr lang="es-ES_tradnl" sz="2800" i="1" dirty="0" smtClean="0"/>
              <a:t>Listas</a:t>
            </a:r>
            <a:endParaRPr lang="es-ES_tradnl" i="1" dirty="0"/>
          </a:p>
        </p:txBody>
      </p:sp>
      <p:sp>
        <p:nvSpPr>
          <p:cNvPr id="3" name="Marcador de contenido 2"/>
          <p:cNvSpPr>
            <a:spLocks noGrp="1"/>
          </p:cNvSpPr>
          <p:nvPr>
            <p:ph idx="1"/>
          </p:nvPr>
        </p:nvSpPr>
        <p:spPr>
          <a:xfrm>
            <a:off x="628650" y="2160000"/>
            <a:ext cx="8042910" cy="4351338"/>
          </a:xfrm>
        </p:spPr>
        <p:txBody>
          <a:bodyPr>
            <a:noAutofit/>
          </a:bodyPr>
          <a:lstStyle/>
          <a:p>
            <a:r>
              <a:rPr lang="es-AR" sz="2000" dirty="0" smtClean="0">
                <a:latin typeface="Arial" panose="020B0604020202020204" pitchFamily="34" charset="0"/>
                <a:cs typeface="Arial" panose="020B0604020202020204" pitchFamily="34" charset="0"/>
              </a:rPr>
              <a:t>Implemente las clases indicadas en el siguiente diagrama de UML</a:t>
            </a:r>
          </a:p>
          <a:p>
            <a:pPr marL="0" indent="0">
              <a:buNone/>
            </a:pPr>
            <a:endParaRPr lang="es-US" sz="1600" b="1" dirty="0"/>
          </a:p>
          <a:p>
            <a:pPr marL="0" indent="0">
              <a:buNone/>
            </a:pPr>
            <a:endParaRPr lang="es-AR" sz="1600" b="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143</a:t>
            </a:fld>
            <a:endParaRPr lang="es-ES_tradnl" dirty="0"/>
          </a:p>
        </p:txBody>
      </p:sp>
      <p:pic>
        <p:nvPicPr>
          <p:cNvPr id="7" name="gráficos1"/>
          <p:cNvPicPr/>
          <p:nvPr/>
        </p:nvPicPr>
        <p:blipFill>
          <a:blip r:embed="rId2">
            <a:lum/>
            <a:alphaModFix/>
          </a:blip>
          <a:srcRect/>
          <a:stretch>
            <a:fillRect/>
          </a:stretch>
        </p:blipFill>
        <p:spPr>
          <a:xfrm>
            <a:off x="1556426" y="2587303"/>
            <a:ext cx="6190366" cy="3963720"/>
          </a:xfrm>
          <a:prstGeom prst="rect">
            <a:avLst/>
          </a:prstGeom>
          <a:ln>
            <a:noFill/>
            <a:prstDash/>
          </a:ln>
        </p:spPr>
      </p:pic>
    </p:spTree>
    <p:extLst>
      <p:ext uri="{BB962C8B-B14F-4D97-AF65-F5344CB8AC3E}">
        <p14:creationId xmlns:p14="http://schemas.microsoft.com/office/powerpoint/2010/main" xmlns="" val="136119647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_tradnl" sz="4000" dirty="0"/>
              <a:t>Programación Orientada a Objetos</a:t>
            </a:r>
          </a:p>
        </p:txBody>
      </p:sp>
      <p:sp>
        <p:nvSpPr>
          <p:cNvPr id="3" name="Subtítulo 2"/>
          <p:cNvSpPr>
            <a:spLocks noGrp="1"/>
          </p:cNvSpPr>
          <p:nvPr>
            <p:ph type="subTitle" idx="1"/>
          </p:nvPr>
        </p:nvSpPr>
        <p:spPr/>
        <p:txBody>
          <a:bodyPr/>
          <a:lstStyle/>
          <a:p>
            <a:r>
              <a:rPr lang="es-ES_tradnl" dirty="0"/>
              <a:t>Resolución</a:t>
            </a:r>
          </a:p>
          <a:p>
            <a:endParaRPr lang="es-ES_tradnl" dirty="0"/>
          </a:p>
        </p:txBody>
      </p:sp>
    </p:spTree>
    <p:extLst>
      <p:ext uri="{BB962C8B-B14F-4D97-AF65-F5344CB8AC3E}">
        <p14:creationId xmlns:p14="http://schemas.microsoft.com/office/powerpoint/2010/main" xmlns="" val="94286449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Ejercicio 1</a:t>
            </a:r>
            <a:r>
              <a:rPr lang="es-AR" dirty="0"/>
              <a:t/>
            </a:r>
            <a:br>
              <a:rPr lang="es-AR" dirty="0"/>
            </a:br>
            <a:r>
              <a:rPr lang="es-AR" sz="2800" i="1" dirty="0"/>
              <a:t>Estructuras de Control</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145</a:t>
            </a:fld>
            <a:endParaRPr lang="es-ES_tradnl" dirty="0"/>
          </a:p>
        </p:txBody>
      </p:sp>
      <p:sp>
        <p:nvSpPr>
          <p:cNvPr id="7" name="Marcador de contenido 2"/>
          <p:cNvSpPr>
            <a:spLocks noGrp="1"/>
          </p:cNvSpPr>
          <p:nvPr>
            <p:ph idx="1"/>
          </p:nvPr>
        </p:nvSpPr>
        <p:spPr>
          <a:xfrm>
            <a:off x="628650" y="2160000"/>
            <a:ext cx="7886700" cy="4351338"/>
          </a:xfrm>
        </p:spPr>
        <p:txBody>
          <a:bodyPr>
            <a:normAutofit lnSpcReduction="10000"/>
          </a:bodyPr>
          <a:lstStyle/>
          <a:p>
            <a:r>
              <a:rPr lang="es-AR" sz="2000" dirty="0"/>
              <a:t>Escriba una clase </a:t>
            </a:r>
            <a:r>
              <a:rPr lang="es-AR" sz="2000" b="1" dirty="0"/>
              <a:t>Potencias</a:t>
            </a:r>
            <a:r>
              <a:rPr lang="es-AR" sz="2000" dirty="0"/>
              <a:t>, </a:t>
            </a:r>
            <a:r>
              <a:rPr lang="es-AR" sz="2000" dirty="0" smtClean="0"/>
              <a:t>que contenga un metodo imprimirPotencias que reciba por parámetros 2 int llamados a </a:t>
            </a:r>
            <a:r>
              <a:rPr lang="es-AR" sz="2000" dirty="0"/>
              <a:t>y </a:t>
            </a:r>
            <a:r>
              <a:rPr lang="es-AR" sz="2000" dirty="0" smtClean="0"/>
              <a:t>b. Este metodo debe imprimir </a:t>
            </a:r>
            <a:r>
              <a:rPr lang="es-AR" sz="2000" dirty="0"/>
              <a:t>una </a:t>
            </a:r>
            <a:r>
              <a:rPr lang="es-AR" sz="2000" dirty="0" smtClean="0"/>
              <a:t>tabla de </a:t>
            </a:r>
            <a:r>
              <a:rPr lang="es-AR" sz="2000" dirty="0"/>
              <a:t>tamaño a x b de potencias, donde los valores de </a:t>
            </a:r>
            <a:r>
              <a:rPr lang="es-AR" sz="2000" b="1" dirty="0"/>
              <a:t>a</a:t>
            </a:r>
            <a:r>
              <a:rPr lang="es-AR" sz="2000" dirty="0"/>
              <a:t> corresponden a las bases y </a:t>
            </a:r>
            <a:r>
              <a:rPr lang="es-AR" sz="2000" b="1" dirty="0"/>
              <a:t>b</a:t>
            </a:r>
            <a:r>
              <a:rPr lang="es-AR" sz="2000" dirty="0"/>
              <a:t> a los exponentes</a:t>
            </a:r>
          </a:p>
          <a:p>
            <a:r>
              <a:rPr lang="es-AR" sz="2000" dirty="0"/>
              <a:t>Por ejemplo si ejecutamos con  a=3 y b=4, se debería imprimir la siguiente grilla</a:t>
            </a:r>
          </a:p>
          <a:p>
            <a:pPr marL="0" indent="0">
              <a:buNone/>
            </a:pPr>
            <a:endParaRPr lang="es-US" sz="2000" dirty="0"/>
          </a:p>
          <a:p>
            <a:pPr marL="0" indent="0">
              <a:buNone/>
            </a:pPr>
            <a:endParaRPr lang="es-AR" sz="2000" dirty="0"/>
          </a:p>
          <a:p>
            <a:endParaRPr lang="es-ES_tradnl" sz="2000" dirty="0" smtClean="0"/>
          </a:p>
          <a:p>
            <a:endParaRPr lang="es-ES_tradnl" sz="2000" dirty="0"/>
          </a:p>
          <a:p>
            <a:r>
              <a:rPr lang="es-ES_tradnl" sz="2000" dirty="0" smtClean="0"/>
              <a:t>Ayuda: el </a:t>
            </a:r>
            <a:r>
              <a:rPr lang="es-ES_tradnl" sz="2000" dirty="0" err="1" smtClean="0"/>
              <a:t>metodo</a:t>
            </a:r>
            <a:r>
              <a:rPr lang="es-ES_tradnl" sz="2000" dirty="0" smtClean="0"/>
              <a:t> </a:t>
            </a:r>
            <a:r>
              <a:rPr lang="es-ES_tradnl" sz="2000" b="1" dirty="0" err="1" smtClean="0"/>
              <a:t>Math</a:t>
            </a:r>
            <a:r>
              <a:rPr lang="es-ES_tradnl" sz="2000" b="1" dirty="0" smtClean="0"/>
              <a:t>.</a:t>
            </a:r>
            <a:r>
              <a:rPr lang="pl-PL" sz="2000" b="1" dirty="0" err="1" smtClean="0"/>
              <a:t>pow</a:t>
            </a:r>
            <a:r>
              <a:rPr lang="pl-PL" sz="2000" b="1" dirty="0" smtClean="0"/>
              <a:t>(</a:t>
            </a:r>
            <a:r>
              <a:rPr lang="pl-PL" sz="2000" b="1" dirty="0" err="1" smtClean="0"/>
              <a:t>base</a:t>
            </a:r>
            <a:r>
              <a:rPr lang="pl-PL" sz="2000" b="1" dirty="0" smtClean="0"/>
              <a:t>, </a:t>
            </a:r>
            <a:r>
              <a:rPr lang="pl-PL" sz="2000" b="1" dirty="0" err="1" smtClean="0"/>
              <a:t>exponente</a:t>
            </a:r>
            <a:r>
              <a:rPr lang="pl-PL" sz="2000" b="1" dirty="0" smtClean="0"/>
              <a:t>)</a:t>
            </a:r>
            <a:r>
              <a:rPr lang="pl-PL" sz="2000" dirty="0" smtClean="0"/>
              <a:t> </a:t>
            </a:r>
            <a:r>
              <a:rPr lang="pl-PL" sz="2000" dirty="0" err="1" smtClean="0"/>
              <a:t>devuelve</a:t>
            </a:r>
            <a:r>
              <a:rPr lang="pl-PL" sz="2000" dirty="0" smtClean="0"/>
              <a:t> el </a:t>
            </a:r>
            <a:r>
              <a:rPr lang="pl-PL" sz="2000" dirty="0" err="1" smtClean="0"/>
              <a:t>resultado</a:t>
            </a:r>
            <a:r>
              <a:rPr lang="pl-PL" sz="2000" dirty="0" smtClean="0"/>
              <a:t> de </a:t>
            </a:r>
            <a:r>
              <a:rPr lang="pl-PL" sz="2000" dirty="0" err="1" smtClean="0"/>
              <a:t>base</a:t>
            </a:r>
            <a:r>
              <a:rPr lang="pl-PL" sz="2000" baseline="30000" dirty="0" err="1" smtClean="0"/>
              <a:t>exponente</a:t>
            </a:r>
            <a:endParaRPr lang="es-ES_tradnl" sz="2000" baseline="30000" dirty="0"/>
          </a:p>
        </p:txBody>
      </p:sp>
      <p:sp>
        <p:nvSpPr>
          <p:cNvPr id="9" name="Rectángulo 8"/>
          <p:cNvSpPr/>
          <p:nvPr/>
        </p:nvSpPr>
        <p:spPr>
          <a:xfrm>
            <a:off x="2989911" y="4014071"/>
            <a:ext cx="3164178" cy="1469230"/>
          </a:xfrm>
          <a:prstGeom prst="rect">
            <a:avLst/>
          </a:prstGeom>
          <a:noFill/>
          <a:ln>
            <a:noFill/>
          </a:ln>
        </p:spPr>
        <p:txBody>
          <a:bodyPr lIns="91425" tIns="45700" rIns="91425" bIns="45700" anchor="ctr" anchorCtr="0"/>
          <a:lstStyle/>
          <a:p>
            <a:pPr>
              <a:lnSpc>
                <a:spcPct val="94000"/>
              </a:lnSpc>
              <a:spcAft>
                <a:spcPts val="0"/>
              </a:spcAft>
            </a:pPr>
            <a:r>
              <a:rPr lang="es-AR" sz="2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        </a:t>
            </a:r>
            <a:r>
              <a:rPr lang="es-AR" sz="2400" b="1"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1        1       1  </a:t>
            </a:r>
            <a:endParaRPr lang="es-AR"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nSpc>
                <a:spcPct val="94000"/>
              </a:lnSpc>
              <a:spcAft>
                <a:spcPts val="0"/>
              </a:spcAft>
            </a:pPr>
            <a:r>
              <a:rPr lang="es-AR" sz="2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2        4        8      16</a:t>
            </a:r>
            <a:endParaRPr lang="es-AR"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nSpc>
                <a:spcPct val="94000"/>
              </a:lnSpc>
              <a:spcAft>
                <a:spcPts val="0"/>
              </a:spcAft>
            </a:pPr>
            <a:r>
              <a:rPr lang="es-AR" sz="2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3        9      27      81  </a:t>
            </a:r>
            <a:endParaRPr lang="es-AR"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xmlns="" val="256798446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Ejercicio 1</a:t>
            </a:r>
            <a:r>
              <a:rPr lang="es-AR" dirty="0"/>
              <a:t/>
            </a:r>
            <a:br>
              <a:rPr lang="es-AR" dirty="0"/>
            </a:br>
            <a:r>
              <a:rPr lang="es-AR"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146</a:t>
            </a:fld>
            <a:endParaRPr lang="es-ES_tradnl" dirty="0"/>
          </a:p>
        </p:txBody>
      </p:sp>
      <p:sp>
        <p:nvSpPr>
          <p:cNvPr id="3" name="Rectángulo 2"/>
          <p:cNvSpPr/>
          <p:nvPr/>
        </p:nvSpPr>
        <p:spPr>
          <a:xfrm>
            <a:off x="209227" y="1961916"/>
            <a:ext cx="4572000" cy="2862322"/>
          </a:xfrm>
          <a:prstGeom prst="rect">
            <a:avLst/>
          </a:prstGeom>
        </p:spPr>
        <p:txBody>
          <a:bodyPr>
            <a:spAutoFit/>
          </a:bodyPr>
          <a:lstStyle/>
          <a:p>
            <a:r>
              <a:rPr lang="es-ES_tradnl" dirty="0" err="1">
                <a:solidFill>
                  <a:srgbClr val="0000E6"/>
                </a:solidFill>
              </a:rPr>
              <a:t>public</a:t>
            </a:r>
            <a:r>
              <a:rPr lang="es-ES_tradnl" dirty="0"/>
              <a:t> </a:t>
            </a:r>
            <a:r>
              <a:rPr lang="es-ES_tradnl" dirty="0" err="1">
                <a:solidFill>
                  <a:srgbClr val="0000E6"/>
                </a:solidFill>
              </a:rPr>
              <a:t>class</a:t>
            </a:r>
            <a:r>
              <a:rPr lang="es-ES_tradnl" dirty="0"/>
              <a:t> </a:t>
            </a:r>
            <a:r>
              <a:rPr lang="es-ES_tradnl" b="1" dirty="0">
                <a:latin typeface="Monospaced" charset="0"/>
              </a:rPr>
              <a:t>Potencias</a:t>
            </a:r>
            <a:r>
              <a:rPr lang="es-ES_tradnl" dirty="0"/>
              <a:t> {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void</a:t>
            </a:r>
            <a:r>
              <a:rPr lang="es-ES_tradnl" dirty="0"/>
              <a:t> </a:t>
            </a:r>
            <a:r>
              <a:rPr lang="es-ES_tradnl" b="1" dirty="0" err="1">
                <a:latin typeface="Monospaced" charset="0"/>
              </a:rPr>
              <a:t>imprimirPotencias</a:t>
            </a:r>
            <a:r>
              <a:rPr lang="es-ES_tradnl" dirty="0"/>
              <a:t>(</a:t>
            </a:r>
            <a:r>
              <a:rPr lang="es-ES_tradnl" dirty="0" err="1">
                <a:solidFill>
                  <a:srgbClr val="0000E6"/>
                </a:solidFill>
              </a:rPr>
              <a:t>int</a:t>
            </a:r>
            <a:r>
              <a:rPr lang="es-ES_tradnl" dirty="0"/>
              <a:t> a, </a:t>
            </a:r>
            <a:r>
              <a:rPr lang="es-ES_tradnl" dirty="0" err="1">
                <a:solidFill>
                  <a:srgbClr val="0000E6"/>
                </a:solidFill>
              </a:rPr>
              <a:t>int</a:t>
            </a:r>
            <a:r>
              <a:rPr lang="es-ES_tradnl" dirty="0"/>
              <a:t> b) {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for</a:t>
            </a:r>
            <a:r>
              <a:rPr lang="es-ES_tradnl" dirty="0" smtClean="0"/>
              <a:t> </a:t>
            </a:r>
            <a:r>
              <a:rPr lang="es-ES_tradnl" dirty="0"/>
              <a:t>(</a:t>
            </a:r>
            <a:r>
              <a:rPr lang="es-ES_tradnl" dirty="0" err="1">
                <a:solidFill>
                  <a:srgbClr val="0000E6"/>
                </a:solidFill>
              </a:rPr>
              <a:t>int</a:t>
            </a:r>
            <a:r>
              <a:rPr lang="es-ES_tradnl" dirty="0"/>
              <a:t> i = 1; i &lt;= a; i++) {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for</a:t>
            </a:r>
            <a:r>
              <a:rPr lang="es-ES_tradnl" dirty="0" smtClean="0"/>
              <a:t> </a:t>
            </a:r>
            <a:r>
              <a:rPr lang="es-ES_tradnl" dirty="0"/>
              <a:t>(</a:t>
            </a:r>
            <a:r>
              <a:rPr lang="es-ES_tradnl" dirty="0" err="1">
                <a:solidFill>
                  <a:srgbClr val="0000E6"/>
                </a:solidFill>
              </a:rPr>
              <a:t>int</a:t>
            </a:r>
            <a:r>
              <a:rPr lang="es-ES_tradnl" dirty="0"/>
              <a:t> j = 1; j &lt;= b; </a:t>
            </a:r>
            <a:r>
              <a:rPr lang="es-ES_tradnl" dirty="0" err="1"/>
              <a:t>j++</a:t>
            </a:r>
            <a:r>
              <a:rPr lang="es-ES_tradnl" dirty="0"/>
              <a:t>) { </a:t>
            </a:r>
            <a:endParaRPr lang="es-ES_tradnl" dirty="0" smtClean="0"/>
          </a:p>
          <a:p>
            <a:r>
              <a:rPr lang="es-ES_tradnl" dirty="0"/>
              <a:t> </a:t>
            </a:r>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a:t>
            </a:r>
            <a:r>
              <a:rPr lang="es-ES_tradnl" dirty="0" smtClean="0"/>
              <a:t>(</a:t>
            </a:r>
            <a:r>
              <a:rPr lang="es-ES_tradnl" dirty="0" err="1" smtClean="0"/>
              <a:t>Math.</a:t>
            </a:r>
            <a:r>
              <a:rPr lang="es-ES_tradnl" i="1" dirty="0" err="1" smtClean="0">
                <a:latin typeface="Monospaced" charset="0"/>
              </a:rPr>
              <a:t>pow</a:t>
            </a:r>
            <a:r>
              <a:rPr lang="es-ES_tradnl" dirty="0" smtClean="0"/>
              <a:t>(</a:t>
            </a:r>
            <a:r>
              <a:rPr lang="es-ES_tradnl" dirty="0" err="1" smtClean="0"/>
              <a:t>i,j</a:t>
            </a:r>
            <a:r>
              <a:rPr lang="es-ES_tradnl" dirty="0" smtClean="0"/>
              <a:t>) </a:t>
            </a:r>
            <a:r>
              <a:rPr lang="es-ES_tradnl" dirty="0"/>
              <a:t>+ </a:t>
            </a:r>
            <a:r>
              <a:rPr lang="es-ES_tradnl" dirty="0">
                <a:solidFill>
                  <a:srgbClr val="CE7B00"/>
                </a:solidFill>
              </a:rPr>
              <a:t>"</a:t>
            </a:r>
            <a:r>
              <a:rPr lang="es-ES_tradnl" dirty="0"/>
              <a:t> </a:t>
            </a:r>
            <a:r>
              <a:rPr lang="es-ES_tradnl" dirty="0">
                <a:solidFill>
                  <a:srgbClr val="CE7B00"/>
                </a:solidFill>
              </a:rPr>
              <a:t>"</a:t>
            </a:r>
            <a:r>
              <a:rPr lang="es-ES_tradnl" dirty="0"/>
              <a:t>); </a:t>
            </a:r>
            <a:endParaRPr lang="es-ES_tradnl" dirty="0" smtClean="0"/>
          </a:p>
          <a:p>
            <a:r>
              <a:rPr lang="es-ES_tradnl" dirty="0"/>
              <a:t> </a:t>
            </a:r>
            <a:r>
              <a:rPr lang="es-ES_tradnl" dirty="0" smtClean="0"/>
              <a:t>     } </a:t>
            </a:r>
          </a:p>
          <a:p>
            <a:r>
              <a:rPr lang="es-ES_tradnl" dirty="0"/>
              <a:t> </a:t>
            </a:r>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.println</a:t>
            </a:r>
            <a:r>
              <a:rPr lang="es-ES_tradnl" dirty="0"/>
              <a:t>(); </a:t>
            </a:r>
            <a:endParaRPr lang="es-ES_tradnl" dirty="0" smtClean="0"/>
          </a:p>
          <a:p>
            <a:r>
              <a:rPr lang="es-ES_tradnl" dirty="0"/>
              <a:t> </a:t>
            </a:r>
            <a:r>
              <a:rPr lang="es-ES_tradnl" dirty="0" smtClean="0"/>
              <a:t>   } </a:t>
            </a:r>
          </a:p>
          <a:p>
            <a:r>
              <a:rPr lang="es-ES_tradnl" dirty="0"/>
              <a:t> </a:t>
            </a:r>
            <a:r>
              <a:rPr lang="es-ES_tradnl" dirty="0" smtClean="0"/>
              <a:t> } </a:t>
            </a:r>
          </a:p>
          <a:p>
            <a:r>
              <a:rPr lang="es-ES_tradnl" dirty="0" smtClean="0"/>
              <a:t>}</a:t>
            </a:r>
            <a:endParaRPr lang="en-US" dirty="0"/>
          </a:p>
        </p:txBody>
      </p:sp>
      <p:sp>
        <p:nvSpPr>
          <p:cNvPr id="4" name="Rectángulo 3"/>
          <p:cNvSpPr/>
          <p:nvPr/>
        </p:nvSpPr>
        <p:spPr>
          <a:xfrm>
            <a:off x="4161295" y="3966841"/>
            <a:ext cx="4572000" cy="1754326"/>
          </a:xfrm>
          <a:prstGeom prst="rect">
            <a:avLst/>
          </a:prstGeom>
        </p:spPr>
        <p:txBody>
          <a:bodyPr>
            <a:spAutoFit/>
          </a:bodyPr>
          <a:lstStyle/>
          <a:p>
            <a:r>
              <a:rPr lang="es-ES_tradnl" dirty="0" err="1">
                <a:solidFill>
                  <a:srgbClr val="0000E6"/>
                </a:solidFill>
              </a:rPr>
              <a:t>public</a:t>
            </a:r>
            <a:r>
              <a:rPr lang="es-ES_tradnl" dirty="0"/>
              <a:t> </a:t>
            </a:r>
            <a:r>
              <a:rPr lang="es-ES_tradnl" dirty="0" err="1">
                <a:solidFill>
                  <a:srgbClr val="0000E6"/>
                </a:solidFill>
              </a:rPr>
              <a:t>class</a:t>
            </a:r>
            <a:r>
              <a:rPr lang="es-ES_tradnl" dirty="0"/>
              <a:t> </a:t>
            </a:r>
            <a:r>
              <a:rPr lang="es-ES_tradnl" b="1" dirty="0" err="1">
                <a:latin typeface="Monospaced" charset="0"/>
              </a:rPr>
              <a:t>Main</a:t>
            </a:r>
            <a:r>
              <a:rPr lang="es-ES_tradnl" dirty="0"/>
              <a:t> {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static</a:t>
            </a:r>
            <a:r>
              <a:rPr lang="es-ES_tradnl" dirty="0"/>
              <a:t> </a:t>
            </a:r>
            <a:r>
              <a:rPr lang="es-ES_tradnl" dirty="0" err="1">
                <a:solidFill>
                  <a:srgbClr val="0000E6"/>
                </a:solidFill>
              </a:rPr>
              <a:t>void</a:t>
            </a:r>
            <a:r>
              <a:rPr lang="es-ES_tradnl" dirty="0"/>
              <a:t> </a:t>
            </a:r>
            <a:r>
              <a:rPr lang="es-ES_tradnl" b="1" i="1" dirty="0" err="1">
                <a:latin typeface="Monospaced" charset="0"/>
              </a:rPr>
              <a:t>main</a:t>
            </a:r>
            <a:r>
              <a:rPr lang="es-ES_tradnl" dirty="0"/>
              <a:t>(</a:t>
            </a:r>
            <a:r>
              <a:rPr lang="es-ES_tradnl" dirty="0" err="1"/>
              <a:t>String</a:t>
            </a:r>
            <a:r>
              <a:rPr lang="es-ES_tradnl" dirty="0"/>
              <a:t>[] </a:t>
            </a:r>
            <a:r>
              <a:rPr lang="es-ES_tradnl" dirty="0" err="1"/>
              <a:t>args</a:t>
            </a:r>
            <a:r>
              <a:rPr lang="es-ES_tradnl" dirty="0"/>
              <a:t>) { </a:t>
            </a:r>
            <a:endParaRPr lang="es-ES_tradnl" dirty="0" smtClean="0"/>
          </a:p>
          <a:p>
            <a:r>
              <a:rPr lang="es-ES_tradnl" dirty="0"/>
              <a:t> </a:t>
            </a:r>
            <a:r>
              <a:rPr lang="es-ES_tradnl" dirty="0" smtClean="0"/>
              <a:t>   Potencias </a:t>
            </a:r>
            <a:r>
              <a:rPr lang="es-ES_tradnl" dirty="0"/>
              <a:t>p=</a:t>
            </a:r>
            <a:r>
              <a:rPr lang="es-ES_tradnl" dirty="0">
                <a:solidFill>
                  <a:srgbClr val="0000E6"/>
                </a:solidFill>
              </a:rPr>
              <a:t>new</a:t>
            </a:r>
            <a:r>
              <a:rPr lang="es-ES_tradnl" dirty="0"/>
              <a:t> Potencias(); </a:t>
            </a:r>
            <a:endParaRPr lang="es-ES_tradnl" dirty="0" smtClean="0"/>
          </a:p>
          <a:p>
            <a:r>
              <a:rPr lang="es-ES_tradnl" dirty="0"/>
              <a:t> </a:t>
            </a:r>
            <a:r>
              <a:rPr lang="es-ES_tradnl" dirty="0" smtClean="0"/>
              <a:t>   </a:t>
            </a:r>
            <a:r>
              <a:rPr lang="es-ES_tradnl" dirty="0" err="1" smtClean="0"/>
              <a:t>p.imprimirPotencias</a:t>
            </a:r>
            <a:r>
              <a:rPr lang="es-ES_tradnl" dirty="0" smtClean="0"/>
              <a:t>(3</a:t>
            </a:r>
            <a:r>
              <a:rPr lang="es-ES_tradnl" dirty="0"/>
              <a:t>, 4); </a:t>
            </a:r>
            <a:endParaRPr lang="es-ES_tradnl" dirty="0" smtClean="0"/>
          </a:p>
          <a:p>
            <a:r>
              <a:rPr lang="es-ES_tradnl" dirty="0"/>
              <a:t> </a:t>
            </a:r>
            <a:r>
              <a:rPr lang="es-ES_tradnl" dirty="0" smtClean="0"/>
              <a:t> } </a:t>
            </a:r>
          </a:p>
          <a:p>
            <a:r>
              <a:rPr lang="es-ES_tradnl" dirty="0" smtClean="0"/>
              <a:t>}</a:t>
            </a:r>
            <a:endParaRPr lang="en-US" dirty="0"/>
          </a:p>
        </p:txBody>
      </p:sp>
    </p:spTree>
    <p:extLst>
      <p:ext uri="{BB962C8B-B14F-4D97-AF65-F5344CB8AC3E}">
        <p14:creationId xmlns:p14="http://schemas.microsoft.com/office/powerpoint/2010/main" xmlns="" val="213933479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2</a:t>
            </a:r>
            <a:r>
              <a:rPr lang="es-ES_tradnl" dirty="0"/>
              <a:t/>
            </a:r>
            <a:br>
              <a:rPr lang="es-ES_tradnl" dirty="0"/>
            </a:br>
            <a:r>
              <a:rPr lang="es-ES_tradnl" sz="2800" i="1" dirty="0"/>
              <a:t>Estructuras de Control</a:t>
            </a:r>
          </a:p>
        </p:txBody>
      </p:sp>
      <p:sp>
        <p:nvSpPr>
          <p:cNvPr id="3" name="Marcador de contenido 2"/>
          <p:cNvSpPr>
            <a:spLocks noGrp="1"/>
          </p:cNvSpPr>
          <p:nvPr>
            <p:ph idx="1"/>
          </p:nvPr>
        </p:nvSpPr>
        <p:spPr/>
        <p:txBody>
          <a:bodyPr>
            <a:normAutofit/>
          </a:bodyPr>
          <a:lstStyle/>
          <a:p>
            <a:r>
              <a:rPr lang="es-AR" sz="1500" dirty="0"/>
              <a:t>Implemente una clase llamada </a:t>
            </a:r>
            <a:r>
              <a:rPr lang="es-AR" sz="1500" b="1" dirty="0"/>
              <a:t>Funciones</a:t>
            </a:r>
            <a:r>
              <a:rPr lang="es-AR" sz="1500" dirty="0"/>
              <a:t>, cuyos métodos deben contener la siguiente lógica:</a:t>
            </a:r>
          </a:p>
          <a:p>
            <a:pPr lvl="1"/>
            <a:r>
              <a:rPr lang="es-AR" sz="1600" b="1" dirty="0" smtClean="0"/>
              <a:t>multiplos:</a:t>
            </a:r>
            <a:r>
              <a:rPr lang="es-AR" sz="1600" dirty="0" smtClean="0"/>
              <a:t> </a:t>
            </a:r>
            <a:r>
              <a:rPr lang="es-AR" sz="1600" dirty="0"/>
              <a:t>debe imprimir la secuencia de número primos desde a hasta b.</a:t>
            </a:r>
          </a:p>
          <a:p>
            <a:pPr lvl="1"/>
            <a:r>
              <a:rPr lang="es-AR" sz="1600" b="1" dirty="0" smtClean="0"/>
              <a:t>pares: </a:t>
            </a:r>
            <a:r>
              <a:rPr lang="es-AR" sz="1600" dirty="0"/>
              <a:t>debe imprimir la secuencia de número pares desde a hasta b. Use la sentencia </a:t>
            </a:r>
            <a:r>
              <a:rPr lang="es-AR" sz="1600" b="1" dirty="0" err="1"/>
              <a:t>while</a:t>
            </a:r>
            <a:endParaRPr lang="es-AR" sz="1600" dirty="0"/>
          </a:p>
          <a:p>
            <a:pPr lvl="1"/>
            <a:r>
              <a:rPr lang="es-AR" sz="1600" b="1" dirty="0" smtClean="0"/>
              <a:t>impares: </a:t>
            </a:r>
            <a:r>
              <a:rPr lang="es-AR" sz="1600" dirty="0"/>
              <a:t>debe imprimir la secuencia de número impares desde a hasta b. Use la sentencia </a:t>
            </a:r>
            <a:r>
              <a:rPr lang="es-AR" sz="1600" b="1" dirty="0" err="1"/>
              <a:t>for</a:t>
            </a:r>
            <a:endParaRPr lang="es-AR" sz="1600" dirty="0"/>
          </a:p>
          <a:p>
            <a:pPr lvl="1"/>
            <a:r>
              <a:rPr lang="es-AR" sz="1600" b="1" dirty="0" err="1"/>
              <a:t>fibonacci</a:t>
            </a:r>
            <a:r>
              <a:rPr lang="es-AR" sz="1600" b="1" dirty="0"/>
              <a:t>():</a:t>
            </a:r>
            <a:r>
              <a:rPr lang="es-AR" sz="1600" dirty="0"/>
              <a:t> debe imprimir la secuencia de números desde 1 hasta n</a:t>
            </a:r>
          </a:p>
          <a:p>
            <a:pPr marL="0" indent="0">
              <a:buNone/>
            </a:pPr>
            <a:endParaRPr lang="es-ES_tradnl" sz="15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147</a:t>
            </a:fld>
            <a:endParaRPr lang="es-ES_tradnl" dirty="0"/>
          </a:p>
        </p:txBody>
      </p:sp>
      <p:sp>
        <p:nvSpPr>
          <p:cNvPr id="9" name="Rectángulo 8"/>
          <p:cNvSpPr/>
          <p:nvPr/>
        </p:nvSpPr>
        <p:spPr>
          <a:xfrm>
            <a:off x="4314420" y="4858881"/>
            <a:ext cx="4323277" cy="119519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spcAft>
                <a:spcPts val="0"/>
              </a:spcAft>
            </a:pPr>
            <a:r>
              <a:rPr lang="es-AR" sz="1200" dirty="0">
                <a:solidFill>
                  <a:srgbClr val="000000"/>
                </a:solidFill>
                <a:latin typeface="Arial" panose="020B0604020202020204" pitchFamily="34" charset="0"/>
                <a:ea typeface="Arial" panose="020B0604020202020204" pitchFamily="34" charset="0"/>
              </a:rPr>
              <a:t>La secuencia de Fibonacci se genera sumando dos números consecutivos para obtener el siguiente, entonces:  </a:t>
            </a:r>
            <a:endParaRPr lang="es-AR" dirty="0">
              <a:solidFill>
                <a:srgbClr val="000000"/>
              </a:solidFill>
              <a:latin typeface="Times New Roman" panose="02020603050405020304" pitchFamily="18" charset="0"/>
              <a:ea typeface="Times New Roman" panose="02020603050405020304" pitchFamily="18" charset="0"/>
            </a:endParaRPr>
          </a:p>
          <a:p>
            <a:pPr>
              <a:spcAft>
                <a:spcPts val="0"/>
              </a:spcAft>
            </a:pPr>
            <a:r>
              <a:rPr lang="es-AR" sz="1200" dirty="0">
                <a:solidFill>
                  <a:srgbClr val="000000"/>
                </a:solidFill>
                <a:latin typeface="Arial" panose="020B0604020202020204" pitchFamily="34" charset="0"/>
                <a:ea typeface="Arial" panose="020B0604020202020204" pitchFamily="34" charset="0"/>
              </a:rPr>
              <a:t> </a:t>
            </a:r>
            <a:r>
              <a:rPr lang="es-AR" sz="1200" b="1" dirty="0">
                <a:solidFill>
                  <a:srgbClr val="000000"/>
                </a:solidFill>
                <a:latin typeface="Arial" panose="020B0604020202020204" pitchFamily="34" charset="0"/>
                <a:ea typeface="Arial" panose="020B0604020202020204" pitchFamily="34" charset="0"/>
              </a:rPr>
              <a:t>f</a:t>
            </a:r>
            <a:r>
              <a:rPr lang="es-AR" sz="1200" b="1" baseline="-25000" dirty="0">
                <a:solidFill>
                  <a:srgbClr val="000000"/>
                </a:solidFill>
                <a:latin typeface="Arial" panose="020B0604020202020204" pitchFamily="34" charset="0"/>
                <a:ea typeface="Arial" panose="020B0604020202020204" pitchFamily="34" charset="0"/>
              </a:rPr>
              <a:t>1</a:t>
            </a:r>
            <a:r>
              <a:rPr lang="es-AR" sz="1200" b="1" dirty="0">
                <a:solidFill>
                  <a:srgbClr val="000000"/>
                </a:solidFill>
                <a:latin typeface="Arial" panose="020B0604020202020204" pitchFamily="34" charset="0"/>
                <a:ea typeface="Arial" panose="020B0604020202020204" pitchFamily="34" charset="0"/>
              </a:rPr>
              <a:t> = f</a:t>
            </a:r>
            <a:r>
              <a:rPr lang="es-AR" sz="1200" b="1" baseline="-25000" dirty="0">
                <a:solidFill>
                  <a:srgbClr val="000000"/>
                </a:solidFill>
                <a:latin typeface="Arial" panose="020B0604020202020204" pitchFamily="34" charset="0"/>
                <a:ea typeface="Arial" panose="020B0604020202020204" pitchFamily="34" charset="0"/>
              </a:rPr>
              <a:t>2</a:t>
            </a:r>
            <a:r>
              <a:rPr lang="es-AR" sz="1200" b="1" dirty="0">
                <a:solidFill>
                  <a:srgbClr val="000000"/>
                </a:solidFill>
                <a:latin typeface="Arial" panose="020B0604020202020204" pitchFamily="34" charset="0"/>
                <a:ea typeface="Arial" panose="020B0604020202020204" pitchFamily="34" charset="0"/>
              </a:rPr>
              <a:t> = 1 </a:t>
            </a:r>
            <a:br>
              <a:rPr lang="es-AR" sz="1200" b="1" dirty="0">
                <a:solidFill>
                  <a:srgbClr val="000000"/>
                </a:solidFill>
                <a:latin typeface="Arial" panose="020B0604020202020204" pitchFamily="34" charset="0"/>
                <a:ea typeface="Arial" panose="020B0604020202020204" pitchFamily="34" charset="0"/>
              </a:rPr>
            </a:br>
            <a:r>
              <a:rPr lang="es-AR" sz="1200" b="1" dirty="0">
                <a:solidFill>
                  <a:srgbClr val="000000"/>
                </a:solidFill>
                <a:latin typeface="Arial" panose="020B0604020202020204" pitchFamily="34" charset="0"/>
                <a:ea typeface="Arial" panose="020B0604020202020204" pitchFamily="34" charset="0"/>
              </a:rPr>
              <a:t> </a:t>
            </a:r>
            <a:r>
              <a:rPr lang="es-AR" sz="1200" b="1" dirty="0" err="1">
                <a:solidFill>
                  <a:srgbClr val="000000"/>
                </a:solidFill>
                <a:latin typeface="Arial" panose="020B0604020202020204" pitchFamily="34" charset="0"/>
                <a:ea typeface="Arial" panose="020B0604020202020204" pitchFamily="34" charset="0"/>
              </a:rPr>
              <a:t>f</a:t>
            </a:r>
            <a:r>
              <a:rPr lang="es-AR" sz="1200" b="1" baseline="-25000" dirty="0" err="1">
                <a:solidFill>
                  <a:srgbClr val="000000"/>
                </a:solidFill>
                <a:latin typeface="Arial" panose="020B0604020202020204" pitchFamily="34" charset="0"/>
                <a:ea typeface="Arial" panose="020B0604020202020204" pitchFamily="34" charset="0"/>
              </a:rPr>
              <a:t>n</a:t>
            </a:r>
            <a:r>
              <a:rPr lang="es-AR" sz="1200" b="1" dirty="0">
                <a:solidFill>
                  <a:srgbClr val="000000"/>
                </a:solidFill>
                <a:latin typeface="Arial" panose="020B0604020202020204" pitchFamily="34" charset="0"/>
                <a:ea typeface="Arial" panose="020B0604020202020204" pitchFamily="34" charset="0"/>
              </a:rPr>
              <a:t> = </a:t>
            </a:r>
            <a:r>
              <a:rPr lang="es-AR" sz="1200" b="1" dirty="0" err="1">
                <a:solidFill>
                  <a:srgbClr val="000000"/>
                </a:solidFill>
                <a:latin typeface="Arial" panose="020B0604020202020204" pitchFamily="34" charset="0"/>
                <a:ea typeface="Arial" panose="020B0604020202020204" pitchFamily="34" charset="0"/>
              </a:rPr>
              <a:t>f</a:t>
            </a:r>
            <a:r>
              <a:rPr lang="es-AR" sz="1200" b="1" baseline="-25000" dirty="0" err="1">
                <a:solidFill>
                  <a:srgbClr val="000000"/>
                </a:solidFill>
                <a:latin typeface="Arial" panose="020B0604020202020204" pitchFamily="34" charset="0"/>
                <a:ea typeface="Arial" panose="020B0604020202020204" pitchFamily="34" charset="0"/>
              </a:rPr>
              <a:t>n</a:t>
            </a:r>
            <a:r>
              <a:rPr lang="es-AR" sz="1200" b="1" baseline="-25000" dirty="0">
                <a:solidFill>
                  <a:srgbClr val="000000"/>
                </a:solidFill>
                <a:latin typeface="Arial" panose="020B0604020202020204" pitchFamily="34" charset="0"/>
                <a:ea typeface="Arial" panose="020B0604020202020204" pitchFamily="34" charset="0"/>
              </a:rPr>
              <a:t> - 1</a:t>
            </a:r>
            <a:r>
              <a:rPr lang="es-AR" sz="1200" b="1" dirty="0">
                <a:solidFill>
                  <a:srgbClr val="000000"/>
                </a:solidFill>
                <a:latin typeface="Arial" panose="020B0604020202020204" pitchFamily="34" charset="0"/>
                <a:ea typeface="Arial" panose="020B0604020202020204" pitchFamily="34" charset="0"/>
              </a:rPr>
              <a:t> + </a:t>
            </a:r>
            <a:r>
              <a:rPr lang="es-AR" sz="1200" b="1" dirty="0" err="1">
                <a:solidFill>
                  <a:srgbClr val="000000"/>
                </a:solidFill>
                <a:latin typeface="Arial" panose="020B0604020202020204" pitchFamily="34" charset="0"/>
                <a:ea typeface="Arial" panose="020B0604020202020204" pitchFamily="34" charset="0"/>
              </a:rPr>
              <a:t>f</a:t>
            </a:r>
            <a:r>
              <a:rPr lang="es-AR" sz="1200" b="1" baseline="-25000" dirty="0" err="1">
                <a:solidFill>
                  <a:srgbClr val="000000"/>
                </a:solidFill>
                <a:latin typeface="Arial" panose="020B0604020202020204" pitchFamily="34" charset="0"/>
                <a:ea typeface="Arial" panose="020B0604020202020204" pitchFamily="34" charset="0"/>
              </a:rPr>
              <a:t>n</a:t>
            </a:r>
            <a:r>
              <a:rPr lang="es-AR" sz="1200" b="1" baseline="-25000" dirty="0">
                <a:solidFill>
                  <a:srgbClr val="000000"/>
                </a:solidFill>
                <a:latin typeface="Arial" panose="020B0604020202020204" pitchFamily="34" charset="0"/>
                <a:ea typeface="Arial" panose="020B0604020202020204" pitchFamily="34" charset="0"/>
              </a:rPr>
              <a:t> - 2</a:t>
            </a:r>
            <a:r>
              <a:rPr lang="es-AR" sz="1200" b="1" dirty="0">
                <a:solidFill>
                  <a:srgbClr val="000000"/>
                </a:solidFill>
                <a:latin typeface="Arial" panose="020B0604020202020204" pitchFamily="34" charset="0"/>
                <a:ea typeface="Arial" panose="020B0604020202020204" pitchFamily="34" charset="0"/>
              </a:rPr>
              <a:t>   para n &gt;= 3 </a:t>
            </a:r>
            <a:endParaRPr lang="es-AR" dirty="0">
              <a:solidFill>
                <a:srgbClr val="000000"/>
              </a:solidFill>
              <a:latin typeface="Times New Roman" panose="02020603050405020304" pitchFamily="18" charset="0"/>
              <a:ea typeface="Times New Roman" panose="02020603050405020304" pitchFamily="18" charset="0"/>
            </a:endParaRPr>
          </a:p>
          <a:p>
            <a:pPr>
              <a:spcBef>
                <a:spcPts val="1400"/>
              </a:spcBef>
              <a:spcAft>
                <a:spcPts val="1400"/>
              </a:spcAft>
            </a:pPr>
            <a:r>
              <a:rPr lang="es-AR" sz="1200" b="1" dirty="0">
                <a:solidFill>
                  <a:srgbClr val="000000"/>
                </a:solidFill>
                <a:latin typeface="Arial" panose="020B0604020202020204" pitchFamily="34" charset="0"/>
                <a:ea typeface="Arial" panose="020B0604020202020204" pitchFamily="34" charset="0"/>
              </a:rPr>
              <a:t>La serie Fibonacci resultante es:</a:t>
            </a:r>
            <a:r>
              <a:rPr lang="es-AR" sz="1200" dirty="0">
                <a:solidFill>
                  <a:srgbClr val="000000"/>
                </a:solidFill>
                <a:latin typeface="Arial" panose="020B0604020202020204" pitchFamily="34" charset="0"/>
                <a:ea typeface="Arial" panose="020B0604020202020204" pitchFamily="34" charset="0"/>
              </a:rPr>
              <a:t> 1, 1, 2, 3, 5, 8, 13, etc.… </a:t>
            </a:r>
            <a:endParaRPr lang="es-AR" dirty="0">
              <a:solidFill>
                <a:srgbClr val="000000"/>
              </a:solidFill>
              <a:effectLst/>
              <a:latin typeface="Times New Roman" panose="02020603050405020304" pitchFamily="18" charset="0"/>
              <a:ea typeface="Times New Roman" panose="02020603050405020304" pitchFamily="18" charset="0"/>
            </a:endParaRPr>
          </a:p>
        </p:txBody>
      </p:sp>
      <p:pic>
        <p:nvPicPr>
          <p:cNvPr id="13" name="Imagen 12"/>
          <p:cNvPicPr>
            <a:picLocks noChangeAspect="1"/>
          </p:cNvPicPr>
          <p:nvPr/>
        </p:nvPicPr>
        <p:blipFill>
          <a:blip r:embed="rId2"/>
          <a:stretch>
            <a:fillRect/>
          </a:stretch>
        </p:blipFill>
        <p:spPr>
          <a:xfrm>
            <a:off x="1366620" y="4543234"/>
            <a:ext cx="2209830" cy="1826491"/>
          </a:xfrm>
          <a:prstGeom prst="rect">
            <a:avLst/>
          </a:prstGeom>
        </p:spPr>
      </p:pic>
    </p:spTree>
    <p:extLst>
      <p:ext uri="{BB962C8B-B14F-4D97-AF65-F5344CB8AC3E}">
        <p14:creationId xmlns:p14="http://schemas.microsoft.com/office/powerpoint/2010/main" xmlns="" val="96669013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2</a:t>
            </a:r>
            <a:r>
              <a:rPr lang="es-ES_tradnl" dirty="0"/>
              <a:t/>
            </a:r>
            <a:br>
              <a:rPr lang="es-ES_tradnl" dirty="0"/>
            </a:br>
            <a:r>
              <a:rPr lang="es-ES_tradnl" sz="2800" i="1" dirty="0"/>
              <a:t>Resolución</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148</a:t>
            </a:fld>
            <a:endParaRPr lang="es-ES_tradnl" dirty="0"/>
          </a:p>
        </p:txBody>
      </p:sp>
      <p:sp>
        <p:nvSpPr>
          <p:cNvPr id="6" name="Rectángulo 5"/>
          <p:cNvSpPr/>
          <p:nvPr/>
        </p:nvSpPr>
        <p:spPr>
          <a:xfrm>
            <a:off x="422624" y="2200287"/>
            <a:ext cx="3066865" cy="286745"/>
          </a:xfrm>
          <a:prstGeom prst="rect">
            <a:avLst/>
          </a:prstGeom>
        </p:spPr>
        <p:txBody>
          <a:bodyPr wrap="none">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class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Funciones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ángulo 7"/>
          <p:cNvSpPr/>
          <p:nvPr/>
        </p:nvSpPr>
        <p:spPr>
          <a:xfrm>
            <a:off x="60960" y="2724660"/>
            <a:ext cx="4968240" cy="3287118"/>
          </a:xfrm>
          <a:prstGeom prst="rect">
            <a:avLst/>
          </a:prstGeom>
        </p:spPr>
        <p:txBody>
          <a:bodyPr wrap="square">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   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multiplos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b</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b</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if</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i="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esPrimo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boolean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esPrimo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if</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&gt; 2 &amp;&amp;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&amp; 1) == 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false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3;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2)</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if</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false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true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ángulo 9"/>
          <p:cNvSpPr/>
          <p:nvPr/>
        </p:nvSpPr>
        <p:spPr>
          <a:xfrm>
            <a:off x="4758976" y="2724660"/>
            <a:ext cx="4572000" cy="3237746"/>
          </a:xfrm>
          <a:prstGeom prst="rect">
            <a:avLst/>
          </a:prstGeom>
        </p:spPr>
        <p:txBody>
          <a:bodyPr>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   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pares(</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b</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while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b</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if</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2 == 0)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impares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b</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b</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if</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2 != 0)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1260566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868C24B-0288-4D1F-A5C6-C83737CCCBF5}"/>
              </a:ext>
            </a:extLst>
          </p:cNvPr>
          <p:cNvSpPr>
            <a:spLocks noGrp="1"/>
          </p:cNvSpPr>
          <p:nvPr>
            <p:ph type="title"/>
          </p:nvPr>
        </p:nvSpPr>
        <p:spPr/>
        <p:txBody>
          <a:bodyPr/>
          <a:lstStyle/>
          <a:p>
            <a:r>
              <a:rPr lang="es-ES" b="1" dirty="0"/>
              <a:t>Clases y Objetos</a:t>
            </a:r>
          </a:p>
        </p:txBody>
      </p:sp>
      <p:sp>
        <p:nvSpPr>
          <p:cNvPr id="3" name="Marcador de contenido 2">
            <a:extLst>
              <a:ext uri="{FF2B5EF4-FFF2-40B4-BE49-F238E27FC236}">
                <a16:creationId xmlns="" xmlns:a16="http://schemas.microsoft.com/office/drawing/2014/main" id="{B402D316-106E-47C3-A4FD-339BA067CDB9}"/>
              </a:ext>
            </a:extLst>
          </p:cNvPr>
          <p:cNvSpPr>
            <a:spLocks noGrp="1"/>
          </p:cNvSpPr>
          <p:nvPr>
            <p:ph idx="1"/>
          </p:nvPr>
        </p:nvSpPr>
        <p:spPr/>
        <p:txBody>
          <a:bodyPr>
            <a:normAutofit fontScale="77500" lnSpcReduction="20000"/>
          </a:bodyPr>
          <a:lstStyle/>
          <a:p>
            <a:pPr>
              <a:lnSpc>
                <a:spcPct val="120000"/>
              </a:lnSpc>
            </a:pPr>
            <a:r>
              <a:rPr lang="es-ES" dirty="0"/>
              <a:t>En Java, el mecanismo de creación de objetos es mediante la definición de clases. Luego el desarrollador puede crear objetos (o instancias) a partir de dichas clases</a:t>
            </a:r>
          </a:p>
          <a:p>
            <a:pPr>
              <a:lnSpc>
                <a:spcPct val="120000"/>
              </a:lnSpc>
            </a:pPr>
            <a:r>
              <a:rPr lang="es-ES" dirty="0"/>
              <a:t>Las clases son “moldes de objetos” donde se indican los atributos y métodos que tendrán TODOS los objetos de dicha clase (luego, cada objeto se diferencia por los valores de sus atributos)</a:t>
            </a:r>
          </a:p>
          <a:p>
            <a:pPr>
              <a:lnSpc>
                <a:spcPct val="120000"/>
              </a:lnSpc>
            </a:pPr>
            <a:r>
              <a:rPr lang="es-ES" dirty="0"/>
              <a:t>Para crear un objeto dada una clase, se debe utilizar la palabra reservada “</a:t>
            </a:r>
            <a:r>
              <a:rPr lang="es-ES" b="1" dirty="0">
                <a:solidFill>
                  <a:srgbClr val="0070C0"/>
                </a:solidFill>
              </a:rPr>
              <a:t>new</a:t>
            </a:r>
            <a:r>
              <a:rPr lang="es-ES" dirty="0"/>
              <a:t>” y, a menudo, se asigna el nuevo objeto a una variable (se dice que la variable tiene una referencia o “apunta a” dicho objeto)</a:t>
            </a:r>
          </a:p>
          <a:p>
            <a:endParaRPr lang="es-ES" dirty="0"/>
          </a:p>
        </p:txBody>
      </p:sp>
      <p:sp>
        <p:nvSpPr>
          <p:cNvPr id="4" name="Marcador de pie de página 3">
            <a:extLst>
              <a:ext uri="{FF2B5EF4-FFF2-40B4-BE49-F238E27FC236}">
                <a16:creationId xmlns="" xmlns:a16="http://schemas.microsoft.com/office/drawing/2014/main" id="{965DB931-E481-42CE-8A4A-93B6F4C46BAD}"/>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 xmlns:a16="http://schemas.microsoft.com/office/drawing/2014/main" id="{8ED9CCC9-C4A5-43D7-88B8-55F21704F172}"/>
              </a:ext>
            </a:extLst>
          </p:cNvPr>
          <p:cNvSpPr>
            <a:spLocks noGrp="1"/>
          </p:cNvSpPr>
          <p:nvPr>
            <p:ph type="sldNum" sz="quarter" idx="12"/>
          </p:nvPr>
        </p:nvSpPr>
        <p:spPr/>
        <p:txBody>
          <a:bodyPr/>
          <a:lstStyle/>
          <a:p>
            <a:fld id="{D802D9E1-0DDA-174F-9155-A972C397A999}" type="slidenum">
              <a:rPr lang="es-ES_tradnl" smtClean="0"/>
              <a:pPr/>
              <a:t>14</a:t>
            </a:fld>
            <a:endParaRPr lang="es-ES_tradnl" dirty="0"/>
          </a:p>
        </p:txBody>
      </p:sp>
    </p:spTree>
    <p:extLst>
      <p:ext uri="{BB962C8B-B14F-4D97-AF65-F5344CB8AC3E}">
        <p14:creationId xmlns:p14="http://schemas.microsoft.com/office/powerpoint/2010/main" xmlns="" val="354350769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2</a:t>
            </a:r>
            <a:r>
              <a:rPr lang="es-ES_tradnl" dirty="0"/>
              <a:t/>
            </a:r>
            <a:br>
              <a:rPr lang="es-ES_tradnl" dirty="0"/>
            </a:br>
            <a:r>
              <a:rPr lang="es-ES_tradnl" sz="2800" i="1" dirty="0"/>
              <a:t>Resolución</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149</a:t>
            </a:fld>
            <a:endParaRPr lang="es-ES_tradnl" dirty="0"/>
          </a:p>
        </p:txBody>
      </p:sp>
      <p:sp>
        <p:nvSpPr>
          <p:cNvPr id="3" name="Rectángulo 2"/>
          <p:cNvSpPr/>
          <p:nvPr/>
        </p:nvSpPr>
        <p:spPr>
          <a:xfrm>
            <a:off x="262890" y="2255457"/>
            <a:ext cx="4572000" cy="2957348"/>
          </a:xfrm>
          <a:prstGeom prst="rect">
            <a:avLst/>
          </a:prstGeom>
        </p:spPr>
        <p:txBody>
          <a:bodyPr wrap="square">
            <a:spAutoFit/>
          </a:bodyPr>
          <a:lstStyle/>
          <a:p>
            <a:pPr>
              <a:lnSpc>
                <a:spcPct val="107000"/>
              </a:lnSpc>
              <a:spcAft>
                <a:spcPts val="0"/>
              </a:spcAft>
            </a:pPr>
            <a:r>
              <a:rPr lang="en-US" sz="14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    public</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fibonacci</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4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n1</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0,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n2</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1,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n3</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4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n1</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4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n2</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latin typeface="Courier New" panose="02070309020205020404" pitchFamily="49" charset="0"/>
                <a:ea typeface="Calibri" panose="020F0502020204030204" pitchFamily="34" charset="0"/>
                <a:cs typeface="Times New Roman" panose="02020603050405020304" pitchFamily="18" charset="0"/>
              </a:rPr>
              <a:t> </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2; </a:t>
            </a:r>
            <a:r>
              <a:rPr lang="en-US" sz="14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n3</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n1</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n2</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4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4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n3</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n1</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n2</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n2</a:t>
            </a: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4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n3</a:t>
            </a: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p>
          <a:p>
            <a:pPr>
              <a:lnSpc>
                <a:spcPct val="107000"/>
              </a:lnSpc>
              <a:spcAft>
                <a:spcPts val="800"/>
              </a:spcAft>
            </a:pPr>
            <a:r>
              <a:rPr lang="es-US" sz="14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END OF FUNCIONES</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ángulo 3"/>
          <p:cNvSpPr/>
          <p:nvPr/>
        </p:nvSpPr>
        <p:spPr>
          <a:xfrm>
            <a:off x="3722370" y="4266336"/>
            <a:ext cx="5486400" cy="2163221"/>
          </a:xfrm>
          <a:prstGeom prst="rect">
            <a:avLst/>
          </a:prstGeom>
        </p:spPr>
        <p:txBody>
          <a:bodyPr wrap="square">
            <a:spAutoFit/>
          </a:bodyPr>
          <a:lstStyle/>
          <a:p>
            <a:pPr>
              <a:lnSpc>
                <a:spcPct val="107000"/>
              </a:lnSpc>
              <a:spcAft>
                <a:spcPts val="0"/>
              </a:spcAft>
            </a:pPr>
            <a:r>
              <a:rPr lang="en-US" sz="14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 public</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main(String[] </a:t>
            </a:r>
            <a:r>
              <a:rPr lang="en-US" sz="14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args</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Funciones.</a:t>
            </a:r>
            <a:r>
              <a:rPr lang="es-AR" sz="1400" i="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multiplos</a:t>
            </a: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(1, 100);</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s-AR" sz="14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s-AR"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Funciones.</a:t>
            </a:r>
            <a:r>
              <a:rPr lang="es-AR" sz="1400" i="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pares</a:t>
            </a: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(1, 100);</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4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Funciones.</a:t>
            </a:r>
            <a:r>
              <a:rPr lang="en-US" sz="1400" i="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impares</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(1, 100);</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4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4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Funciones.</a:t>
            </a:r>
            <a:r>
              <a:rPr lang="es-AR" sz="1400" i="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fibonacci</a:t>
            </a: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(15);</a:t>
            </a:r>
            <a:endParaRPr lang="es-A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sz="14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400" dirty="0"/>
          </a:p>
        </p:txBody>
      </p:sp>
    </p:spTree>
    <p:extLst>
      <p:ext uri="{BB962C8B-B14F-4D97-AF65-F5344CB8AC3E}">
        <p14:creationId xmlns:p14="http://schemas.microsoft.com/office/powerpoint/2010/main" xmlns="" val="387656746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2</a:t>
            </a:r>
            <a:r>
              <a:rPr lang="es-ES_tradnl" dirty="0"/>
              <a:t/>
            </a:r>
            <a:br>
              <a:rPr lang="es-ES_tradnl" dirty="0"/>
            </a:br>
            <a:r>
              <a:rPr lang="es-ES_tradnl" sz="2800" i="1" dirty="0"/>
              <a:t>Resolución</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150</a:t>
            </a:fld>
            <a:endParaRPr lang="es-ES_tradnl" dirty="0"/>
          </a:p>
        </p:txBody>
      </p:sp>
      <p:sp>
        <p:nvSpPr>
          <p:cNvPr id="6" name="Rectángulo 5"/>
          <p:cNvSpPr/>
          <p:nvPr/>
        </p:nvSpPr>
        <p:spPr>
          <a:xfrm>
            <a:off x="339090" y="2290644"/>
            <a:ext cx="8530558" cy="3093154"/>
          </a:xfrm>
          <a:prstGeom prst="rect">
            <a:avLst/>
          </a:prstGeom>
        </p:spPr>
        <p:txBody>
          <a:bodyPr wrap="square">
            <a:spAutoFit/>
          </a:bodyPr>
          <a:lstStyle/>
          <a:p>
            <a:r>
              <a:rPr lang="es-AR" sz="1500" b="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Funciones.</a:t>
            </a:r>
            <a:r>
              <a:rPr lang="es-AR" sz="1500" b="1" i="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multiplos</a:t>
            </a:r>
            <a:r>
              <a:rPr lang="es-AR" sz="1500"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(1, 100);</a:t>
            </a:r>
            <a:endParaRPr lang="es-AR" sz="1500" b="1" dirty="0">
              <a:solidFill>
                <a:srgbClr val="000000"/>
              </a:solidFill>
              <a:latin typeface="Courier New" panose="02070309020205020404" pitchFamily="49" charset="0"/>
            </a:endParaRPr>
          </a:p>
          <a:p>
            <a:r>
              <a:rPr lang="es-AR" sz="1500" b="1" dirty="0">
                <a:solidFill>
                  <a:srgbClr val="FF0000"/>
                </a:solidFill>
                <a:latin typeface="Courier New" panose="02070309020205020404" pitchFamily="49" charset="0"/>
              </a:rPr>
              <a:t>1 2 3 5 7 11 13 17 19 23 29 31 37 41 43 47 53 59 61 67 71 73 79 83 89 97</a:t>
            </a:r>
          </a:p>
          <a:p>
            <a:endParaRPr lang="es-US" sz="1500" b="1" dirty="0">
              <a:solidFill>
                <a:srgbClr val="000000"/>
              </a:solidFill>
              <a:latin typeface="Courier New" panose="02070309020205020404" pitchFamily="49" charset="0"/>
            </a:endParaRPr>
          </a:p>
          <a:p>
            <a:r>
              <a:rPr lang="es-AR" sz="1500" b="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Funciones.</a:t>
            </a:r>
            <a:r>
              <a:rPr lang="es-AR" sz="1500" b="1" i="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pares</a:t>
            </a:r>
            <a:r>
              <a:rPr lang="es-AR" sz="1500"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(1, 100);</a:t>
            </a:r>
            <a:endParaRPr lang="es-AR" sz="1500" b="1" dirty="0">
              <a:solidFill>
                <a:srgbClr val="000000"/>
              </a:solidFill>
              <a:latin typeface="Courier New" panose="02070309020205020404" pitchFamily="49" charset="0"/>
            </a:endParaRPr>
          </a:p>
          <a:p>
            <a:r>
              <a:rPr lang="es-AR" sz="1500" b="1" dirty="0">
                <a:solidFill>
                  <a:srgbClr val="FF0000"/>
                </a:solidFill>
                <a:latin typeface="Courier New" panose="02070309020205020404" pitchFamily="49" charset="0"/>
              </a:rPr>
              <a:t>2 4 6 8 10 12 14 16 18 20 22 24 26 28 30 32 34 36 38 40 42 44 46 48 50 52 54 56 58 60 62 64 66 68 70 72 74 76 78 80 82 84 86 88 90 92 94 96 98 </a:t>
            </a:r>
          </a:p>
          <a:p>
            <a:endParaRPr lang="es-US" sz="1500" b="1" dirty="0">
              <a:solidFill>
                <a:srgbClr val="000000"/>
              </a:solidFill>
              <a:latin typeface="Courier New" panose="02070309020205020404" pitchFamily="49" charset="0"/>
            </a:endParaRPr>
          </a:p>
          <a:p>
            <a:r>
              <a:rPr lang="en-US" sz="1500" b="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Funciones.</a:t>
            </a:r>
            <a:r>
              <a:rPr lang="en-US" sz="1500" b="1" i="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impares</a:t>
            </a:r>
            <a:r>
              <a:rPr lang="en-US" sz="1500"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(1, 100);</a:t>
            </a:r>
            <a:endParaRPr lang="es-AR" sz="1500" b="1" dirty="0">
              <a:solidFill>
                <a:srgbClr val="000000"/>
              </a:solidFill>
              <a:latin typeface="Courier New" panose="02070309020205020404" pitchFamily="49" charset="0"/>
            </a:endParaRPr>
          </a:p>
          <a:p>
            <a:r>
              <a:rPr lang="es-AR" sz="1500" b="1" dirty="0">
                <a:solidFill>
                  <a:srgbClr val="FF0000"/>
                </a:solidFill>
                <a:latin typeface="Courier New" panose="02070309020205020404" pitchFamily="49" charset="0"/>
              </a:rPr>
              <a:t>1 3 5 7 9 11 13 15 17 19 21 23 25 27 29 31 33 35 37 39 41 43 45 47 49 51 53 55 57 59 61 63 65 67 69 71 73 75 77 79 81 83 85 87 89 91 93 95 97 99 </a:t>
            </a:r>
          </a:p>
          <a:p>
            <a:endParaRPr lang="es-US" sz="1500" b="1" dirty="0">
              <a:solidFill>
                <a:srgbClr val="000000"/>
              </a:solidFill>
              <a:latin typeface="Courier New" panose="02070309020205020404" pitchFamily="49" charset="0"/>
            </a:endParaRPr>
          </a:p>
          <a:p>
            <a:r>
              <a:rPr lang="es-AR" sz="1500" b="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Funciones.</a:t>
            </a:r>
            <a:r>
              <a:rPr lang="es-AR" sz="1500" b="1" i="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fibonacci</a:t>
            </a:r>
            <a:r>
              <a:rPr lang="es-AR" sz="1500"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(15);</a:t>
            </a:r>
            <a:endParaRPr lang="es-AR" sz="1500" b="1" dirty="0">
              <a:latin typeface="Calibri" panose="020F0502020204030204" pitchFamily="34" charset="0"/>
              <a:ea typeface="Calibri" panose="020F0502020204030204" pitchFamily="34" charset="0"/>
              <a:cs typeface="Times New Roman" panose="02020603050405020304" pitchFamily="18" charset="0"/>
            </a:endParaRPr>
          </a:p>
          <a:p>
            <a:r>
              <a:rPr lang="es-AR" sz="1500" b="1" dirty="0">
                <a:solidFill>
                  <a:srgbClr val="FF0000"/>
                </a:solidFill>
                <a:latin typeface="Courier New" panose="02070309020205020404" pitchFamily="49" charset="0"/>
              </a:rPr>
              <a:t>0 1 1 2 3 5 8 13 21 34 55 89 144 233 377</a:t>
            </a:r>
            <a:endParaRPr lang="es-AR" sz="1500" b="1" dirty="0">
              <a:solidFill>
                <a:srgbClr val="FF0000"/>
              </a:solidFill>
            </a:endParaRPr>
          </a:p>
        </p:txBody>
      </p:sp>
    </p:spTree>
    <p:extLst>
      <p:ext uri="{BB962C8B-B14F-4D97-AF65-F5344CB8AC3E}">
        <p14:creationId xmlns:p14="http://schemas.microsoft.com/office/powerpoint/2010/main" xmlns="" val="165574913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3</a:t>
            </a:r>
            <a:r>
              <a:rPr lang="es-ES_tradnl" dirty="0"/>
              <a:t/>
            </a:r>
            <a:br>
              <a:rPr lang="es-ES_tradnl" dirty="0"/>
            </a:br>
            <a:r>
              <a:rPr lang="es-ES_tradnl" sz="2800" i="1" dirty="0"/>
              <a:t>Estructuras de Control</a:t>
            </a:r>
            <a:endParaRPr lang="es-ES_tradnl" i="1" dirty="0"/>
          </a:p>
        </p:txBody>
      </p:sp>
      <p:sp>
        <p:nvSpPr>
          <p:cNvPr id="3" name="Marcador de contenido 2"/>
          <p:cNvSpPr>
            <a:spLocks noGrp="1"/>
          </p:cNvSpPr>
          <p:nvPr>
            <p:ph idx="1"/>
          </p:nvPr>
        </p:nvSpPr>
        <p:spPr/>
        <p:txBody>
          <a:bodyPr>
            <a:normAutofit/>
          </a:bodyPr>
          <a:lstStyle/>
          <a:p>
            <a:r>
              <a:rPr lang="es-AR" sz="1800" dirty="0"/>
              <a:t>Escriba una clase llamada </a:t>
            </a:r>
            <a:r>
              <a:rPr lang="es-AR" sz="1800" b="1" dirty="0"/>
              <a:t>Hoy</a:t>
            </a:r>
            <a:r>
              <a:rPr lang="es-AR" sz="1800" dirty="0"/>
              <a:t> con la siguiente estructura. Implemente los </a:t>
            </a:r>
            <a:r>
              <a:rPr lang="es-AR" sz="1800" dirty="0" err="1"/>
              <a:t>setters</a:t>
            </a:r>
            <a:r>
              <a:rPr lang="es-AR" sz="1800" dirty="0"/>
              <a:t> y </a:t>
            </a:r>
            <a:r>
              <a:rPr lang="es-AR" sz="1800" dirty="0" err="1"/>
              <a:t>getters</a:t>
            </a:r>
            <a:r>
              <a:rPr lang="es-AR" sz="1800" dirty="0"/>
              <a:t> de las variables</a:t>
            </a:r>
            <a:endParaRPr lang="es-ES_tradnl" sz="18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151</a:t>
            </a:fld>
            <a:endParaRPr lang="es-ES_tradnl" dirty="0"/>
          </a:p>
        </p:txBody>
      </p:sp>
      <p:sp>
        <p:nvSpPr>
          <p:cNvPr id="4" name="Rectángulo 3"/>
          <p:cNvSpPr/>
          <p:nvPr/>
        </p:nvSpPr>
        <p:spPr>
          <a:xfrm>
            <a:off x="628649" y="3193961"/>
            <a:ext cx="5314951" cy="2308324"/>
          </a:xfrm>
          <a:prstGeom prst="rect">
            <a:avLst/>
          </a:prstGeom>
        </p:spPr>
        <p:txBody>
          <a:bodyPr wrap="square">
            <a:spAutoFit/>
          </a:bodyPr>
          <a:lstStyle/>
          <a:p>
            <a:pPr marL="285750" indent="-285750">
              <a:buFont typeface="Arial" panose="020B0604020202020204" pitchFamily="34" charset="0"/>
              <a:buChar char="•"/>
            </a:pPr>
            <a:r>
              <a:rPr lang="es-AR" dirty="0">
                <a:latin typeface="Arial" panose="020B0604020202020204" pitchFamily="34" charset="0"/>
                <a:cs typeface="Arial" panose="020B0604020202020204" pitchFamily="34" charset="0"/>
              </a:rPr>
              <a:t>Implemente los siguientes métodos:</a:t>
            </a:r>
          </a:p>
          <a:p>
            <a:pPr lvl="1"/>
            <a:r>
              <a:rPr lang="es-AR" b="1" dirty="0">
                <a:latin typeface="Arial" panose="020B0604020202020204" pitchFamily="34" charset="0"/>
                <a:cs typeface="Arial" panose="020B0604020202020204" pitchFamily="34" charset="0"/>
              </a:rPr>
              <a:t>a. </a:t>
            </a:r>
            <a:r>
              <a:rPr lang="es-AR" b="1" dirty="0" err="1">
                <a:latin typeface="Arial" panose="020B0604020202020204" pitchFamily="34" charset="0"/>
                <a:cs typeface="Arial" panose="020B0604020202020204" pitchFamily="34" charset="0"/>
              </a:rPr>
              <a:t>nombreDiaDeSemana</a:t>
            </a:r>
            <a:r>
              <a:rPr lang="es-AR" b="1" dirty="0">
                <a:latin typeface="Arial" panose="020B0604020202020204" pitchFamily="34" charset="0"/>
                <a:cs typeface="Arial" panose="020B0604020202020204" pitchFamily="34" charset="0"/>
              </a:rPr>
              <a:t>(</a:t>
            </a:r>
            <a:r>
              <a:rPr lang="es-AR" b="1" dirty="0" err="1">
                <a:latin typeface="Arial" panose="020B0604020202020204" pitchFamily="34" charset="0"/>
                <a:cs typeface="Arial" panose="020B0604020202020204" pitchFamily="34" charset="0"/>
              </a:rPr>
              <a:t>int</a:t>
            </a:r>
            <a:r>
              <a:rPr lang="es-AR" b="1" dirty="0">
                <a:latin typeface="Arial" panose="020B0604020202020204" pitchFamily="34" charset="0"/>
                <a:cs typeface="Arial" panose="020B0604020202020204" pitchFamily="34" charset="0"/>
              </a:rPr>
              <a:t> </a:t>
            </a:r>
            <a:r>
              <a:rPr lang="es-AR" b="1" dirty="0" err="1">
                <a:latin typeface="Arial" panose="020B0604020202020204" pitchFamily="34" charset="0"/>
                <a:cs typeface="Arial" panose="020B0604020202020204" pitchFamily="34" charset="0"/>
              </a:rPr>
              <a:t>numeroDia</a:t>
            </a:r>
            <a:r>
              <a:rPr lang="es-AR" b="1" dirty="0">
                <a:latin typeface="Arial" panose="020B0604020202020204" pitchFamily="34" charset="0"/>
                <a:cs typeface="Arial" panose="020B0604020202020204" pitchFamily="34" charset="0"/>
              </a:rPr>
              <a:t>):</a:t>
            </a:r>
            <a:r>
              <a:rPr lang="es-AR" dirty="0">
                <a:latin typeface="Arial" panose="020B0604020202020204" pitchFamily="34" charset="0"/>
                <a:cs typeface="Arial" panose="020B0604020202020204" pitchFamily="34" charset="0"/>
              </a:rPr>
              <a:t> </a:t>
            </a:r>
            <a:r>
              <a:rPr lang="es-AR" b="1" dirty="0" err="1">
                <a:latin typeface="Arial" panose="020B0604020202020204" pitchFamily="34" charset="0"/>
                <a:cs typeface="Arial" panose="020B0604020202020204" pitchFamily="34" charset="0"/>
              </a:rPr>
              <a:t>String</a:t>
            </a:r>
            <a:r>
              <a:rPr lang="es-AR" dirty="0">
                <a:latin typeface="Arial" panose="020B0604020202020204" pitchFamily="34" charset="0"/>
                <a:cs typeface="Arial" panose="020B0604020202020204" pitchFamily="34" charset="0"/>
              </a:rPr>
              <a:t> que dado un número entre 1 y 7 devuelve el nombre del día de la semana (“lunes”, “martes”, etc.)</a:t>
            </a:r>
          </a:p>
          <a:p>
            <a:pPr lvl="1"/>
            <a:r>
              <a:rPr lang="es-AR" b="1" dirty="0">
                <a:latin typeface="Arial" panose="020B0604020202020204" pitchFamily="34" charset="0"/>
                <a:cs typeface="Arial" panose="020B0604020202020204" pitchFamily="34" charset="0"/>
              </a:rPr>
              <a:t>b. </a:t>
            </a:r>
            <a:r>
              <a:rPr lang="es-AR" b="1" dirty="0" err="1">
                <a:latin typeface="Arial" panose="020B0604020202020204" pitchFamily="34" charset="0"/>
                <a:cs typeface="Arial" panose="020B0604020202020204" pitchFamily="34" charset="0"/>
              </a:rPr>
              <a:t>nombreDeMes</a:t>
            </a:r>
            <a:r>
              <a:rPr lang="es-AR" b="1" dirty="0">
                <a:latin typeface="Arial" panose="020B0604020202020204" pitchFamily="34" charset="0"/>
                <a:cs typeface="Arial" panose="020B0604020202020204" pitchFamily="34" charset="0"/>
              </a:rPr>
              <a:t>(</a:t>
            </a:r>
            <a:r>
              <a:rPr lang="es-AR" b="1" dirty="0" err="1">
                <a:latin typeface="Arial" panose="020B0604020202020204" pitchFamily="34" charset="0"/>
                <a:cs typeface="Arial" panose="020B0604020202020204" pitchFamily="34" charset="0"/>
              </a:rPr>
              <a:t>int</a:t>
            </a:r>
            <a:r>
              <a:rPr lang="es-AR" b="1" dirty="0">
                <a:latin typeface="Arial" panose="020B0604020202020204" pitchFamily="34" charset="0"/>
                <a:cs typeface="Arial" panose="020B0604020202020204" pitchFamily="34" charset="0"/>
              </a:rPr>
              <a:t> </a:t>
            </a:r>
            <a:r>
              <a:rPr lang="es-AR" b="1" dirty="0" err="1">
                <a:latin typeface="Arial" panose="020B0604020202020204" pitchFamily="34" charset="0"/>
                <a:cs typeface="Arial" panose="020B0604020202020204" pitchFamily="34" charset="0"/>
              </a:rPr>
              <a:t>numeroMes</a:t>
            </a:r>
            <a:r>
              <a:rPr lang="es-AR" b="1" dirty="0">
                <a:latin typeface="Arial" panose="020B0604020202020204" pitchFamily="34" charset="0"/>
                <a:cs typeface="Arial" panose="020B0604020202020204" pitchFamily="34" charset="0"/>
              </a:rPr>
              <a:t>): </a:t>
            </a:r>
            <a:r>
              <a:rPr lang="es-AR" b="1" dirty="0" err="1">
                <a:latin typeface="Arial" panose="020B0604020202020204" pitchFamily="34" charset="0"/>
                <a:cs typeface="Arial" panose="020B0604020202020204" pitchFamily="34" charset="0"/>
              </a:rPr>
              <a:t>String</a:t>
            </a:r>
            <a:r>
              <a:rPr lang="es-AR" dirty="0">
                <a:latin typeface="Arial" panose="020B0604020202020204" pitchFamily="34" charset="0"/>
                <a:cs typeface="Arial" panose="020B0604020202020204" pitchFamily="34" charset="0"/>
              </a:rPr>
              <a:t> que dado un número entre 1 y 12 devuelve el nombre del mes (“enero”, “febrero”, etc.)</a:t>
            </a:r>
          </a:p>
        </p:txBody>
      </p:sp>
      <p:pic>
        <p:nvPicPr>
          <p:cNvPr id="11" name="Imagen 10"/>
          <p:cNvPicPr>
            <a:picLocks noChangeAspect="1"/>
          </p:cNvPicPr>
          <p:nvPr/>
        </p:nvPicPr>
        <p:blipFill>
          <a:blip r:embed="rId2"/>
          <a:stretch>
            <a:fillRect/>
          </a:stretch>
        </p:blipFill>
        <p:spPr>
          <a:xfrm>
            <a:off x="6427470" y="4070682"/>
            <a:ext cx="2346960" cy="1995483"/>
          </a:xfrm>
          <a:prstGeom prst="rect">
            <a:avLst/>
          </a:prstGeom>
        </p:spPr>
      </p:pic>
    </p:spTree>
    <p:extLst>
      <p:ext uri="{BB962C8B-B14F-4D97-AF65-F5344CB8AC3E}">
        <p14:creationId xmlns:p14="http://schemas.microsoft.com/office/powerpoint/2010/main" xmlns="" val="397884215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3</a:t>
            </a:r>
            <a:r>
              <a:rPr lang="es-ES_tradnl" dirty="0"/>
              <a:t/>
            </a:r>
            <a:br>
              <a:rPr lang="es-ES_tradnl"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152</a:t>
            </a:fld>
            <a:endParaRPr lang="es-ES_tradnl" dirty="0"/>
          </a:p>
        </p:txBody>
      </p:sp>
      <p:sp>
        <p:nvSpPr>
          <p:cNvPr id="7" name="Rectángulo 6"/>
          <p:cNvSpPr/>
          <p:nvPr/>
        </p:nvSpPr>
        <p:spPr>
          <a:xfrm>
            <a:off x="430530" y="2257613"/>
            <a:ext cx="2601994" cy="276999"/>
          </a:xfrm>
          <a:prstGeom prst="rect">
            <a:avLst/>
          </a:prstGeom>
        </p:spPr>
        <p:txBody>
          <a:bodyPr wrap="none">
            <a:spAutoFit/>
          </a:bodyPr>
          <a:lstStyle/>
          <a:p>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class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Hoy {</a:t>
            </a:r>
            <a:endParaRPr lang="es-AR" sz="1200" dirty="0"/>
          </a:p>
        </p:txBody>
      </p:sp>
      <p:sp>
        <p:nvSpPr>
          <p:cNvPr id="8" name="Rectángulo 7"/>
          <p:cNvSpPr/>
          <p:nvPr/>
        </p:nvSpPr>
        <p:spPr>
          <a:xfrm>
            <a:off x="4800568" y="2534612"/>
            <a:ext cx="4572000" cy="4041491"/>
          </a:xfrm>
          <a:prstGeom prst="rect">
            <a:avLst/>
          </a:prstGeom>
        </p:spPr>
        <p:txBody>
          <a:bodyPr wrap="square">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   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nombreDiaDeSemana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switch</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1:</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Lunes</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2:</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Martes</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3:</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Miercoles</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4:</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Jueves</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5:</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"Viernes"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6:</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Sabado</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7:</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"Domingo"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default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"INVALIDO"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ángulo 9"/>
          <p:cNvSpPr/>
          <p:nvPr/>
        </p:nvSpPr>
        <p:spPr>
          <a:xfrm>
            <a:off x="430530" y="2671910"/>
            <a:ext cx="4572000" cy="879600"/>
          </a:xfrm>
          <a:prstGeom prst="rect">
            <a:avLst/>
          </a:prstGeom>
        </p:spPr>
        <p:txBody>
          <a:bodyPr>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    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dia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mes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año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ángulo 12"/>
          <p:cNvSpPr/>
          <p:nvPr/>
        </p:nvSpPr>
        <p:spPr>
          <a:xfrm>
            <a:off x="430530" y="3688808"/>
            <a:ext cx="5029200" cy="1278042"/>
          </a:xfrm>
          <a:prstGeom prst="rect">
            <a:avLst/>
          </a:prstGeom>
        </p:spPr>
        <p:txBody>
          <a:bodyPr wrap="square">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    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getDia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dia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setDia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dia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dia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dia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getMes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mes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setMes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mes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mes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mes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getAño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año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setAño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año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año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año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215726244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3</a:t>
            </a:r>
            <a:r>
              <a:rPr lang="es-ES_tradnl" dirty="0"/>
              <a:t/>
            </a:r>
            <a:br>
              <a:rPr lang="es-ES_tradnl"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153</a:t>
            </a:fld>
            <a:endParaRPr lang="es-ES_tradnl" dirty="0"/>
          </a:p>
        </p:txBody>
      </p:sp>
      <p:sp>
        <p:nvSpPr>
          <p:cNvPr id="11" name="Rectángulo 10"/>
          <p:cNvSpPr/>
          <p:nvPr/>
        </p:nvSpPr>
        <p:spPr>
          <a:xfrm>
            <a:off x="628650" y="2337303"/>
            <a:ext cx="4572000" cy="3451842"/>
          </a:xfrm>
          <a:prstGeom prst="rect">
            <a:avLst/>
          </a:prstGeom>
        </p:spPr>
        <p:txBody>
          <a:bodyPr>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nombreDelMes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switch</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1:</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Enero</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2:</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Febrero</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3:</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Marzo</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4:</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"Abril"</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5:</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"Mayo"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6:</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"Junio"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7:</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"Julio"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ángulo 2"/>
          <p:cNvSpPr/>
          <p:nvPr/>
        </p:nvSpPr>
        <p:spPr>
          <a:xfrm>
            <a:off x="4278630" y="3018787"/>
            <a:ext cx="4572000" cy="2658164"/>
          </a:xfrm>
          <a:prstGeom prst="rect">
            <a:avLst/>
          </a:prstGeom>
        </p:spPr>
        <p:txBody>
          <a:bodyPr>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        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8:</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"Agosto"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9:</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Septiembre</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10: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Octubre</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11:</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Noviembre</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case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12:</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Diciembre</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default</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"INVALIDO"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404336901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3 (2)</a:t>
            </a:r>
            <a:r>
              <a:rPr lang="es-ES_tradnl" dirty="0"/>
              <a:t/>
            </a:r>
            <a:br>
              <a:rPr lang="es-ES_tradnl" dirty="0"/>
            </a:br>
            <a:r>
              <a:rPr lang="es-ES_tradnl" sz="2800" i="1" dirty="0"/>
              <a:t>Estructuras de Control</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154</a:t>
            </a:fld>
            <a:endParaRPr lang="es-ES_tradnl" dirty="0"/>
          </a:p>
        </p:txBody>
      </p:sp>
      <p:pic>
        <p:nvPicPr>
          <p:cNvPr id="9" name="Imagen 8"/>
          <p:cNvPicPr>
            <a:picLocks noChangeAspect="1"/>
          </p:cNvPicPr>
          <p:nvPr/>
        </p:nvPicPr>
        <p:blipFill>
          <a:blip r:embed="rId2"/>
          <a:stretch>
            <a:fillRect/>
          </a:stretch>
        </p:blipFill>
        <p:spPr>
          <a:xfrm>
            <a:off x="6705600" y="4267140"/>
            <a:ext cx="2294450" cy="1950837"/>
          </a:xfrm>
          <a:prstGeom prst="rect">
            <a:avLst/>
          </a:prstGeom>
        </p:spPr>
      </p:pic>
      <p:sp>
        <p:nvSpPr>
          <p:cNvPr id="6" name="Rectángulo 5"/>
          <p:cNvSpPr/>
          <p:nvPr/>
        </p:nvSpPr>
        <p:spPr>
          <a:xfrm>
            <a:off x="628649" y="2150795"/>
            <a:ext cx="5955031" cy="3139321"/>
          </a:xfrm>
          <a:prstGeom prst="rect">
            <a:avLst/>
          </a:prstGeom>
        </p:spPr>
        <p:txBody>
          <a:bodyPr wrap="square">
            <a:spAutoFit/>
          </a:bodyPr>
          <a:lstStyle/>
          <a:p>
            <a:r>
              <a:rPr lang="es-AR" b="1" dirty="0">
                <a:latin typeface="Arial" panose="020B0604020202020204" pitchFamily="34" charset="0"/>
                <a:cs typeface="Arial" panose="020B0604020202020204" pitchFamily="34" charset="0"/>
              </a:rPr>
              <a:t>c. </a:t>
            </a:r>
            <a:r>
              <a:rPr lang="es-AR" dirty="0" smtClean="0">
                <a:latin typeface="Arial" panose="020B0604020202020204" pitchFamily="34" charset="0"/>
                <a:cs typeface="Arial" panose="020B0604020202020204" pitchFamily="34" charset="0"/>
              </a:rPr>
              <a:t>Implemente un método </a:t>
            </a:r>
            <a:r>
              <a:rPr lang="es-AR" b="1" dirty="0" smtClean="0">
                <a:latin typeface="Arial" panose="020B0604020202020204" pitchFamily="34" charset="0"/>
                <a:cs typeface="Arial" panose="020B0604020202020204" pitchFamily="34" charset="0"/>
              </a:rPr>
              <a:t>imprimirFecha()</a:t>
            </a:r>
            <a:r>
              <a:rPr lang="es-AR" dirty="0" smtClean="0">
                <a:latin typeface="Arial" panose="020B0604020202020204" pitchFamily="34" charset="0"/>
                <a:cs typeface="Arial" panose="020B0604020202020204" pitchFamily="34" charset="0"/>
              </a:rPr>
              <a:t> que </a:t>
            </a:r>
            <a:r>
              <a:rPr lang="es-AR" dirty="0">
                <a:latin typeface="Arial" panose="020B0604020202020204" pitchFamily="34" charset="0"/>
                <a:cs typeface="Arial" panose="020B0604020202020204" pitchFamily="34" charset="0"/>
              </a:rPr>
              <a:t>retorne </a:t>
            </a:r>
            <a:r>
              <a:rPr lang="es-AR" dirty="0" smtClean="0">
                <a:latin typeface="Arial" panose="020B0604020202020204" pitchFamily="34" charset="0"/>
                <a:cs typeface="Arial" panose="020B0604020202020204" pitchFamily="34" charset="0"/>
              </a:rPr>
              <a:t>la fecha contenida en Hoy </a:t>
            </a:r>
            <a:r>
              <a:rPr lang="es-AR" dirty="0">
                <a:latin typeface="Arial" panose="020B0604020202020204" pitchFamily="34" charset="0"/>
                <a:cs typeface="Arial" panose="020B0604020202020204" pitchFamily="34" charset="0"/>
              </a:rPr>
              <a:t>con el siguiente formato: </a:t>
            </a:r>
            <a:r>
              <a:rPr lang="es-AR" i="1" dirty="0">
                <a:latin typeface="Arial" panose="020B0604020202020204" pitchFamily="34" charset="0"/>
                <a:cs typeface="Arial" panose="020B0604020202020204" pitchFamily="34" charset="0"/>
              </a:rPr>
              <a:t>Hoy es martes 10 de marzo de 2009</a:t>
            </a:r>
          </a:p>
          <a:p>
            <a:endParaRPr lang="es-AR" b="1" dirty="0">
              <a:latin typeface="Arial" panose="020B0604020202020204" pitchFamily="34" charset="0"/>
              <a:cs typeface="Arial" panose="020B0604020202020204" pitchFamily="34" charset="0"/>
            </a:endParaRPr>
          </a:p>
          <a:p>
            <a:endParaRPr lang="es-AR" b="1" dirty="0">
              <a:latin typeface="Arial" panose="020B0604020202020204" pitchFamily="34" charset="0"/>
              <a:cs typeface="Arial" panose="020B0604020202020204" pitchFamily="34" charset="0"/>
            </a:endParaRPr>
          </a:p>
          <a:p>
            <a:r>
              <a:rPr lang="es-AR" b="1" dirty="0">
                <a:latin typeface="Arial" panose="020B0604020202020204" pitchFamily="34" charset="0"/>
                <a:cs typeface="Arial" panose="020B0604020202020204" pitchFamily="34" charset="0"/>
              </a:rPr>
              <a:t>d. </a:t>
            </a:r>
            <a:r>
              <a:rPr lang="es-AR" dirty="0">
                <a:latin typeface="Arial" panose="020B0604020202020204" pitchFamily="34" charset="0"/>
                <a:cs typeface="Arial" panose="020B0604020202020204" pitchFamily="34" charset="0"/>
              </a:rPr>
              <a:t>Cree una clase llamada </a:t>
            </a:r>
            <a:r>
              <a:rPr lang="es-AR" b="1" dirty="0">
                <a:latin typeface="Arial" panose="020B0604020202020204" pitchFamily="34" charset="0"/>
                <a:cs typeface="Arial" panose="020B0604020202020204" pitchFamily="34" charset="0"/>
              </a:rPr>
              <a:t>TestHoy</a:t>
            </a:r>
            <a:r>
              <a:rPr lang="es-AR" dirty="0">
                <a:latin typeface="Arial" panose="020B0604020202020204" pitchFamily="34" charset="0"/>
                <a:cs typeface="Arial" panose="020B0604020202020204" pitchFamily="34" charset="0"/>
              </a:rPr>
              <a:t> que en su método main, cree  dos instancias de la clase </a:t>
            </a:r>
            <a:r>
              <a:rPr lang="es-AR" b="1" dirty="0">
                <a:latin typeface="Arial" panose="020B0604020202020204" pitchFamily="34" charset="0"/>
                <a:cs typeface="Arial" panose="020B0604020202020204" pitchFamily="34" charset="0"/>
              </a:rPr>
              <a:t>Hoy</a:t>
            </a:r>
            <a:r>
              <a:rPr lang="es-AR" dirty="0">
                <a:latin typeface="Arial" panose="020B0604020202020204" pitchFamily="34" charset="0"/>
                <a:cs typeface="Arial" panose="020B0604020202020204" pitchFamily="34" charset="0"/>
              </a:rPr>
              <a:t>: una llamada fecha1 con la fecha 10/3/2016, y otra llamada fecha2 con la fecha 11/7/2017. </a:t>
            </a:r>
            <a:r>
              <a:rPr lang="es-AR" smtClean="0">
                <a:latin typeface="Arial" panose="020B0604020202020204" pitchFamily="34" charset="0"/>
                <a:cs typeface="Arial" panose="020B0604020202020204" pitchFamily="34" charset="0"/>
              </a:rPr>
              <a:t>Invoque </a:t>
            </a:r>
            <a:r>
              <a:rPr lang="es-AR" dirty="0" smtClean="0">
                <a:latin typeface="Arial" panose="020B0604020202020204" pitchFamily="34" charset="0"/>
                <a:cs typeface="Arial" panose="020B0604020202020204" pitchFamily="34" charset="0"/>
              </a:rPr>
              <a:t>el metodo imprimirFecha de ambas</a:t>
            </a:r>
            <a:endParaRPr lang="es-AR" dirty="0">
              <a:latin typeface="Arial" panose="020B0604020202020204" pitchFamily="34" charset="0"/>
              <a:cs typeface="Arial" panose="020B0604020202020204" pitchFamily="34" charset="0"/>
            </a:endParaRPr>
          </a:p>
          <a:p>
            <a:endParaRPr lang="es-A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82757311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3 (2)</a:t>
            </a:r>
            <a:r>
              <a:rPr lang="es-ES_tradnl" dirty="0"/>
              <a:t/>
            </a:r>
            <a:br>
              <a:rPr lang="es-ES_tradnl"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155</a:t>
            </a:fld>
            <a:endParaRPr lang="es-ES_tradnl" dirty="0"/>
          </a:p>
        </p:txBody>
      </p:sp>
      <p:sp>
        <p:nvSpPr>
          <p:cNvPr id="3" name="Rectángulo 2"/>
          <p:cNvSpPr/>
          <p:nvPr/>
        </p:nvSpPr>
        <p:spPr>
          <a:xfrm>
            <a:off x="628650" y="2432805"/>
            <a:ext cx="7886700" cy="882806"/>
          </a:xfrm>
          <a:prstGeom prst="rect">
            <a:avLst/>
          </a:prstGeom>
        </p:spPr>
        <p:txBody>
          <a:bodyPr wrap="square">
            <a:spAutoFit/>
          </a:bodyPr>
          <a:lstStyle/>
          <a:p>
            <a:pPr>
              <a:lnSpc>
                <a:spcPct val="107000"/>
              </a:lnSpc>
              <a:spcAft>
                <a:spcPts val="0"/>
              </a:spcAft>
            </a:pPr>
            <a:r>
              <a:rPr lang="es-AR" sz="1200" b="1" dirty="0" smtClean="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 String </a:t>
            </a:r>
            <a:r>
              <a:rPr lang="es-AR"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imprimirFecha() </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smtClean="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Hoy </a:t>
            </a:r>
            <a:r>
              <a:rPr lang="es-AR" sz="1200" dirty="0" smtClean="0">
                <a:solidFill>
                  <a:srgbClr val="2A00FF"/>
                </a:solidFill>
                <a:latin typeface="Courier New" panose="02070309020205020404" pitchFamily="49" charset="0"/>
                <a:ea typeface="Calibri" panose="020F0502020204030204" pitchFamily="34" charset="0"/>
                <a:cs typeface="Times New Roman" panose="02020603050405020304" pitchFamily="18" charset="0"/>
              </a:rPr>
              <a:t>es ”</a:t>
            </a:r>
            <a:r>
              <a:rPr lang="es-AR"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nombreDiaDeSemana(</a:t>
            </a:r>
            <a:r>
              <a:rPr lang="es-AR" sz="1200" dirty="0">
                <a:solidFill>
                  <a:srgbClr val="0000C0"/>
                </a:solidFill>
                <a:latin typeface="Courier New" panose="02070309020205020404" pitchFamily="49" charset="0"/>
                <a:ea typeface="Calibri" panose="020F0502020204030204" pitchFamily="34" charset="0"/>
                <a:cs typeface="Times New Roman" panose="02020603050405020304" pitchFamily="18" charset="0"/>
              </a:rPr>
              <a:t>dia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7 + 1</a:t>
            </a:r>
            <a:r>
              <a:rPr lang="es-AR"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smtClean="0">
                <a:solidFill>
                  <a:srgbClr val="2A00FF"/>
                </a:solidFill>
                <a:latin typeface="Courier New" panose="02070309020205020404" pitchFamily="49" charset="0"/>
                <a:ea typeface="Calibri" panose="020F0502020204030204" pitchFamily="34" charset="0"/>
                <a:cs typeface="Times New Roman" panose="02020603050405020304" pitchFamily="18" charset="0"/>
              </a:rPr>
              <a:t> ” "</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smtClean="0">
                <a:solidFill>
                  <a:srgbClr val="0000C0"/>
                </a:solidFill>
                <a:latin typeface="Courier New" panose="02070309020205020404" pitchFamily="49" charset="0"/>
                <a:ea typeface="Calibri" panose="020F0502020204030204" pitchFamily="34" charset="0"/>
                <a:cs typeface="Times New Roman" panose="02020603050405020304" pitchFamily="18" charset="0"/>
              </a:rPr>
              <a:t>dia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dirty="0" smtClean="0">
                <a:solidFill>
                  <a:srgbClr val="2A00FF"/>
                </a:solidFill>
                <a:latin typeface="Courier New" panose="02070309020205020404" pitchFamily="49" charset="0"/>
                <a:ea typeface="Calibri" panose="020F0502020204030204" pitchFamily="34" charset="0"/>
                <a:cs typeface="Times New Roman" panose="02020603050405020304" pitchFamily="18" charset="0"/>
              </a:rPr>
              <a:t>”de ”</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+nombreDelMes(</a:t>
            </a:r>
            <a:r>
              <a:rPr lang="es-AR" sz="1200" dirty="0" smtClean="0">
                <a:solidFill>
                  <a:srgbClr val="0000C0"/>
                </a:solidFill>
                <a:latin typeface="Courier New" panose="02070309020205020404" pitchFamily="49" charset="0"/>
                <a:ea typeface="Calibri" panose="020F0502020204030204" pitchFamily="34" charset="0"/>
                <a:cs typeface="Times New Roman" panose="02020603050405020304" pitchFamily="18" charset="0"/>
              </a:rPr>
              <a:t>mes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”de ”</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dirty="0" smtClean="0">
                <a:solidFill>
                  <a:srgbClr val="0000C0"/>
                </a:solidFill>
                <a:latin typeface="Courier New" panose="02070309020205020404" pitchFamily="49" charset="0"/>
                <a:ea typeface="Calibri" panose="020F0502020204030204" pitchFamily="34" charset="0"/>
                <a:cs typeface="Times New Roman" panose="02020603050405020304" pitchFamily="18" charset="0"/>
              </a:rPr>
              <a:t>año</a:t>
            </a:r>
            <a:r>
              <a:rPr lang="es-AR"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ángulo 3"/>
          <p:cNvSpPr/>
          <p:nvPr/>
        </p:nvSpPr>
        <p:spPr>
          <a:xfrm>
            <a:off x="628650" y="3691686"/>
            <a:ext cx="4572000" cy="2658164"/>
          </a:xfrm>
          <a:prstGeom prst="rect">
            <a:avLst/>
          </a:prstGeom>
        </p:spPr>
        <p:txBody>
          <a:bodyPr>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   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main(String[]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args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Hoy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hoy1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Hoy();</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hoy1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.setDia(10);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hoy1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.setMes(3);</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hoy1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.setAño(2016);</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Hoy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hoy2</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Hoy();</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hoy2</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.setDia(11);</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hoy2</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.setMes(7);</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hoy2</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.setAño(2017);</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hoy1</a:t>
            </a:r>
            <a:r>
              <a:rPr lang="en-US"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imprimirFecha</a:t>
            </a:r>
            <a:r>
              <a:rPr lang="en-US"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200" b="1" i="1" dirty="0" err="1" smtClean="0">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200" dirty="0" err="1"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n-US"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smtClean="0">
                <a:solidFill>
                  <a:srgbClr val="6A3E3E"/>
                </a:solidFill>
                <a:latin typeface="Courier New" panose="02070309020205020404" pitchFamily="49" charset="0"/>
                <a:ea typeface="Calibri" panose="020F0502020204030204" pitchFamily="34" charset="0"/>
                <a:cs typeface="Times New Roman" panose="02020603050405020304" pitchFamily="18" charset="0"/>
              </a:rPr>
              <a:t>hoy2</a:t>
            </a:r>
            <a:r>
              <a:rPr lang="en-US"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imprimirFecha</a:t>
            </a:r>
            <a:r>
              <a:rPr lang="en-US"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ángulo 5"/>
          <p:cNvSpPr/>
          <p:nvPr/>
        </p:nvSpPr>
        <p:spPr>
          <a:xfrm>
            <a:off x="4571968" y="4597735"/>
            <a:ext cx="4572000" cy="584775"/>
          </a:xfrm>
          <a:prstGeom prst="rect">
            <a:avLst/>
          </a:prstGeom>
        </p:spPr>
        <p:txBody>
          <a:bodyPr>
            <a:spAutoFit/>
          </a:bodyPr>
          <a:lstStyle/>
          <a:p>
            <a:r>
              <a:rPr lang="es-AR" sz="1600" b="1" dirty="0">
                <a:solidFill>
                  <a:srgbClr val="000000"/>
                </a:solidFill>
                <a:latin typeface="Courier New" panose="02070309020205020404" pitchFamily="49" charset="0"/>
              </a:rPr>
              <a:t>Hoy es Jueves 10 de Marzo de 2016</a:t>
            </a:r>
          </a:p>
          <a:p>
            <a:r>
              <a:rPr lang="es-AR" sz="1600" b="1" dirty="0">
                <a:solidFill>
                  <a:srgbClr val="000000"/>
                </a:solidFill>
                <a:latin typeface="Courier New" panose="02070309020205020404" pitchFamily="49" charset="0"/>
              </a:rPr>
              <a:t>Hoy es Viernes 11 de Julio de 2017</a:t>
            </a:r>
            <a:endParaRPr lang="es-AR" sz="1600" b="1" dirty="0"/>
          </a:p>
        </p:txBody>
      </p:sp>
    </p:spTree>
    <p:extLst>
      <p:ext uri="{BB962C8B-B14F-4D97-AF65-F5344CB8AC3E}">
        <p14:creationId xmlns:p14="http://schemas.microsoft.com/office/powerpoint/2010/main" xmlns="" val="142418296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4</a:t>
            </a:r>
            <a:r>
              <a:rPr lang="es-ES_tradnl" dirty="0"/>
              <a:t/>
            </a:r>
            <a:br>
              <a:rPr lang="es-ES_tradnl" dirty="0"/>
            </a:br>
            <a:r>
              <a:rPr lang="es-ES_tradnl" sz="2800" i="1" dirty="0"/>
              <a:t>Estructuras de Control</a:t>
            </a:r>
            <a:endParaRPr lang="es-ES_tradnl" i="1" dirty="0"/>
          </a:p>
        </p:txBody>
      </p:sp>
      <p:sp>
        <p:nvSpPr>
          <p:cNvPr id="3" name="Marcador de contenido 2"/>
          <p:cNvSpPr>
            <a:spLocks noGrp="1"/>
          </p:cNvSpPr>
          <p:nvPr>
            <p:ph idx="1"/>
          </p:nvPr>
        </p:nvSpPr>
        <p:spPr/>
        <p:txBody>
          <a:bodyPr>
            <a:noAutofit/>
          </a:bodyPr>
          <a:lstStyle/>
          <a:p>
            <a:r>
              <a:rPr lang="es-AR" sz="2400" dirty="0"/>
              <a:t>Implemente una clase llamada </a:t>
            </a:r>
            <a:r>
              <a:rPr lang="es-AR" sz="2400" b="1" dirty="0"/>
              <a:t>CalculaDias</a:t>
            </a:r>
            <a:r>
              <a:rPr lang="es-AR" sz="2400" dirty="0"/>
              <a:t> con un método </a:t>
            </a:r>
            <a:r>
              <a:rPr lang="es-AR" sz="2400" dirty="0" smtClean="0"/>
              <a:t>llamado calcularCantDias </a:t>
            </a:r>
            <a:r>
              <a:rPr lang="es-AR" sz="2400" dirty="0"/>
              <a:t>que reciba dos parámetros enteros que indican un mes y un año</a:t>
            </a:r>
            <a:r>
              <a:rPr lang="es-AR" sz="2400" dirty="0" smtClean="0"/>
              <a:t>. Según el mes y el año, el método retornara la cantidad de dias que tiene ese mes. </a:t>
            </a:r>
            <a:r>
              <a:rPr lang="es-AR" sz="2400" dirty="0"/>
              <a:t>El método debe usar la estructura </a:t>
            </a:r>
            <a:r>
              <a:rPr lang="es-AR" sz="2400" b="1" dirty="0" smtClean="0"/>
              <a:t>switch</a:t>
            </a:r>
          </a:p>
          <a:p>
            <a:r>
              <a:rPr lang="es-US" sz="2400" dirty="0" smtClean="0"/>
              <a:t>Implemente un main y pruebe el método con distintos parámetros </a:t>
            </a:r>
            <a:endParaRPr lang="es-US" sz="2400" dirty="0"/>
          </a:p>
          <a:p>
            <a:r>
              <a:rPr lang="es-US" sz="2400" dirty="0"/>
              <a:t>Cómo sería su equivalente con IF-ELSE?</a:t>
            </a:r>
          </a:p>
          <a:p>
            <a:r>
              <a:rPr lang="es-US" sz="2400" dirty="0"/>
              <a:t>Discuta diferencias, beneficios y ventajas de utilizar SWITCH vs IF-ELSE</a:t>
            </a:r>
            <a:endParaRPr lang="es-AR" sz="2400" dirty="0"/>
          </a:p>
          <a:p>
            <a:endParaRPr lang="es-ES_tradnl" sz="24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156</a:t>
            </a:fld>
            <a:endParaRPr lang="es-ES_tradnl" dirty="0"/>
          </a:p>
        </p:txBody>
      </p:sp>
    </p:spTree>
    <p:extLst>
      <p:ext uri="{BB962C8B-B14F-4D97-AF65-F5344CB8AC3E}">
        <p14:creationId xmlns:p14="http://schemas.microsoft.com/office/powerpoint/2010/main" xmlns="" val="189886192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4</a:t>
            </a:r>
            <a:r>
              <a:rPr lang="es-ES_tradnl" dirty="0"/>
              <a:t/>
            </a:r>
            <a:br>
              <a:rPr lang="es-ES_tradnl"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157</a:t>
            </a:fld>
            <a:endParaRPr lang="es-ES_tradnl" dirty="0"/>
          </a:p>
        </p:txBody>
      </p:sp>
      <p:sp>
        <p:nvSpPr>
          <p:cNvPr id="4" name="Rectángulo 3"/>
          <p:cNvSpPr/>
          <p:nvPr/>
        </p:nvSpPr>
        <p:spPr>
          <a:xfrm>
            <a:off x="167640" y="2106472"/>
            <a:ext cx="8976360" cy="4339650"/>
          </a:xfrm>
          <a:prstGeom prst="rect">
            <a:avLst/>
          </a:prstGeom>
          <a:noFill/>
          <a:ln>
            <a:noFill/>
          </a:ln>
        </p:spPr>
        <p:txBody>
          <a:bodyPr wrap="square">
            <a:spAutoFit/>
          </a:bodyPr>
          <a:lstStyle/>
          <a:p>
            <a:r>
              <a:rPr lang="es-AR" sz="1200" dirty="0">
                <a:solidFill>
                  <a:srgbClr val="000000"/>
                </a:solidFill>
                <a:latin typeface="Courier New" panose="02070309020205020404" pitchFamily="49" charset="0"/>
              </a:rPr>
              <a:t>   </a:t>
            </a:r>
            <a:r>
              <a:rPr lang="es-AR" sz="1200" b="1" dirty="0">
                <a:solidFill>
                  <a:srgbClr val="7F0055"/>
                </a:solidFill>
                <a:latin typeface="Courier New" panose="02070309020205020404" pitchFamily="49" charset="0"/>
              </a:rPr>
              <a:t>public</a:t>
            </a:r>
            <a:r>
              <a:rPr lang="es-AR" sz="1200" b="1" dirty="0">
                <a:solidFill>
                  <a:srgbClr val="000000"/>
                </a:solidFill>
                <a:latin typeface="Courier New" panose="02070309020205020404" pitchFamily="49" charset="0"/>
              </a:rPr>
              <a:t> </a:t>
            </a:r>
            <a:r>
              <a:rPr lang="es-AR" sz="1200" b="1" dirty="0" smtClean="0">
                <a:solidFill>
                  <a:srgbClr val="7F0055"/>
                </a:solidFill>
                <a:highlight>
                  <a:srgbClr val="D4D4D4"/>
                </a:highlight>
                <a:latin typeface="Courier New" panose="02070309020205020404" pitchFamily="49" charset="0"/>
              </a:rPr>
              <a:t>int</a:t>
            </a:r>
            <a:r>
              <a:rPr lang="es-AR" sz="1200" b="1" dirty="0" smtClean="0">
                <a:solidFill>
                  <a:srgbClr val="000000"/>
                </a:solidFill>
                <a:highlight>
                  <a:srgbClr val="D4D4D4"/>
                </a:highlight>
                <a:latin typeface="Courier New" panose="02070309020205020404" pitchFamily="49" charset="0"/>
              </a:rPr>
              <a:t> calcularCantDias(</a:t>
            </a:r>
            <a:r>
              <a:rPr lang="es-AR" sz="1200" b="1" dirty="0" smtClean="0">
                <a:solidFill>
                  <a:srgbClr val="7F0055"/>
                </a:solidFill>
                <a:highlight>
                  <a:srgbClr val="D4D4D4"/>
                </a:highlight>
                <a:latin typeface="Courier New" panose="02070309020205020404" pitchFamily="49" charset="0"/>
              </a:rPr>
              <a:t>int</a:t>
            </a:r>
            <a:r>
              <a:rPr lang="es-AR" sz="1200" b="1" dirty="0" smtClean="0">
                <a:solidFill>
                  <a:srgbClr val="000000"/>
                </a:solidFill>
                <a:highlight>
                  <a:srgbClr val="D4D4D4"/>
                </a:highlight>
                <a:latin typeface="Courier New" panose="02070309020205020404" pitchFamily="49" charset="0"/>
              </a:rPr>
              <a:t> </a:t>
            </a:r>
            <a:r>
              <a:rPr lang="es-AR" sz="1200" b="1" dirty="0" smtClean="0">
                <a:solidFill>
                  <a:srgbClr val="6A3E3E"/>
                </a:solidFill>
                <a:highlight>
                  <a:srgbClr val="D4D4D4"/>
                </a:highlight>
                <a:latin typeface="Courier New" panose="02070309020205020404" pitchFamily="49" charset="0"/>
              </a:rPr>
              <a:t>mes</a:t>
            </a:r>
            <a:r>
              <a:rPr lang="es-AR" sz="1200" b="1" dirty="0" smtClean="0">
                <a:solidFill>
                  <a:srgbClr val="000000"/>
                </a:solidFill>
                <a:highlight>
                  <a:srgbClr val="D4D4D4"/>
                </a:highlight>
                <a:latin typeface="Courier New" panose="02070309020205020404" pitchFamily="49" charset="0"/>
              </a:rPr>
              <a:t>, </a:t>
            </a:r>
            <a:r>
              <a:rPr lang="es-AR" sz="1200" b="1" dirty="0" smtClean="0">
                <a:solidFill>
                  <a:srgbClr val="7F0055"/>
                </a:solidFill>
                <a:highlight>
                  <a:srgbClr val="D4D4D4"/>
                </a:highlight>
                <a:latin typeface="Courier New" panose="02070309020205020404" pitchFamily="49" charset="0"/>
              </a:rPr>
              <a:t>int</a:t>
            </a:r>
            <a:r>
              <a:rPr lang="es-AR" sz="1200" b="1" dirty="0" smtClean="0">
                <a:solidFill>
                  <a:srgbClr val="000000"/>
                </a:solidFill>
                <a:highlight>
                  <a:srgbClr val="D4D4D4"/>
                </a:highlight>
                <a:latin typeface="Courier New" panose="02070309020205020404" pitchFamily="49" charset="0"/>
              </a:rPr>
              <a:t> </a:t>
            </a:r>
            <a:r>
              <a:rPr lang="es-AR" sz="1200" b="1" dirty="0" smtClean="0">
                <a:solidFill>
                  <a:srgbClr val="6A3E3E"/>
                </a:solidFill>
                <a:highlight>
                  <a:srgbClr val="D4D4D4"/>
                </a:highlight>
                <a:latin typeface="Courier New" panose="02070309020205020404" pitchFamily="49" charset="0"/>
              </a:rPr>
              <a:t>año</a:t>
            </a:r>
            <a:r>
              <a:rPr lang="es-AR" sz="1200" b="1" dirty="0" smtClean="0">
                <a:solidFill>
                  <a:srgbClr val="000000"/>
                </a:solidFill>
                <a:highlight>
                  <a:srgbClr val="D4D4D4"/>
                </a:highlight>
                <a:latin typeface="Courier New" panose="02070309020205020404" pitchFamily="49" charset="0"/>
              </a:rPr>
              <a:t>) {</a:t>
            </a:r>
          </a:p>
          <a:p>
            <a:r>
              <a:rPr lang="es-AR" sz="1200" dirty="0" smtClean="0">
                <a:solidFill>
                  <a:srgbClr val="000000"/>
                </a:solidFill>
                <a:latin typeface="Courier New" panose="02070309020205020404" pitchFamily="49" charset="0"/>
              </a:rPr>
              <a:t>    </a:t>
            </a:r>
            <a:r>
              <a:rPr lang="es-AR" sz="1200" b="1" dirty="0" smtClean="0">
                <a:solidFill>
                  <a:srgbClr val="7F0055"/>
                </a:solidFill>
                <a:latin typeface="Courier New" panose="02070309020205020404" pitchFamily="49" charset="0"/>
              </a:rPr>
              <a:t>switch</a:t>
            </a:r>
            <a:r>
              <a:rPr lang="es-AR" sz="1200" b="1" dirty="0" smtClean="0">
                <a:solidFill>
                  <a:srgbClr val="000000"/>
                </a:solidFill>
                <a:latin typeface="Courier New" panose="02070309020205020404" pitchFamily="49" charset="0"/>
              </a:rPr>
              <a:t> (</a:t>
            </a:r>
            <a:r>
              <a:rPr lang="es-AR" sz="1200" b="1" dirty="0" smtClean="0">
                <a:solidFill>
                  <a:srgbClr val="6A3E3E"/>
                </a:solidFill>
                <a:latin typeface="Courier New" panose="02070309020205020404" pitchFamily="49" charset="0"/>
              </a:rPr>
              <a:t>mes</a:t>
            </a:r>
            <a:r>
              <a:rPr lang="es-AR" sz="1200" b="1" dirty="0" smtClean="0">
                <a:solidFill>
                  <a:srgbClr val="000000"/>
                </a:solidFill>
                <a:latin typeface="Courier New" panose="02070309020205020404" pitchFamily="49" charset="0"/>
              </a:rPr>
              <a:t>) {</a:t>
            </a:r>
          </a:p>
          <a:p>
            <a:r>
              <a:rPr lang="es-AR" sz="1200" dirty="0" smtClean="0">
                <a:solidFill>
                  <a:srgbClr val="000000"/>
                </a:solidFill>
                <a:latin typeface="Courier New" panose="02070309020205020404" pitchFamily="49" charset="0"/>
              </a:rPr>
              <a:t>      </a:t>
            </a:r>
            <a:r>
              <a:rPr lang="es-AR" sz="1200" b="1" dirty="0">
                <a:solidFill>
                  <a:srgbClr val="7F0055"/>
                </a:solidFill>
                <a:latin typeface="Courier New" panose="02070309020205020404" pitchFamily="49" charset="0"/>
              </a:rPr>
              <a:t>case</a:t>
            </a:r>
            <a:r>
              <a:rPr lang="es-AR" sz="1200" b="1" dirty="0">
                <a:solidFill>
                  <a:srgbClr val="000000"/>
                </a:solidFill>
                <a:latin typeface="Courier New" panose="02070309020205020404" pitchFamily="49" charset="0"/>
              </a:rPr>
              <a:t> 1: </a:t>
            </a:r>
            <a:r>
              <a:rPr lang="es-AR" sz="1200" b="1" dirty="0">
                <a:solidFill>
                  <a:srgbClr val="3F7F5F"/>
                </a:solidFill>
                <a:latin typeface="Courier New" panose="02070309020205020404" pitchFamily="49" charset="0"/>
              </a:rPr>
              <a:t>// </a:t>
            </a:r>
            <a:r>
              <a:rPr lang="es-AR" sz="1200" b="1" u="sng" dirty="0">
                <a:solidFill>
                  <a:srgbClr val="3F7F5F"/>
                </a:solidFill>
                <a:latin typeface="Courier New" panose="02070309020205020404" pitchFamily="49" charset="0"/>
              </a:rPr>
              <a:t>Enero</a:t>
            </a:r>
          </a:p>
          <a:p>
            <a:r>
              <a:rPr lang="es-AR" sz="1200" dirty="0">
                <a:solidFill>
                  <a:srgbClr val="000000"/>
                </a:solidFill>
                <a:latin typeface="Courier New" panose="02070309020205020404" pitchFamily="49" charset="0"/>
              </a:rPr>
              <a:t>      </a:t>
            </a:r>
            <a:r>
              <a:rPr lang="es-AR" sz="1200" b="1" dirty="0">
                <a:solidFill>
                  <a:srgbClr val="7F0055"/>
                </a:solidFill>
                <a:latin typeface="Courier New" panose="02070309020205020404" pitchFamily="49" charset="0"/>
              </a:rPr>
              <a:t>case</a:t>
            </a:r>
            <a:r>
              <a:rPr lang="es-AR" sz="1200" b="1" dirty="0">
                <a:solidFill>
                  <a:srgbClr val="000000"/>
                </a:solidFill>
                <a:latin typeface="Courier New" panose="02070309020205020404" pitchFamily="49" charset="0"/>
              </a:rPr>
              <a:t> 3: </a:t>
            </a:r>
            <a:r>
              <a:rPr lang="es-AR" sz="1200" b="1" dirty="0">
                <a:solidFill>
                  <a:srgbClr val="3F7F5F"/>
                </a:solidFill>
                <a:latin typeface="Courier New" panose="02070309020205020404" pitchFamily="49" charset="0"/>
              </a:rPr>
              <a:t>// </a:t>
            </a:r>
            <a:r>
              <a:rPr lang="es-AR" sz="1200" b="1" u="sng" dirty="0">
                <a:solidFill>
                  <a:srgbClr val="3F7F5F"/>
                </a:solidFill>
                <a:latin typeface="Courier New" panose="02070309020205020404" pitchFamily="49" charset="0"/>
              </a:rPr>
              <a:t>Marzo</a:t>
            </a:r>
          </a:p>
          <a:p>
            <a:r>
              <a:rPr lang="es-AR" sz="1200" dirty="0">
                <a:solidFill>
                  <a:srgbClr val="000000"/>
                </a:solidFill>
                <a:latin typeface="Courier New" panose="02070309020205020404" pitchFamily="49" charset="0"/>
              </a:rPr>
              <a:t>      </a:t>
            </a:r>
            <a:r>
              <a:rPr lang="es-AR" sz="1200" b="1" dirty="0">
                <a:solidFill>
                  <a:srgbClr val="7F0055"/>
                </a:solidFill>
                <a:latin typeface="Courier New" panose="02070309020205020404" pitchFamily="49" charset="0"/>
              </a:rPr>
              <a:t>case</a:t>
            </a:r>
            <a:r>
              <a:rPr lang="es-AR" sz="1200" b="1" dirty="0">
                <a:solidFill>
                  <a:srgbClr val="000000"/>
                </a:solidFill>
                <a:latin typeface="Courier New" panose="02070309020205020404" pitchFamily="49" charset="0"/>
              </a:rPr>
              <a:t> 5: </a:t>
            </a:r>
            <a:r>
              <a:rPr lang="es-AR" sz="1200" b="1" dirty="0">
                <a:solidFill>
                  <a:srgbClr val="3F7F5F"/>
                </a:solidFill>
                <a:latin typeface="Courier New" panose="02070309020205020404" pitchFamily="49" charset="0"/>
              </a:rPr>
              <a:t>// </a:t>
            </a:r>
            <a:r>
              <a:rPr lang="es-AR" sz="1200" b="1" u="sng" dirty="0">
                <a:solidFill>
                  <a:srgbClr val="3F7F5F"/>
                </a:solidFill>
                <a:latin typeface="Courier New" panose="02070309020205020404" pitchFamily="49" charset="0"/>
              </a:rPr>
              <a:t>Mayo</a:t>
            </a:r>
          </a:p>
          <a:p>
            <a:r>
              <a:rPr lang="es-AR" sz="1200" dirty="0">
                <a:solidFill>
                  <a:srgbClr val="000000"/>
                </a:solidFill>
                <a:latin typeface="Courier New" panose="02070309020205020404" pitchFamily="49" charset="0"/>
              </a:rPr>
              <a:t>      </a:t>
            </a:r>
            <a:r>
              <a:rPr lang="es-AR" sz="1200" b="1" dirty="0">
                <a:solidFill>
                  <a:srgbClr val="7F0055"/>
                </a:solidFill>
                <a:latin typeface="Courier New" panose="02070309020205020404" pitchFamily="49" charset="0"/>
              </a:rPr>
              <a:t>case</a:t>
            </a:r>
            <a:r>
              <a:rPr lang="es-AR" sz="1200" b="1" dirty="0">
                <a:solidFill>
                  <a:srgbClr val="000000"/>
                </a:solidFill>
                <a:latin typeface="Courier New" panose="02070309020205020404" pitchFamily="49" charset="0"/>
              </a:rPr>
              <a:t> 7: </a:t>
            </a:r>
            <a:r>
              <a:rPr lang="es-AR" sz="1200" b="1" dirty="0">
                <a:solidFill>
                  <a:srgbClr val="3F7F5F"/>
                </a:solidFill>
                <a:latin typeface="Courier New" panose="02070309020205020404" pitchFamily="49" charset="0"/>
              </a:rPr>
              <a:t>// </a:t>
            </a:r>
            <a:r>
              <a:rPr lang="es-AR" sz="1200" b="1" u="sng" dirty="0">
                <a:solidFill>
                  <a:srgbClr val="3F7F5F"/>
                </a:solidFill>
                <a:latin typeface="Courier New" panose="02070309020205020404" pitchFamily="49" charset="0"/>
              </a:rPr>
              <a:t>Julio</a:t>
            </a:r>
          </a:p>
          <a:p>
            <a:r>
              <a:rPr lang="es-AR" sz="1200" dirty="0">
                <a:solidFill>
                  <a:srgbClr val="000000"/>
                </a:solidFill>
                <a:latin typeface="Courier New" panose="02070309020205020404" pitchFamily="49" charset="0"/>
              </a:rPr>
              <a:t>      </a:t>
            </a:r>
            <a:r>
              <a:rPr lang="es-AR" sz="1200" b="1" dirty="0">
                <a:solidFill>
                  <a:srgbClr val="7F0055"/>
                </a:solidFill>
                <a:latin typeface="Courier New" panose="02070309020205020404" pitchFamily="49" charset="0"/>
              </a:rPr>
              <a:t>case</a:t>
            </a:r>
            <a:r>
              <a:rPr lang="es-AR" sz="1200" b="1" dirty="0">
                <a:solidFill>
                  <a:srgbClr val="000000"/>
                </a:solidFill>
                <a:latin typeface="Courier New" panose="02070309020205020404" pitchFamily="49" charset="0"/>
              </a:rPr>
              <a:t> 8: </a:t>
            </a:r>
            <a:r>
              <a:rPr lang="es-AR" sz="1200" b="1" dirty="0">
                <a:solidFill>
                  <a:srgbClr val="3F7F5F"/>
                </a:solidFill>
                <a:latin typeface="Courier New" panose="02070309020205020404" pitchFamily="49" charset="0"/>
              </a:rPr>
              <a:t>// </a:t>
            </a:r>
            <a:r>
              <a:rPr lang="es-AR" sz="1200" b="1" u="sng" dirty="0">
                <a:solidFill>
                  <a:srgbClr val="3F7F5F"/>
                </a:solidFill>
                <a:latin typeface="Courier New" panose="02070309020205020404" pitchFamily="49" charset="0"/>
              </a:rPr>
              <a:t>Agosto</a:t>
            </a:r>
          </a:p>
          <a:p>
            <a:r>
              <a:rPr lang="es-AR" sz="1200" dirty="0">
                <a:solidFill>
                  <a:srgbClr val="000000"/>
                </a:solidFill>
                <a:latin typeface="Courier New" panose="02070309020205020404" pitchFamily="49" charset="0"/>
              </a:rPr>
              <a:t>      </a:t>
            </a:r>
            <a:r>
              <a:rPr lang="es-AR" sz="1200" b="1" dirty="0">
                <a:solidFill>
                  <a:srgbClr val="7F0055"/>
                </a:solidFill>
                <a:latin typeface="Courier New" panose="02070309020205020404" pitchFamily="49" charset="0"/>
              </a:rPr>
              <a:t>case</a:t>
            </a:r>
            <a:r>
              <a:rPr lang="es-AR" sz="1200" b="1" dirty="0">
                <a:solidFill>
                  <a:srgbClr val="000000"/>
                </a:solidFill>
                <a:latin typeface="Courier New" panose="02070309020205020404" pitchFamily="49" charset="0"/>
              </a:rPr>
              <a:t> 10: </a:t>
            </a:r>
            <a:r>
              <a:rPr lang="es-AR" sz="1200" b="1" dirty="0">
                <a:solidFill>
                  <a:srgbClr val="3F7F5F"/>
                </a:solidFill>
                <a:latin typeface="Courier New" panose="02070309020205020404" pitchFamily="49" charset="0"/>
              </a:rPr>
              <a:t>// </a:t>
            </a:r>
            <a:r>
              <a:rPr lang="es-AR" sz="1200" b="1" u="sng" dirty="0">
                <a:solidFill>
                  <a:srgbClr val="3F7F5F"/>
                </a:solidFill>
                <a:latin typeface="Courier New" panose="02070309020205020404" pitchFamily="49" charset="0"/>
              </a:rPr>
              <a:t>Octubre</a:t>
            </a:r>
          </a:p>
          <a:p>
            <a:r>
              <a:rPr lang="es-AR" sz="1200" dirty="0">
                <a:solidFill>
                  <a:srgbClr val="000000"/>
                </a:solidFill>
                <a:latin typeface="Courier New" panose="02070309020205020404" pitchFamily="49" charset="0"/>
              </a:rPr>
              <a:t>      </a:t>
            </a:r>
            <a:r>
              <a:rPr lang="es-AR" sz="1200" b="1" dirty="0">
                <a:solidFill>
                  <a:srgbClr val="7F0055"/>
                </a:solidFill>
                <a:latin typeface="Courier New" panose="02070309020205020404" pitchFamily="49" charset="0"/>
              </a:rPr>
              <a:t>case</a:t>
            </a:r>
            <a:r>
              <a:rPr lang="es-AR" sz="1200" b="1" dirty="0">
                <a:solidFill>
                  <a:srgbClr val="000000"/>
                </a:solidFill>
                <a:latin typeface="Courier New" panose="02070309020205020404" pitchFamily="49" charset="0"/>
              </a:rPr>
              <a:t> 12: </a:t>
            </a:r>
            <a:r>
              <a:rPr lang="es-AR" sz="1200" b="1" dirty="0">
                <a:solidFill>
                  <a:srgbClr val="3F7F5F"/>
                </a:solidFill>
                <a:latin typeface="Courier New" panose="02070309020205020404" pitchFamily="49" charset="0"/>
              </a:rPr>
              <a:t>// </a:t>
            </a:r>
            <a:r>
              <a:rPr lang="es-AR" sz="1200" b="1" u="sng" dirty="0">
                <a:solidFill>
                  <a:srgbClr val="3F7F5F"/>
                </a:solidFill>
                <a:latin typeface="Courier New" panose="02070309020205020404" pitchFamily="49" charset="0"/>
              </a:rPr>
              <a:t>Diciembre</a:t>
            </a:r>
          </a:p>
          <a:p>
            <a:r>
              <a:rPr lang="es-AR" sz="1200" dirty="0">
                <a:solidFill>
                  <a:srgbClr val="000000"/>
                </a:solidFill>
                <a:latin typeface="Courier New" panose="02070309020205020404" pitchFamily="49" charset="0"/>
              </a:rPr>
              <a:t>        </a:t>
            </a:r>
            <a:r>
              <a:rPr lang="es-AR" sz="1200" b="1" dirty="0" err="1">
                <a:solidFill>
                  <a:srgbClr val="7F0055"/>
                </a:solidFill>
                <a:highlight>
                  <a:srgbClr val="D4D4D4"/>
                </a:highlight>
                <a:latin typeface="Courier New" panose="02070309020205020404" pitchFamily="49" charset="0"/>
              </a:rPr>
              <a:t>return</a:t>
            </a:r>
            <a:r>
              <a:rPr lang="es-AR" sz="1200" b="1" dirty="0">
                <a:solidFill>
                  <a:srgbClr val="000000"/>
                </a:solidFill>
                <a:highlight>
                  <a:srgbClr val="D4D4D4"/>
                </a:highlight>
                <a:latin typeface="Courier New" panose="02070309020205020404" pitchFamily="49" charset="0"/>
              </a:rPr>
              <a:t> 31;</a:t>
            </a:r>
          </a:p>
          <a:p>
            <a:r>
              <a:rPr lang="es-AR" sz="1200" dirty="0">
                <a:solidFill>
                  <a:srgbClr val="000000"/>
                </a:solidFill>
                <a:latin typeface="Courier New" panose="02070309020205020404" pitchFamily="49" charset="0"/>
              </a:rPr>
              <a:t>      </a:t>
            </a:r>
            <a:r>
              <a:rPr lang="es-AR" sz="1200" b="1" dirty="0">
                <a:solidFill>
                  <a:srgbClr val="7F0055"/>
                </a:solidFill>
                <a:latin typeface="Courier New" panose="02070309020205020404" pitchFamily="49" charset="0"/>
              </a:rPr>
              <a:t>case</a:t>
            </a:r>
            <a:r>
              <a:rPr lang="es-AR" sz="1200" b="1" dirty="0">
                <a:solidFill>
                  <a:srgbClr val="000000"/>
                </a:solidFill>
                <a:latin typeface="Courier New" panose="02070309020205020404" pitchFamily="49" charset="0"/>
              </a:rPr>
              <a:t> 4: </a:t>
            </a:r>
            <a:r>
              <a:rPr lang="es-AR" sz="1200" b="1" dirty="0">
                <a:solidFill>
                  <a:srgbClr val="3F7F5F"/>
                </a:solidFill>
                <a:latin typeface="Courier New" panose="02070309020205020404" pitchFamily="49" charset="0"/>
              </a:rPr>
              <a:t>// </a:t>
            </a:r>
            <a:r>
              <a:rPr lang="es-AR" sz="1200" b="1" u="sng" dirty="0">
                <a:solidFill>
                  <a:srgbClr val="3F7F5F"/>
                </a:solidFill>
                <a:latin typeface="Courier New" panose="02070309020205020404" pitchFamily="49" charset="0"/>
              </a:rPr>
              <a:t>Abril</a:t>
            </a:r>
          </a:p>
          <a:p>
            <a:r>
              <a:rPr lang="es-AR" sz="1200" dirty="0">
                <a:solidFill>
                  <a:srgbClr val="000000"/>
                </a:solidFill>
                <a:latin typeface="Courier New" panose="02070309020205020404" pitchFamily="49" charset="0"/>
              </a:rPr>
              <a:t>      </a:t>
            </a:r>
            <a:r>
              <a:rPr lang="es-AR" sz="1200" b="1" dirty="0">
                <a:solidFill>
                  <a:srgbClr val="7F0055"/>
                </a:solidFill>
                <a:latin typeface="Courier New" panose="02070309020205020404" pitchFamily="49" charset="0"/>
              </a:rPr>
              <a:t>case</a:t>
            </a:r>
            <a:r>
              <a:rPr lang="es-AR" sz="1200" b="1" dirty="0">
                <a:solidFill>
                  <a:srgbClr val="000000"/>
                </a:solidFill>
                <a:latin typeface="Courier New" panose="02070309020205020404" pitchFamily="49" charset="0"/>
              </a:rPr>
              <a:t> 6: </a:t>
            </a:r>
            <a:r>
              <a:rPr lang="es-AR" sz="1200" b="1" dirty="0">
                <a:solidFill>
                  <a:srgbClr val="3F7F5F"/>
                </a:solidFill>
                <a:latin typeface="Courier New" panose="02070309020205020404" pitchFamily="49" charset="0"/>
              </a:rPr>
              <a:t>// </a:t>
            </a:r>
            <a:r>
              <a:rPr lang="es-AR" sz="1200" b="1" u="sng" dirty="0">
                <a:solidFill>
                  <a:srgbClr val="3F7F5F"/>
                </a:solidFill>
                <a:latin typeface="Courier New" panose="02070309020205020404" pitchFamily="49" charset="0"/>
              </a:rPr>
              <a:t>Junio</a:t>
            </a:r>
          </a:p>
          <a:p>
            <a:r>
              <a:rPr lang="es-AR" sz="1200" dirty="0">
                <a:solidFill>
                  <a:srgbClr val="000000"/>
                </a:solidFill>
                <a:latin typeface="Courier New" panose="02070309020205020404" pitchFamily="49" charset="0"/>
              </a:rPr>
              <a:t>      </a:t>
            </a:r>
            <a:r>
              <a:rPr lang="es-AR" sz="1200" b="1" dirty="0">
                <a:solidFill>
                  <a:srgbClr val="7F0055"/>
                </a:solidFill>
                <a:latin typeface="Courier New" panose="02070309020205020404" pitchFamily="49" charset="0"/>
              </a:rPr>
              <a:t>case</a:t>
            </a:r>
            <a:r>
              <a:rPr lang="es-AR" sz="1200" b="1" dirty="0">
                <a:solidFill>
                  <a:srgbClr val="000000"/>
                </a:solidFill>
                <a:latin typeface="Courier New" panose="02070309020205020404" pitchFamily="49" charset="0"/>
              </a:rPr>
              <a:t> 9: </a:t>
            </a:r>
            <a:r>
              <a:rPr lang="es-AR" sz="1200" b="1" dirty="0">
                <a:solidFill>
                  <a:srgbClr val="3F7F5F"/>
                </a:solidFill>
                <a:latin typeface="Courier New" panose="02070309020205020404" pitchFamily="49" charset="0"/>
              </a:rPr>
              <a:t>// </a:t>
            </a:r>
            <a:r>
              <a:rPr lang="es-AR" sz="1200" b="1" u="sng" dirty="0">
                <a:solidFill>
                  <a:srgbClr val="3F7F5F"/>
                </a:solidFill>
                <a:latin typeface="Courier New" panose="02070309020205020404" pitchFamily="49" charset="0"/>
              </a:rPr>
              <a:t>Septiembre</a:t>
            </a:r>
          </a:p>
          <a:p>
            <a:r>
              <a:rPr lang="es-AR" sz="1200" dirty="0">
                <a:solidFill>
                  <a:srgbClr val="000000"/>
                </a:solidFill>
                <a:latin typeface="Courier New" panose="02070309020205020404" pitchFamily="49" charset="0"/>
              </a:rPr>
              <a:t>      </a:t>
            </a:r>
            <a:r>
              <a:rPr lang="es-AR" sz="1200" b="1" dirty="0">
                <a:solidFill>
                  <a:srgbClr val="7F0055"/>
                </a:solidFill>
                <a:latin typeface="Courier New" panose="02070309020205020404" pitchFamily="49" charset="0"/>
              </a:rPr>
              <a:t>case</a:t>
            </a:r>
            <a:r>
              <a:rPr lang="es-AR" sz="1200" b="1" dirty="0">
                <a:solidFill>
                  <a:srgbClr val="000000"/>
                </a:solidFill>
                <a:latin typeface="Courier New" panose="02070309020205020404" pitchFamily="49" charset="0"/>
              </a:rPr>
              <a:t> 11: </a:t>
            </a:r>
            <a:r>
              <a:rPr lang="es-AR" sz="1200" b="1" dirty="0">
                <a:solidFill>
                  <a:srgbClr val="3F7F5F"/>
                </a:solidFill>
                <a:latin typeface="Courier New" panose="02070309020205020404" pitchFamily="49" charset="0"/>
              </a:rPr>
              <a:t>// </a:t>
            </a:r>
            <a:r>
              <a:rPr lang="es-AR" sz="1200" b="1" u="sng" dirty="0">
                <a:solidFill>
                  <a:srgbClr val="3F7F5F"/>
                </a:solidFill>
                <a:latin typeface="Courier New" panose="02070309020205020404" pitchFamily="49" charset="0"/>
              </a:rPr>
              <a:t>Noviembre</a:t>
            </a:r>
          </a:p>
          <a:p>
            <a:r>
              <a:rPr lang="es-AR" sz="1200" dirty="0">
                <a:solidFill>
                  <a:srgbClr val="000000"/>
                </a:solidFill>
                <a:latin typeface="Courier New" panose="02070309020205020404" pitchFamily="49" charset="0"/>
              </a:rPr>
              <a:t>        </a:t>
            </a:r>
            <a:r>
              <a:rPr lang="es-AR" sz="1200" b="1" dirty="0" err="1">
                <a:solidFill>
                  <a:srgbClr val="7F0055"/>
                </a:solidFill>
                <a:highlight>
                  <a:srgbClr val="D4D4D4"/>
                </a:highlight>
                <a:latin typeface="Courier New" panose="02070309020205020404" pitchFamily="49" charset="0"/>
              </a:rPr>
              <a:t>return</a:t>
            </a:r>
            <a:r>
              <a:rPr lang="es-AR" sz="1200" b="1" dirty="0">
                <a:solidFill>
                  <a:srgbClr val="000000"/>
                </a:solidFill>
                <a:highlight>
                  <a:srgbClr val="D4D4D4"/>
                </a:highlight>
                <a:latin typeface="Courier New" panose="02070309020205020404" pitchFamily="49" charset="0"/>
              </a:rPr>
              <a:t> 30;</a:t>
            </a:r>
          </a:p>
          <a:p>
            <a:r>
              <a:rPr lang="es-AR" sz="1200" dirty="0">
                <a:solidFill>
                  <a:srgbClr val="000000"/>
                </a:solidFill>
                <a:latin typeface="Courier New" panose="02070309020205020404" pitchFamily="49" charset="0"/>
              </a:rPr>
              <a:t>      </a:t>
            </a:r>
            <a:r>
              <a:rPr lang="es-AR" sz="1200" b="1" dirty="0">
                <a:solidFill>
                  <a:srgbClr val="7F0055"/>
                </a:solidFill>
                <a:latin typeface="Courier New" panose="02070309020205020404" pitchFamily="49" charset="0"/>
              </a:rPr>
              <a:t>case</a:t>
            </a:r>
            <a:r>
              <a:rPr lang="es-AR" sz="1200" b="1" dirty="0">
                <a:solidFill>
                  <a:srgbClr val="000000"/>
                </a:solidFill>
                <a:latin typeface="Courier New" panose="02070309020205020404" pitchFamily="49" charset="0"/>
              </a:rPr>
              <a:t> 2: </a:t>
            </a:r>
            <a:r>
              <a:rPr lang="es-AR" sz="1200" b="1" dirty="0">
                <a:solidFill>
                  <a:srgbClr val="3F7F5F"/>
                </a:solidFill>
                <a:latin typeface="Courier New" panose="02070309020205020404" pitchFamily="49" charset="0"/>
              </a:rPr>
              <a:t>// </a:t>
            </a:r>
            <a:r>
              <a:rPr lang="es-AR" sz="1200" b="1" u="sng" dirty="0">
                <a:solidFill>
                  <a:srgbClr val="3F7F5F"/>
                </a:solidFill>
                <a:latin typeface="Courier New" panose="02070309020205020404" pitchFamily="49" charset="0"/>
              </a:rPr>
              <a:t>Febrero</a:t>
            </a:r>
          </a:p>
          <a:p>
            <a:r>
              <a:rPr lang="es-AR" sz="1200" dirty="0">
                <a:solidFill>
                  <a:srgbClr val="000000"/>
                </a:solidFill>
                <a:latin typeface="Courier New" panose="02070309020205020404" pitchFamily="49" charset="0"/>
              </a:rPr>
              <a:t>        </a:t>
            </a:r>
            <a:r>
              <a:rPr lang="es-AR" sz="1200" b="1" dirty="0" err="1">
                <a:solidFill>
                  <a:srgbClr val="7F0055"/>
                </a:solidFill>
                <a:latin typeface="Courier New" panose="02070309020205020404" pitchFamily="49" charset="0"/>
              </a:rPr>
              <a:t>if</a:t>
            </a:r>
            <a:r>
              <a:rPr lang="es-AR" sz="1200" b="1" dirty="0">
                <a:solidFill>
                  <a:srgbClr val="000000"/>
                </a:solidFill>
                <a:latin typeface="Courier New" panose="02070309020205020404" pitchFamily="49" charset="0"/>
              </a:rPr>
              <a:t> (((</a:t>
            </a:r>
            <a:r>
              <a:rPr lang="es-AR" sz="1200" b="1" dirty="0">
                <a:solidFill>
                  <a:srgbClr val="6A3E3E"/>
                </a:solidFill>
                <a:latin typeface="Courier New" panose="02070309020205020404" pitchFamily="49" charset="0"/>
              </a:rPr>
              <a:t>año</a:t>
            </a:r>
            <a:r>
              <a:rPr lang="es-AR" sz="1200" b="1" dirty="0">
                <a:solidFill>
                  <a:srgbClr val="000000"/>
                </a:solidFill>
                <a:latin typeface="Courier New" panose="02070309020205020404" pitchFamily="49" charset="0"/>
              </a:rPr>
              <a:t> % 100 == 0) &amp;&amp; (</a:t>
            </a:r>
            <a:r>
              <a:rPr lang="es-AR" sz="1200" b="1" dirty="0">
                <a:solidFill>
                  <a:srgbClr val="6A3E3E"/>
                </a:solidFill>
                <a:latin typeface="Courier New" panose="02070309020205020404" pitchFamily="49" charset="0"/>
              </a:rPr>
              <a:t>año</a:t>
            </a:r>
            <a:r>
              <a:rPr lang="es-AR" sz="1200" b="1" dirty="0">
                <a:solidFill>
                  <a:srgbClr val="000000"/>
                </a:solidFill>
                <a:latin typeface="Courier New" panose="02070309020205020404" pitchFamily="49" charset="0"/>
              </a:rPr>
              <a:t> % 400 == 0)) || ((</a:t>
            </a:r>
            <a:r>
              <a:rPr lang="es-AR" sz="1200" b="1" dirty="0">
                <a:solidFill>
                  <a:srgbClr val="6A3E3E"/>
                </a:solidFill>
                <a:latin typeface="Courier New" panose="02070309020205020404" pitchFamily="49" charset="0"/>
              </a:rPr>
              <a:t>año</a:t>
            </a:r>
            <a:r>
              <a:rPr lang="es-AR" sz="1200" b="1" dirty="0">
                <a:solidFill>
                  <a:srgbClr val="000000"/>
                </a:solidFill>
                <a:latin typeface="Courier New" panose="02070309020205020404" pitchFamily="49" charset="0"/>
              </a:rPr>
              <a:t> % 100 != 0) &amp;&amp; (</a:t>
            </a:r>
            <a:r>
              <a:rPr lang="es-AR" sz="1200" b="1" dirty="0">
                <a:solidFill>
                  <a:srgbClr val="6A3E3E"/>
                </a:solidFill>
                <a:latin typeface="Courier New" panose="02070309020205020404" pitchFamily="49" charset="0"/>
              </a:rPr>
              <a:t>año</a:t>
            </a:r>
            <a:r>
              <a:rPr lang="es-AR" sz="1200" b="1" dirty="0">
                <a:solidFill>
                  <a:srgbClr val="000000"/>
                </a:solidFill>
                <a:latin typeface="Courier New" panose="02070309020205020404" pitchFamily="49" charset="0"/>
              </a:rPr>
              <a:t> % 4 == 0)))</a:t>
            </a:r>
          </a:p>
          <a:p>
            <a:r>
              <a:rPr lang="es-AR" sz="1200" dirty="0">
                <a:solidFill>
                  <a:srgbClr val="000000"/>
                </a:solidFill>
                <a:latin typeface="Courier New" panose="02070309020205020404" pitchFamily="49" charset="0"/>
              </a:rPr>
              <a:t>          </a:t>
            </a:r>
            <a:r>
              <a:rPr lang="es-AR" sz="1200" b="1" dirty="0" err="1">
                <a:solidFill>
                  <a:srgbClr val="7F0055"/>
                </a:solidFill>
                <a:highlight>
                  <a:srgbClr val="D4D4D4"/>
                </a:highlight>
                <a:latin typeface="Courier New" panose="02070309020205020404" pitchFamily="49" charset="0"/>
              </a:rPr>
              <a:t>return</a:t>
            </a:r>
            <a:r>
              <a:rPr lang="es-AR" sz="1200" b="1" dirty="0">
                <a:solidFill>
                  <a:srgbClr val="000000"/>
                </a:solidFill>
                <a:highlight>
                  <a:srgbClr val="D4D4D4"/>
                </a:highlight>
                <a:latin typeface="Courier New" panose="02070309020205020404" pitchFamily="49" charset="0"/>
              </a:rPr>
              <a:t> 29; </a:t>
            </a:r>
            <a:r>
              <a:rPr lang="es-AR" sz="1200" b="1" dirty="0">
                <a:solidFill>
                  <a:srgbClr val="3F7F5F"/>
                </a:solidFill>
                <a:highlight>
                  <a:srgbClr val="D4D4D4"/>
                </a:highlight>
                <a:latin typeface="Courier New" panose="02070309020205020404" pitchFamily="49" charset="0"/>
              </a:rPr>
              <a:t>// </a:t>
            </a:r>
            <a:r>
              <a:rPr lang="es-AR" sz="1200" b="1" u="sng" dirty="0">
                <a:solidFill>
                  <a:srgbClr val="3F7F5F"/>
                </a:solidFill>
                <a:highlight>
                  <a:srgbClr val="D4D4D4"/>
                </a:highlight>
                <a:latin typeface="Courier New" panose="02070309020205020404" pitchFamily="49" charset="0"/>
              </a:rPr>
              <a:t>Año Bisiesto</a:t>
            </a:r>
          </a:p>
          <a:p>
            <a:r>
              <a:rPr lang="es-AR" sz="1200" dirty="0">
                <a:solidFill>
                  <a:srgbClr val="000000"/>
                </a:solidFill>
                <a:latin typeface="Courier New" panose="02070309020205020404" pitchFamily="49" charset="0"/>
              </a:rPr>
              <a:t>        </a:t>
            </a:r>
            <a:r>
              <a:rPr lang="es-AR" sz="1200" b="1" dirty="0" err="1">
                <a:solidFill>
                  <a:srgbClr val="7F0055"/>
                </a:solidFill>
                <a:latin typeface="Courier New" panose="02070309020205020404" pitchFamily="49" charset="0"/>
              </a:rPr>
              <a:t>else</a:t>
            </a:r>
            <a:endParaRPr lang="es-AR" sz="1200" b="1" dirty="0">
              <a:solidFill>
                <a:srgbClr val="7F0055"/>
              </a:solidFill>
              <a:latin typeface="Courier New" panose="02070309020205020404" pitchFamily="49" charset="0"/>
            </a:endParaRPr>
          </a:p>
          <a:p>
            <a:r>
              <a:rPr lang="es-AR" sz="1200" dirty="0">
                <a:solidFill>
                  <a:srgbClr val="000000"/>
                </a:solidFill>
                <a:latin typeface="Courier New" panose="02070309020205020404" pitchFamily="49" charset="0"/>
              </a:rPr>
              <a:t>          </a:t>
            </a:r>
            <a:r>
              <a:rPr lang="es-AR" sz="1200" b="1" dirty="0" err="1">
                <a:solidFill>
                  <a:srgbClr val="7F0055"/>
                </a:solidFill>
                <a:highlight>
                  <a:srgbClr val="D4D4D4"/>
                </a:highlight>
                <a:latin typeface="Courier New" panose="02070309020205020404" pitchFamily="49" charset="0"/>
              </a:rPr>
              <a:t>return</a:t>
            </a:r>
            <a:r>
              <a:rPr lang="es-AR" sz="1200" b="1" dirty="0">
                <a:solidFill>
                  <a:srgbClr val="000000"/>
                </a:solidFill>
                <a:highlight>
                  <a:srgbClr val="D4D4D4"/>
                </a:highlight>
                <a:latin typeface="Courier New" panose="02070309020205020404" pitchFamily="49" charset="0"/>
              </a:rPr>
              <a:t> 28;</a:t>
            </a:r>
          </a:p>
          <a:p>
            <a:r>
              <a:rPr lang="es-AR" sz="1200" dirty="0">
                <a:solidFill>
                  <a:srgbClr val="000000"/>
                </a:solidFill>
                <a:latin typeface="Courier New" panose="02070309020205020404" pitchFamily="49" charset="0"/>
              </a:rPr>
              <a:t>    }</a:t>
            </a:r>
          </a:p>
          <a:p>
            <a:r>
              <a:rPr lang="es-AR" sz="1200" dirty="0">
                <a:solidFill>
                  <a:srgbClr val="000000"/>
                </a:solidFill>
                <a:latin typeface="Courier New" panose="02070309020205020404" pitchFamily="49" charset="0"/>
              </a:rPr>
              <a:t>    </a:t>
            </a:r>
            <a:r>
              <a:rPr lang="es-AR" sz="1200" b="1" dirty="0" err="1">
                <a:solidFill>
                  <a:srgbClr val="7F0055"/>
                </a:solidFill>
                <a:highlight>
                  <a:srgbClr val="D4D4D4"/>
                </a:highlight>
                <a:latin typeface="Courier New" panose="02070309020205020404" pitchFamily="49" charset="0"/>
              </a:rPr>
              <a:t>return</a:t>
            </a:r>
            <a:r>
              <a:rPr lang="es-AR" sz="1200" b="1" dirty="0">
                <a:solidFill>
                  <a:srgbClr val="000000"/>
                </a:solidFill>
                <a:highlight>
                  <a:srgbClr val="D4D4D4"/>
                </a:highlight>
                <a:latin typeface="Courier New" panose="02070309020205020404" pitchFamily="49" charset="0"/>
              </a:rPr>
              <a:t> 30; </a:t>
            </a:r>
            <a:r>
              <a:rPr lang="es-AR" sz="1200" b="1" dirty="0">
                <a:solidFill>
                  <a:srgbClr val="3F7F5F"/>
                </a:solidFill>
                <a:highlight>
                  <a:srgbClr val="D4D4D4"/>
                </a:highlight>
                <a:latin typeface="Courier New" panose="02070309020205020404" pitchFamily="49" charset="0"/>
              </a:rPr>
              <a:t>// </a:t>
            </a:r>
            <a:r>
              <a:rPr lang="es-AR" sz="1200" b="1" u="sng" dirty="0">
                <a:solidFill>
                  <a:srgbClr val="3F7F5F"/>
                </a:solidFill>
                <a:highlight>
                  <a:srgbClr val="D4D4D4"/>
                </a:highlight>
                <a:latin typeface="Courier New" panose="02070309020205020404" pitchFamily="49" charset="0"/>
              </a:rPr>
              <a:t>por defecto</a:t>
            </a:r>
          </a:p>
          <a:p>
            <a:r>
              <a:rPr lang="es-AR" sz="1200" dirty="0">
                <a:solidFill>
                  <a:srgbClr val="000000"/>
                </a:solidFill>
                <a:latin typeface="Courier New" panose="02070309020205020404" pitchFamily="49" charset="0"/>
              </a:rPr>
              <a:t>  }</a:t>
            </a:r>
            <a:endParaRPr lang="es-AR" sz="1200" dirty="0"/>
          </a:p>
        </p:txBody>
      </p:sp>
    </p:spTree>
    <p:extLst>
      <p:ext uri="{BB962C8B-B14F-4D97-AF65-F5344CB8AC3E}">
        <p14:creationId xmlns:p14="http://schemas.microsoft.com/office/powerpoint/2010/main" xmlns="" val="39137071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4</a:t>
            </a:r>
            <a:r>
              <a:rPr lang="es-ES_tradnl" dirty="0"/>
              <a:t/>
            </a:r>
            <a:br>
              <a:rPr lang="es-ES_tradnl"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158</a:t>
            </a:fld>
            <a:endParaRPr lang="es-ES_tradnl" dirty="0"/>
          </a:p>
        </p:txBody>
      </p:sp>
      <p:sp>
        <p:nvSpPr>
          <p:cNvPr id="3" name="Rectángulo 2"/>
          <p:cNvSpPr/>
          <p:nvPr/>
        </p:nvSpPr>
        <p:spPr>
          <a:xfrm>
            <a:off x="384810" y="2512873"/>
            <a:ext cx="7555230" cy="2031325"/>
          </a:xfrm>
          <a:prstGeom prst="rect">
            <a:avLst/>
          </a:prstGeom>
        </p:spPr>
        <p:txBody>
          <a:bodyPr wrap="square">
            <a:spAutoFit/>
          </a:bodyPr>
          <a:lstStyle/>
          <a:p>
            <a:r>
              <a:rPr lang="en-US" dirty="0">
                <a:solidFill>
                  <a:srgbClr val="000000"/>
                </a:solidFill>
                <a:latin typeface="Courier New" panose="02070309020205020404" pitchFamily="49" charset="0"/>
              </a:rPr>
              <a:t>  </a:t>
            </a:r>
            <a:r>
              <a:rPr lang="en-US" b="1" dirty="0">
                <a:solidFill>
                  <a:srgbClr val="7F0055"/>
                </a:solidFill>
                <a:latin typeface="Courier New" panose="02070309020205020404" pitchFamily="49" charset="0"/>
              </a:rPr>
              <a:t>public</a:t>
            </a:r>
            <a:r>
              <a:rPr lang="en-US" b="1" dirty="0">
                <a:solidFill>
                  <a:srgbClr val="000000"/>
                </a:solidFill>
                <a:latin typeface="Courier New" panose="02070309020205020404" pitchFamily="49" charset="0"/>
              </a:rPr>
              <a:t> </a:t>
            </a:r>
            <a:r>
              <a:rPr lang="en-US" b="1" dirty="0">
                <a:solidFill>
                  <a:srgbClr val="7F0055"/>
                </a:solidFill>
                <a:latin typeface="Courier New" panose="02070309020205020404" pitchFamily="49" charset="0"/>
              </a:rPr>
              <a:t>static</a:t>
            </a:r>
            <a:r>
              <a:rPr lang="en-US" b="1" dirty="0">
                <a:solidFill>
                  <a:srgbClr val="000000"/>
                </a:solidFill>
                <a:latin typeface="Courier New" panose="02070309020205020404" pitchFamily="49" charset="0"/>
              </a:rPr>
              <a:t> </a:t>
            </a:r>
            <a:r>
              <a:rPr lang="en-US" b="1" dirty="0">
                <a:solidFill>
                  <a:srgbClr val="7F0055"/>
                </a:solidFill>
                <a:latin typeface="Courier New" panose="02070309020205020404" pitchFamily="49" charset="0"/>
              </a:rPr>
              <a:t>void</a:t>
            </a:r>
            <a:r>
              <a:rPr lang="en-US" b="1" dirty="0">
                <a:solidFill>
                  <a:srgbClr val="000000"/>
                </a:solidFill>
                <a:latin typeface="Courier New" panose="02070309020205020404" pitchFamily="49" charset="0"/>
              </a:rPr>
              <a:t> main(String[] </a:t>
            </a:r>
            <a:r>
              <a:rPr lang="en-US" b="1" dirty="0" err="1">
                <a:solidFill>
                  <a:srgbClr val="6A3E3E"/>
                </a:solidFill>
                <a:latin typeface="Courier New" panose="02070309020205020404" pitchFamily="49" charset="0"/>
              </a:rPr>
              <a:t>args</a:t>
            </a:r>
            <a:r>
              <a:rPr lang="en-US" b="1" dirty="0">
                <a:solidFill>
                  <a:srgbClr val="000000"/>
                </a:solidFill>
                <a:latin typeface="Courier New" panose="02070309020205020404" pitchFamily="49" charset="0"/>
              </a:rPr>
              <a:t>) </a:t>
            </a:r>
            <a:r>
              <a:rPr lang="en-US" b="1" dirty="0" smtClean="0">
                <a:solidFill>
                  <a:srgbClr val="000000"/>
                </a:solidFill>
                <a:latin typeface="Courier New" panose="02070309020205020404" pitchFamily="49" charset="0"/>
              </a:rPr>
              <a:t>{</a:t>
            </a:r>
          </a:p>
          <a:p>
            <a:r>
              <a:rPr lang="es-AR" dirty="0" smtClean="0">
                <a:solidFill>
                  <a:srgbClr val="000000"/>
                </a:solidFill>
                <a:latin typeface="Courier New" panose="02070309020205020404" pitchFamily="49" charset="0"/>
              </a:rPr>
              <a:t>    CalculaDias c=</a:t>
            </a:r>
            <a:r>
              <a:rPr lang="en-US" b="1" dirty="0">
                <a:solidFill>
                  <a:srgbClr val="7F0055"/>
                </a:solidFill>
                <a:latin typeface="Courier New" panose="02070309020205020404" pitchFamily="49" charset="0"/>
              </a:rPr>
              <a:t> </a:t>
            </a:r>
            <a:r>
              <a:rPr lang="en-US" b="1" dirty="0" smtClean="0">
                <a:solidFill>
                  <a:srgbClr val="7F0055"/>
                </a:solidFill>
                <a:latin typeface="Courier New" panose="02070309020205020404" pitchFamily="49" charset="0"/>
              </a:rPr>
              <a:t>new</a:t>
            </a:r>
            <a:r>
              <a:rPr lang="en-US" b="1" dirty="0" smtClean="0">
                <a:solidFill>
                  <a:srgbClr val="000000"/>
                </a:solidFill>
                <a:latin typeface="Courier New" panose="02070309020205020404" pitchFamily="49" charset="0"/>
              </a:rPr>
              <a:t> </a:t>
            </a:r>
            <a:r>
              <a:rPr lang="es-AR" dirty="0" smtClean="0">
                <a:solidFill>
                  <a:srgbClr val="000000"/>
                </a:solidFill>
                <a:latin typeface="Courier New" panose="02070309020205020404" pitchFamily="49" charset="0"/>
              </a:rPr>
              <a:t>CalculaDias();</a:t>
            </a:r>
            <a:endParaRPr lang="en-US" b="1" dirty="0">
              <a:solidFill>
                <a:srgbClr val="000000"/>
              </a:solidFill>
              <a:latin typeface="Courier New" panose="02070309020205020404" pitchFamily="49" charset="0"/>
            </a:endParaRPr>
          </a:p>
          <a:p>
            <a:r>
              <a:rPr lang="es-AR" dirty="0">
                <a:solidFill>
                  <a:srgbClr val="000000"/>
                </a:solidFill>
                <a:latin typeface="Courier New" panose="02070309020205020404" pitchFamily="49" charset="0"/>
              </a:rPr>
              <a:t>    </a:t>
            </a:r>
            <a:r>
              <a:rPr lang="es-AR" dirty="0" smtClean="0">
                <a:solidFill>
                  <a:srgbClr val="000000"/>
                </a:solidFill>
                <a:latin typeface="Courier New" panose="02070309020205020404" pitchFamily="49" charset="0"/>
              </a:rPr>
              <a:t>System.</a:t>
            </a:r>
            <a:r>
              <a:rPr lang="es-AR" b="1" i="1" dirty="0" smtClean="0">
                <a:solidFill>
                  <a:srgbClr val="0000C0"/>
                </a:solidFill>
                <a:latin typeface="Courier New" panose="02070309020205020404" pitchFamily="49" charset="0"/>
              </a:rPr>
              <a:t>out</a:t>
            </a:r>
            <a:r>
              <a:rPr lang="es-AR" b="1" i="1" dirty="0" smtClean="0">
                <a:solidFill>
                  <a:srgbClr val="000000"/>
                </a:solidFill>
                <a:latin typeface="Courier New" panose="02070309020205020404" pitchFamily="49" charset="0"/>
              </a:rPr>
              <a:t>.println(c.calcularCantDias(9</a:t>
            </a:r>
            <a:r>
              <a:rPr lang="es-AR" b="1" i="1" dirty="0">
                <a:solidFill>
                  <a:srgbClr val="000000"/>
                </a:solidFill>
                <a:latin typeface="Courier New" panose="02070309020205020404" pitchFamily="49" charset="0"/>
              </a:rPr>
              <a:t>, 2010</a:t>
            </a:r>
            <a:r>
              <a:rPr lang="es-AR" b="1" i="1" dirty="0" smtClean="0">
                <a:solidFill>
                  <a:srgbClr val="000000"/>
                </a:solidFill>
                <a:latin typeface="Courier New" panose="02070309020205020404" pitchFamily="49" charset="0"/>
              </a:rPr>
              <a:t>));</a:t>
            </a:r>
          </a:p>
          <a:p>
            <a:r>
              <a:rPr lang="es-AR" dirty="0">
                <a:solidFill>
                  <a:srgbClr val="000000"/>
                </a:solidFill>
                <a:latin typeface="Courier New" panose="02070309020205020404" pitchFamily="49" charset="0"/>
              </a:rPr>
              <a:t> </a:t>
            </a:r>
            <a:r>
              <a:rPr lang="es-AR" dirty="0" smtClean="0">
                <a:solidFill>
                  <a:srgbClr val="000000"/>
                </a:solidFill>
                <a:latin typeface="Courier New" panose="02070309020205020404" pitchFamily="49" charset="0"/>
              </a:rPr>
              <a:t>   System.</a:t>
            </a:r>
            <a:r>
              <a:rPr lang="es-AR" b="1" i="1" dirty="0" smtClean="0">
                <a:solidFill>
                  <a:srgbClr val="0000C0"/>
                </a:solidFill>
                <a:latin typeface="Courier New" panose="02070309020205020404" pitchFamily="49" charset="0"/>
              </a:rPr>
              <a:t>out</a:t>
            </a:r>
            <a:r>
              <a:rPr lang="es-AR" b="1" i="1" dirty="0" smtClean="0">
                <a:solidFill>
                  <a:srgbClr val="000000"/>
                </a:solidFill>
                <a:latin typeface="Courier New" panose="02070309020205020404" pitchFamily="49" charset="0"/>
              </a:rPr>
              <a:t>.println(c.calcularCantDias(12, 2016));</a:t>
            </a:r>
            <a:endParaRPr lang="es-AR" b="1" i="1" dirty="0">
              <a:solidFill>
                <a:srgbClr val="000000"/>
              </a:solidFill>
              <a:latin typeface="Courier New" panose="02070309020205020404" pitchFamily="49" charset="0"/>
            </a:endParaRPr>
          </a:p>
          <a:p>
            <a:r>
              <a:rPr lang="es-AR" dirty="0">
                <a:solidFill>
                  <a:srgbClr val="000000"/>
                </a:solidFill>
                <a:latin typeface="Courier New" panose="02070309020205020404" pitchFamily="49" charset="0"/>
              </a:rPr>
              <a:t> </a:t>
            </a:r>
            <a:r>
              <a:rPr lang="es-AR" dirty="0" smtClean="0">
                <a:solidFill>
                  <a:srgbClr val="000000"/>
                </a:solidFill>
                <a:latin typeface="Courier New" panose="02070309020205020404" pitchFamily="49" charset="0"/>
              </a:rPr>
              <a:t>   System.</a:t>
            </a:r>
            <a:r>
              <a:rPr lang="es-AR" b="1" i="1" dirty="0" smtClean="0">
                <a:solidFill>
                  <a:srgbClr val="0000C0"/>
                </a:solidFill>
                <a:latin typeface="Courier New" panose="02070309020205020404" pitchFamily="49" charset="0"/>
              </a:rPr>
              <a:t>out</a:t>
            </a:r>
            <a:r>
              <a:rPr lang="es-AR" b="1" i="1" dirty="0" smtClean="0">
                <a:solidFill>
                  <a:srgbClr val="000000"/>
                </a:solidFill>
                <a:latin typeface="Courier New" panose="02070309020205020404" pitchFamily="49" charset="0"/>
              </a:rPr>
              <a:t>.println(c.calcularCantDias(2</a:t>
            </a:r>
            <a:r>
              <a:rPr lang="es-AR" b="1" i="1" dirty="0">
                <a:solidFill>
                  <a:srgbClr val="000000"/>
                </a:solidFill>
                <a:latin typeface="Courier New" panose="02070309020205020404" pitchFamily="49" charset="0"/>
              </a:rPr>
              <a:t>, 2016</a:t>
            </a:r>
            <a:r>
              <a:rPr lang="es-AR" b="1" i="1" dirty="0" smtClean="0">
                <a:solidFill>
                  <a:srgbClr val="000000"/>
                </a:solidFill>
                <a:latin typeface="Courier New" panose="02070309020205020404" pitchFamily="49" charset="0"/>
              </a:rPr>
              <a:t>));</a:t>
            </a:r>
          </a:p>
          <a:p>
            <a:r>
              <a:rPr lang="es-AR" dirty="0" smtClean="0">
                <a:solidFill>
                  <a:srgbClr val="000000"/>
                </a:solidFill>
                <a:latin typeface="Courier New" panose="02070309020205020404" pitchFamily="49" charset="0"/>
              </a:rPr>
              <a:t>    System.</a:t>
            </a:r>
            <a:r>
              <a:rPr lang="es-AR" b="1" i="1" dirty="0" smtClean="0">
                <a:solidFill>
                  <a:srgbClr val="0000C0"/>
                </a:solidFill>
                <a:latin typeface="Courier New" panose="02070309020205020404" pitchFamily="49" charset="0"/>
              </a:rPr>
              <a:t>out</a:t>
            </a:r>
            <a:r>
              <a:rPr lang="es-AR" b="1" i="1" dirty="0" smtClean="0">
                <a:solidFill>
                  <a:srgbClr val="000000"/>
                </a:solidFill>
                <a:latin typeface="Courier New" panose="02070309020205020404" pitchFamily="49" charset="0"/>
              </a:rPr>
              <a:t>.println(c.calcularCantDias(2</a:t>
            </a:r>
            <a:r>
              <a:rPr lang="es-AR" b="1" i="1" dirty="0">
                <a:solidFill>
                  <a:srgbClr val="000000"/>
                </a:solidFill>
                <a:latin typeface="Courier New" panose="02070309020205020404" pitchFamily="49" charset="0"/>
              </a:rPr>
              <a:t>, </a:t>
            </a:r>
            <a:r>
              <a:rPr lang="es-AR" b="1" i="1" dirty="0" smtClean="0">
                <a:solidFill>
                  <a:srgbClr val="000000"/>
                </a:solidFill>
                <a:latin typeface="Courier New" panose="02070309020205020404" pitchFamily="49" charset="0"/>
              </a:rPr>
              <a:t>2017));</a:t>
            </a:r>
          </a:p>
          <a:p>
            <a:r>
              <a:rPr lang="es-AR" dirty="0" smtClean="0">
                <a:solidFill>
                  <a:srgbClr val="000000"/>
                </a:solidFill>
                <a:latin typeface="Courier New" panose="02070309020205020404" pitchFamily="49" charset="0"/>
              </a:rPr>
              <a:t>}</a:t>
            </a:r>
            <a:endParaRPr lang="es-AR" dirty="0"/>
          </a:p>
        </p:txBody>
      </p:sp>
    </p:spTree>
    <p:extLst>
      <p:ext uri="{BB962C8B-B14F-4D97-AF65-F5344CB8AC3E}">
        <p14:creationId xmlns:p14="http://schemas.microsoft.com/office/powerpoint/2010/main" xmlns="" val="18789159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A814676-E41D-4638-ABF7-CC7DC3E80882}"/>
              </a:ext>
            </a:extLst>
          </p:cNvPr>
          <p:cNvSpPr>
            <a:spLocks noGrp="1"/>
          </p:cNvSpPr>
          <p:nvPr>
            <p:ph type="title"/>
          </p:nvPr>
        </p:nvSpPr>
        <p:spPr/>
        <p:txBody>
          <a:bodyPr/>
          <a:lstStyle/>
          <a:p>
            <a:r>
              <a:rPr lang="es-ES" b="1" dirty="0"/>
              <a:t>Atributos y Métodos</a:t>
            </a:r>
          </a:p>
        </p:txBody>
      </p:sp>
      <p:sp>
        <p:nvSpPr>
          <p:cNvPr id="3" name="Marcador de contenido 2">
            <a:extLst>
              <a:ext uri="{FF2B5EF4-FFF2-40B4-BE49-F238E27FC236}">
                <a16:creationId xmlns="" xmlns:a16="http://schemas.microsoft.com/office/drawing/2014/main" id="{88E6F726-1976-45A7-A017-0015428BA595}"/>
              </a:ext>
            </a:extLst>
          </p:cNvPr>
          <p:cNvSpPr>
            <a:spLocks noGrp="1"/>
          </p:cNvSpPr>
          <p:nvPr>
            <p:ph idx="1"/>
          </p:nvPr>
        </p:nvSpPr>
        <p:spPr/>
        <p:txBody>
          <a:bodyPr>
            <a:normAutofit fontScale="85000" lnSpcReduction="20000"/>
          </a:bodyPr>
          <a:lstStyle/>
          <a:p>
            <a:pPr>
              <a:lnSpc>
                <a:spcPct val="110000"/>
              </a:lnSpc>
            </a:pPr>
            <a:r>
              <a:rPr lang="es-ES" dirty="0"/>
              <a:t>Las clases definen atributos y métodos que tendrán TODOS los </a:t>
            </a:r>
            <a:r>
              <a:rPr lang="es-ES" i="1" dirty="0"/>
              <a:t>objetos de esa clase</a:t>
            </a:r>
            <a:endParaRPr lang="es-ES" dirty="0"/>
          </a:p>
          <a:p>
            <a:pPr>
              <a:lnSpc>
                <a:spcPct val="110000"/>
              </a:lnSpc>
            </a:pPr>
            <a:r>
              <a:rPr lang="es-ES" dirty="0"/>
              <a:t>Los atributos son variables y constantes asociados a cada </a:t>
            </a:r>
            <a:r>
              <a:rPr lang="es-ES" i="1" dirty="0"/>
              <a:t>instancia </a:t>
            </a:r>
            <a:r>
              <a:rPr lang="es-ES" dirty="0"/>
              <a:t>de la clase (cada copia que hacemos del molde)</a:t>
            </a:r>
          </a:p>
          <a:p>
            <a:pPr>
              <a:lnSpc>
                <a:spcPct val="110000"/>
              </a:lnSpc>
            </a:pPr>
            <a:r>
              <a:rPr lang="es-ES" dirty="0"/>
              <a:t>Los métodos determinan la funcionalidad (código) asociada a dicha clase de objetos</a:t>
            </a:r>
          </a:p>
          <a:p>
            <a:pPr>
              <a:lnSpc>
                <a:spcPct val="110000"/>
              </a:lnSpc>
            </a:pPr>
            <a:r>
              <a:rPr lang="es-ES" dirty="0"/>
              <a:t>¿Por qué se llaman atributos y métodos, en lugar de variables y funciones? Como veremos, los atributos y métodos se pueden “heredar” y pueden tener un “tipo de acceso”</a:t>
            </a:r>
          </a:p>
        </p:txBody>
      </p:sp>
      <p:sp>
        <p:nvSpPr>
          <p:cNvPr id="4" name="Marcador de pie de página 3">
            <a:extLst>
              <a:ext uri="{FF2B5EF4-FFF2-40B4-BE49-F238E27FC236}">
                <a16:creationId xmlns="" xmlns:a16="http://schemas.microsoft.com/office/drawing/2014/main" id="{B26A0312-9829-461B-99CB-83C1375482AF}"/>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 xmlns:a16="http://schemas.microsoft.com/office/drawing/2014/main" id="{7B77A653-C1CA-4328-A78B-F281B23ACAB6}"/>
              </a:ext>
            </a:extLst>
          </p:cNvPr>
          <p:cNvSpPr>
            <a:spLocks noGrp="1"/>
          </p:cNvSpPr>
          <p:nvPr>
            <p:ph type="sldNum" sz="quarter" idx="12"/>
          </p:nvPr>
        </p:nvSpPr>
        <p:spPr/>
        <p:txBody>
          <a:bodyPr/>
          <a:lstStyle/>
          <a:p>
            <a:fld id="{D802D9E1-0DDA-174F-9155-A972C397A999}" type="slidenum">
              <a:rPr lang="es-ES_tradnl" smtClean="0"/>
              <a:pPr/>
              <a:t>15</a:t>
            </a:fld>
            <a:endParaRPr lang="es-ES_tradnl" dirty="0"/>
          </a:p>
        </p:txBody>
      </p:sp>
    </p:spTree>
    <p:extLst>
      <p:ext uri="{BB962C8B-B14F-4D97-AF65-F5344CB8AC3E}">
        <p14:creationId xmlns:p14="http://schemas.microsoft.com/office/powerpoint/2010/main" xmlns="" val="413479099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5</a:t>
            </a:r>
            <a:br>
              <a:rPr lang="es-ES_tradnl" b="1" dirty="0"/>
            </a:br>
            <a:r>
              <a:rPr lang="es-ES_tradnl" sz="2800" i="1" dirty="0"/>
              <a:t>Arreglos</a:t>
            </a:r>
            <a:endParaRPr lang="es-ES_tradnl" i="1" dirty="0"/>
          </a:p>
        </p:txBody>
      </p:sp>
      <p:sp>
        <p:nvSpPr>
          <p:cNvPr id="3" name="Marcador de contenido 2"/>
          <p:cNvSpPr>
            <a:spLocks noGrp="1"/>
          </p:cNvSpPr>
          <p:nvPr>
            <p:ph idx="1"/>
          </p:nvPr>
        </p:nvSpPr>
        <p:spPr>
          <a:xfrm>
            <a:off x="628650" y="2160000"/>
            <a:ext cx="5691867" cy="4351338"/>
          </a:xfrm>
        </p:spPr>
        <p:txBody>
          <a:bodyPr>
            <a:noAutofit/>
          </a:bodyPr>
          <a:lstStyle/>
          <a:p>
            <a:r>
              <a:rPr lang="es-ES_tradnl" sz="1800" dirty="0"/>
              <a:t>Crear el archivo Array.java y a</a:t>
            </a:r>
            <a:r>
              <a:rPr lang="es-AR" sz="1800" dirty="0" err="1"/>
              <a:t>gregar</a:t>
            </a:r>
            <a:r>
              <a:rPr lang="es-AR" sz="1800" dirty="0"/>
              <a:t> el siguiente código:</a:t>
            </a:r>
          </a:p>
          <a:p>
            <a:endParaRPr lang="es-AR" sz="1800" dirty="0"/>
          </a:p>
          <a:p>
            <a:pPr marL="0" indent="0">
              <a:buNone/>
            </a:pPr>
            <a:endParaRPr lang="es-US" sz="1800" dirty="0"/>
          </a:p>
          <a:p>
            <a:pPr marL="0" indent="0">
              <a:buNone/>
            </a:pPr>
            <a:endParaRPr lang="es-ES_tradnl" sz="1800" dirty="0"/>
          </a:p>
          <a:p>
            <a:pPr marL="0" indent="0">
              <a:buNone/>
            </a:pPr>
            <a:endParaRPr lang="es-ES_tradnl" sz="1800" dirty="0"/>
          </a:p>
          <a:p>
            <a:pPr marL="0" indent="0">
              <a:buNone/>
            </a:pPr>
            <a:endParaRPr lang="es-ES_tradnl" sz="1800" dirty="0"/>
          </a:p>
          <a:p>
            <a:pPr marL="0" indent="0">
              <a:buNone/>
            </a:pPr>
            <a:endParaRPr lang="es-ES_tradnl" sz="1800" dirty="0"/>
          </a:p>
          <a:p>
            <a:pPr marL="0" indent="0">
              <a:buNone/>
            </a:pPr>
            <a:endParaRPr lang="es-ES_tradnl" sz="1800" dirty="0"/>
          </a:p>
          <a:p>
            <a:r>
              <a:rPr lang="es-ES_tradnl" sz="1800" dirty="0"/>
              <a:t>Qué comportamiento debería tener el programa?</a:t>
            </a:r>
          </a:p>
          <a:p>
            <a:r>
              <a:rPr lang="es-ES_tradnl" sz="1800" dirty="0"/>
              <a:t>Compilar el código y evaluar comportamiento del programa</a:t>
            </a:r>
          </a:p>
          <a:p>
            <a:pPr marL="0" indent="0">
              <a:buNone/>
            </a:pPr>
            <a:endParaRPr lang="es-ES_tradnl" sz="18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159</a:t>
            </a:fld>
            <a:endParaRPr lang="es-ES_tradnl" dirty="0"/>
          </a:p>
        </p:txBody>
      </p:sp>
      <p:sp>
        <p:nvSpPr>
          <p:cNvPr id="4" name="Rectángulo 3"/>
          <p:cNvSpPr/>
          <p:nvPr/>
        </p:nvSpPr>
        <p:spPr>
          <a:xfrm>
            <a:off x="497205" y="2956560"/>
            <a:ext cx="8149590" cy="1815882"/>
          </a:xfrm>
          <a:prstGeom prst="rect">
            <a:avLst/>
          </a:prstGeom>
        </p:spPr>
        <p:txBody>
          <a:bodyPr wrap="square">
            <a:spAutoFit/>
          </a:bodyPr>
          <a:lstStyle/>
          <a:p>
            <a:pPr lvl="0"/>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class</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Array</a:t>
            </a:r>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static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void</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main</a:t>
            </a:r>
            <a:r>
              <a:rPr lang="es-AR" sz="1600" dirty="0">
                <a:solidFill>
                  <a:srgbClr val="292929"/>
                </a:solidFill>
                <a:latin typeface="Courier New"/>
                <a:ea typeface="Courier New"/>
                <a:cs typeface="Courier New"/>
                <a:sym typeface="Courier New"/>
              </a:rPr>
              <a:t>(</a:t>
            </a:r>
            <a:r>
              <a:rPr lang="es-AR" sz="1600" dirty="0" err="1">
                <a:solidFill>
                  <a:srgbClr val="292929"/>
                </a:solidFill>
                <a:latin typeface="Courier New"/>
                <a:ea typeface="Courier New"/>
                <a:cs typeface="Courier New"/>
                <a:sym typeface="Courier New"/>
              </a:rPr>
              <a:t>String</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arg</a:t>
            </a:r>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 valores = </a:t>
            </a:r>
            <a:r>
              <a:rPr lang="es-AR" sz="1600" dirty="0" err="1">
                <a:solidFill>
                  <a:srgbClr val="292929"/>
                </a:solidFill>
                <a:latin typeface="Courier New"/>
                <a:ea typeface="Courier New"/>
                <a:cs typeface="Courier New"/>
                <a:sym typeface="Courier New"/>
              </a:rPr>
              <a:t>null</a:t>
            </a:r>
            <a:r>
              <a:rPr lang="es-AR" sz="1600" dirty="0">
                <a:solidFill>
                  <a:srgbClr val="292929"/>
                </a:solidFill>
                <a:latin typeface="Courier New"/>
                <a:ea typeface="Courier New"/>
                <a:cs typeface="Courier New"/>
                <a:sym typeface="Courier New"/>
              </a:rPr>
              <a:t>;</a:t>
            </a:r>
          </a:p>
          <a:p>
            <a:pPr lvl="0"/>
            <a:r>
              <a:rPr lang="es-AR" sz="1600" dirty="0">
                <a:solidFill>
                  <a:srgbClr val="292929"/>
                </a:solidFill>
                <a:latin typeface="Courier New"/>
                <a:ea typeface="Courier New"/>
                <a:cs typeface="Courier New"/>
                <a:sym typeface="Courier New"/>
              </a:rPr>
              <a:t>               valores[4] = 100;</a:t>
            </a:r>
          </a:p>
          <a:p>
            <a:pPr lvl="0"/>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System.out.println</a:t>
            </a:r>
            <a:r>
              <a:rPr lang="es-AR" sz="1600" dirty="0">
                <a:solidFill>
                  <a:srgbClr val="292929"/>
                </a:solidFill>
                <a:latin typeface="Courier New"/>
                <a:ea typeface="Courier New"/>
                <a:cs typeface="Courier New"/>
                <a:sym typeface="Courier New"/>
              </a:rPr>
              <a:t>(valores[4]);</a:t>
            </a:r>
          </a:p>
          <a:p>
            <a:pPr lvl="0"/>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a:t>
            </a:r>
            <a:endParaRPr lang="es-AR" sz="1600" dirty="0"/>
          </a:p>
        </p:txBody>
      </p:sp>
      <p:sp>
        <p:nvSpPr>
          <p:cNvPr id="6" name="Rectángulo 5"/>
          <p:cNvSpPr/>
          <p:nvPr/>
        </p:nvSpPr>
        <p:spPr>
          <a:xfrm>
            <a:off x="6012741" y="4488961"/>
            <a:ext cx="3172663" cy="646331"/>
          </a:xfrm>
          <a:prstGeom prst="rect">
            <a:avLst/>
          </a:prstGeom>
        </p:spPr>
        <p:txBody>
          <a:bodyPr wrap="none">
            <a:spAutoFit/>
          </a:bodyPr>
          <a:lstStyle/>
          <a:p>
            <a:r>
              <a:rPr lang="es-AR" b="1" dirty="0" err="1">
                <a:latin typeface="Arial" panose="020B0604020202020204" pitchFamily="34" charset="0"/>
                <a:cs typeface="Arial" panose="020B0604020202020204" pitchFamily="34" charset="0"/>
              </a:rPr>
              <a:t>NullPointerException</a:t>
            </a:r>
            <a:endParaRPr lang="es-AR" b="1" dirty="0">
              <a:latin typeface="Arial" panose="020B0604020202020204" pitchFamily="34" charset="0"/>
              <a:cs typeface="Arial" panose="020B0604020202020204" pitchFamily="34" charset="0"/>
            </a:endParaRPr>
          </a:p>
          <a:p>
            <a:r>
              <a:rPr lang="es-US" b="1" dirty="0">
                <a:latin typeface="Arial" panose="020B0604020202020204" pitchFamily="34" charset="0"/>
                <a:cs typeface="Arial" panose="020B0604020202020204" pitchFamily="34" charset="0"/>
              </a:rPr>
              <a:t>valores no está inicializado</a:t>
            </a:r>
            <a:endParaRPr lang="es-AR" b="1" dirty="0"/>
          </a:p>
        </p:txBody>
      </p:sp>
    </p:spTree>
    <p:extLst>
      <p:ext uri="{BB962C8B-B14F-4D97-AF65-F5344CB8AC3E}">
        <p14:creationId xmlns:p14="http://schemas.microsoft.com/office/powerpoint/2010/main" xmlns="" val="256696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5 (2)</a:t>
            </a:r>
            <a:br>
              <a:rPr lang="es-ES_tradnl" b="1" dirty="0"/>
            </a:br>
            <a:r>
              <a:rPr lang="es-ES_tradnl" sz="2800" i="1" dirty="0"/>
              <a:t>Arreglos</a:t>
            </a:r>
            <a:endParaRPr lang="es-ES_tradnl" i="1" dirty="0"/>
          </a:p>
        </p:txBody>
      </p:sp>
      <p:sp>
        <p:nvSpPr>
          <p:cNvPr id="3" name="Marcador de contenido 2"/>
          <p:cNvSpPr>
            <a:spLocks noGrp="1"/>
          </p:cNvSpPr>
          <p:nvPr>
            <p:ph idx="1"/>
          </p:nvPr>
        </p:nvSpPr>
        <p:spPr>
          <a:xfrm>
            <a:off x="628650" y="2160000"/>
            <a:ext cx="8180070" cy="4351338"/>
          </a:xfrm>
        </p:spPr>
        <p:txBody>
          <a:bodyPr>
            <a:noAutofit/>
          </a:bodyPr>
          <a:lstStyle/>
          <a:p>
            <a:r>
              <a:rPr lang="es-US" sz="1800" dirty="0"/>
              <a:t>Evaluar comportamiento del programa anterior con la siguiente modificación</a:t>
            </a:r>
            <a:endParaRPr lang="es-AR" sz="1800" dirty="0"/>
          </a:p>
          <a:p>
            <a:endParaRPr lang="es-AR" sz="1800" dirty="0"/>
          </a:p>
          <a:p>
            <a:pPr marL="0" indent="0">
              <a:buNone/>
            </a:pPr>
            <a:endParaRPr lang="es-US" sz="1800" dirty="0"/>
          </a:p>
          <a:p>
            <a:pPr marL="0" indent="0">
              <a:buNone/>
            </a:pPr>
            <a:endParaRPr lang="es-ES_tradnl" sz="1800" dirty="0"/>
          </a:p>
          <a:p>
            <a:pPr marL="0" indent="0">
              <a:buNone/>
            </a:pPr>
            <a:endParaRPr lang="es-ES_tradnl" sz="1800" dirty="0"/>
          </a:p>
          <a:p>
            <a:pPr marL="0" indent="0">
              <a:buNone/>
            </a:pPr>
            <a:endParaRPr lang="es-ES_tradnl" sz="1800" dirty="0"/>
          </a:p>
          <a:p>
            <a:pPr marL="0" indent="0">
              <a:buNone/>
            </a:pPr>
            <a:endParaRPr lang="es-ES_tradnl" sz="1800" dirty="0"/>
          </a:p>
          <a:p>
            <a:pPr marL="0" indent="0">
              <a:buNone/>
            </a:pPr>
            <a:r>
              <a:rPr lang="es-AR" sz="1600" b="1" dirty="0"/>
              <a:t>La modificación consiste básicamente en asignar a la variable valores un objeto de tipo </a:t>
            </a:r>
            <a:r>
              <a:rPr lang="es-AR" sz="1600" b="1" dirty="0" err="1"/>
              <a:t>array</a:t>
            </a:r>
            <a:r>
              <a:rPr lang="es-AR" sz="1600" b="1" dirty="0"/>
              <a:t> de enteros. La sintaxis para crear un objeto de tipo </a:t>
            </a:r>
            <a:r>
              <a:rPr lang="es-AR" sz="1600" b="1" dirty="0" err="1"/>
              <a:t>array</a:t>
            </a:r>
            <a:r>
              <a:rPr lang="es-AR" sz="1600" b="1" dirty="0"/>
              <a:t> es:            		</a:t>
            </a:r>
            <a:r>
              <a:rPr lang="es-AR" sz="1600" b="1" dirty="0">
                <a:latin typeface="Courier New" panose="02070309020205020404" pitchFamily="49" charset="0"/>
                <a:cs typeface="Courier New" panose="02070309020205020404" pitchFamily="49" charset="0"/>
              </a:rPr>
              <a:t>new tipo[cantidad]</a:t>
            </a:r>
          </a:p>
          <a:p>
            <a:pPr marL="0" indent="0">
              <a:buNone/>
            </a:pPr>
            <a:r>
              <a:rPr lang="es-AR" sz="1600" b="1" dirty="0"/>
              <a:t>Donde tipo es el tipo de datos que contendrá el </a:t>
            </a:r>
            <a:r>
              <a:rPr lang="es-AR" sz="1600" b="1" dirty="0" err="1"/>
              <a:t>array</a:t>
            </a:r>
            <a:r>
              <a:rPr lang="es-AR" sz="1600" b="1" dirty="0"/>
              <a:t>. cantidad es el número máximo de elementos que podemos almacenar dentro del </a:t>
            </a:r>
            <a:r>
              <a:rPr lang="es-AR" sz="1600" b="1" dirty="0" err="1"/>
              <a:t>array</a:t>
            </a:r>
            <a:r>
              <a:rPr lang="es-AR" sz="1600" b="1" dirty="0"/>
              <a:t>. A la hora de acceder a las posiciones del </a:t>
            </a:r>
            <a:r>
              <a:rPr lang="es-AR" sz="1600" b="1" dirty="0" err="1"/>
              <a:t>array</a:t>
            </a:r>
            <a:r>
              <a:rPr lang="es-AR" sz="1600" b="1" dirty="0"/>
              <a:t> hay que tener en cuenta que la primera posición es 0 y la última cantidad-1</a:t>
            </a:r>
            <a:endParaRPr lang="es-ES_tradnl" sz="1600" b="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160</a:t>
            </a:fld>
            <a:endParaRPr lang="es-ES_tradnl" dirty="0"/>
          </a:p>
        </p:txBody>
      </p:sp>
      <p:sp>
        <p:nvSpPr>
          <p:cNvPr id="4" name="Rectángulo 3"/>
          <p:cNvSpPr/>
          <p:nvPr/>
        </p:nvSpPr>
        <p:spPr>
          <a:xfrm>
            <a:off x="1249680" y="2751570"/>
            <a:ext cx="8149590" cy="1815882"/>
          </a:xfrm>
          <a:prstGeom prst="rect">
            <a:avLst/>
          </a:prstGeom>
        </p:spPr>
        <p:txBody>
          <a:bodyPr wrap="square">
            <a:spAutoFit/>
          </a:bodyPr>
          <a:lstStyle/>
          <a:p>
            <a:pPr lvl="0"/>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class</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Array</a:t>
            </a:r>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static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void</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main</a:t>
            </a:r>
            <a:r>
              <a:rPr lang="es-AR" sz="1600" dirty="0">
                <a:solidFill>
                  <a:srgbClr val="292929"/>
                </a:solidFill>
                <a:latin typeface="Courier New"/>
                <a:ea typeface="Courier New"/>
                <a:cs typeface="Courier New"/>
                <a:sym typeface="Courier New"/>
              </a:rPr>
              <a:t>(</a:t>
            </a:r>
            <a:r>
              <a:rPr lang="es-AR" sz="1600" dirty="0" err="1">
                <a:solidFill>
                  <a:srgbClr val="292929"/>
                </a:solidFill>
                <a:latin typeface="Courier New"/>
                <a:ea typeface="Courier New"/>
                <a:cs typeface="Courier New"/>
                <a:sym typeface="Courier New"/>
              </a:rPr>
              <a:t>String</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arg</a:t>
            </a:r>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               </a:t>
            </a:r>
            <a:r>
              <a:rPr lang="fr-FR" sz="1600" b="1" dirty="0" err="1">
                <a:solidFill>
                  <a:srgbClr val="292929"/>
                </a:solidFill>
                <a:latin typeface="Courier New"/>
                <a:ea typeface="Courier New"/>
                <a:cs typeface="Courier New"/>
                <a:sym typeface="Courier New"/>
              </a:rPr>
              <a:t>int</a:t>
            </a:r>
            <a:r>
              <a:rPr lang="fr-FR" sz="1600" b="1" dirty="0">
                <a:solidFill>
                  <a:srgbClr val="292929"/>
                </a:solidFill>
                <a:latin typeface="Courier New"/>
                <a:ea typeface="Courier New"/>
                <a:cs typeface="Courier New"/>
                <a:sym typeface="Courier New"/>
              </a:rPr>
              <a:t> [] </a:t>
            </a:r>
            <a:r>
              <a:rPr lang="fr-FR" sz="1600" b="1" dirty="0" err="1">
                <a:solidFill>
                  <a:srgbClr val="292929"/>
                </a:solidFill>
                <a:latin typeface="Courier New"/>
                <a:ea typeface="Courier New"/>
                <a:cs typeface="Courier New"/>
                <a:sym typeface="Courier New"/>
              </a:rPr>
              <a:t>valores</a:t>
            </a:r>
            <a:r>
              <a:rPr lang="fr-FR" sz="1600" b="1" dirty="0">
                <a:solidFill>
                  <a:srgbClr val="292929"/>
                </a:solidFill>
                <a:latin typeface="Courier New"/>
                <a:ea typeface="Courier New"/>
                <a:cs typeface="Courier New"/>
                <a:sym typeface="Courier New"/>
              </a:rPr>
              <a:t> = new </a:t>
            </a:r>
            <a:r>
              <a:rPr lang="fr-FR" sz="1600" b="1" dirty="0" err="1">
                <a:solidFill>
                  <a:srgbClr val="292929"/>
                </a:solidFill>
                <a:latin typeface="Courier New"/>
                <a:ea typeface="Courier New"/>
                <a:cs typeface="Courier New"/>
                <a:sym typeface="Courier New"/>
              </a:rPr>
              <a:t>int</a:t>
            </a:r>
            <a:r>
              <a:rPr lang="fr-FR" sz="1600" b="1" dirty="0">
                <a:solidFill>
                  <a:srgbClr val="292929"/>
                </a:solidFill>
                <a:latin typeface="Courier New"/>
                <a:ea typeface="Courier New"/>
                <a:cs typeface="Courier New"/>
                <a:sym typeface="Courier New"/>
              </a:rPr>
              <a:t>[10];</a:t>
            </a:r>
          </a:p>
          <a:p>
            <a:pPr lvl="0"/>
            <a:r>
              <a:rPr lang="fr-FR" sz="1600" b="1" dirty="0">
                <a:solidFill>
                  <a:srgbClr val="292929"/>
                </a:solidFill>
                <a:latin typeface="Courier New"/>
                <a:ea typeface="Courier New"/>
                <a:cs typeface="Courier New"/>
                <a:sym typeface="Courier New"/>
              </a:rPr>
              <a:t>		</a:t>
            </a:r>
            <a:r>
              <a:rPr lang="fr-FR" sz="1600" b="1" dirty="0" err="1">
                <a:solidFill>
                  <a:srgbClr val="292929"/>
                </a:solidFill>
                <a:latin typeface="Courier New"/>
                <a:ea typeface="Courier New"/>
                <a:cs typeface="Courier New"/>
                <a:sym typeface="Courier New"/>
              </a:rPr>
              <a:t>valores</a:t>
            </a:r>
            <a:r>
              <a:rPr lang="fr-FR" sz="1600" b="1" dirty="0">
                <a:solidFill>
                  <a:srgbClr val="292929"/>
                </a:solidFill>
                <a:latin typeface="Courier New"/>
                <a:ea typeface="Courier New"/>
                <a:cs typeface="Courier New"/>
                <a:sym typeface="Courier New"/>
              </a:rPr>
              <a:t>[4] = 100;</a:t>
            </a:r>
            <a:r>
              <a:rPr lang="es-AR" sz="1600" b="1" dirty="0">
                <a:solidFill>
                  <a:srgbClr val="292929"/>
                </a:solidFill>
                <a:latin typeface="Courier New"/>
                <a:ea typeface="Courier New"/>
                <a:cs typeface="Courier New"/>
                <a:sym typeface="Courier New"/>
              </a:rPr>
              <a:t>               </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System.out.println</a:t>
            </a:r>
            <a:r>
              <a:rPr lang="es-AR" sz="1600" dirty="0">
                <a:solidFill>
                  <a:srgbClr val="292929"/>
                </a:solidFill>
                <a:latin typeface="Courier New"/>
                <a:ea typeface="Courier New"/>
                <a:cs typeface="Courier New"/>
                <a:sym typeface="Courier New"/>
              </a:rPr>
              <a:t>(valores[4]);</a:t>
            </a:r>
          </a:p>
          <a:p>
            <a:pPr lvl="0"/>
            <a:r>
              <a:rPr lang="es-AR" sz="1600" dirty="0">
                <a:solidFill>
                  <a:srgbClr val="292929"/>
                </a:solidFill>
                <a:latin typeface="Courier New"/>
                <a:ea typeface="Courier New"/>
                <a:cs typeface="Courier New"/>
                <a:sym typeface="Courier New"/>
              </a:rPr>
              <a:t>            }</a:t>
            </a:r>
          </a:p>
          <a:p>
            <a:pPr lvl="0"/>
            <a:r>
              <a:rPr lang="es-AR" sz="1600" dirty="0">
                <a:solidFill>
                  <a:srgbClr val="292929"/>
                </a:solidFill>
                <a:latin typeface="Courier New"/>
                <a:ea typeface="Courier New"/>
                <a:cs typeface="Courier New"/>
                <a:sym typeface="Courier New"/>
              </a:rPr>
              <a:t>}</a:t>
            </a:r>
            <a:endParaRPr lang="es-AR" sz="1600" dirty="0"/>
          </a:p>
        </p:txBody>
      </p:sp>
    </p:spTree>
    <p:extLst>
      <p:ext uri="{BB962C8B-B14F-4D97-AF65-F5344CB8AC3E}">
        <p14:creationId xmlns:p14="http://schemas.microsoft.com/office/powerpoint/2010/main" xmlns="" val="59230466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6</a:t>
            </a:r>
            <a:r>
              <a:rPr lang="es-ES_tradnl" b="1" dirty="0"/>
              <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rmAutofit/>
          </a:bodyPr>
          <a:lstStyle/>
          <a:p>
            <a:r>
              <a:rPr lang="es-AR" sz="2400" dirty="0"/>
              <a:t>Declare, instancie e inicialice en una sola línea los siguientes arreglos:</a:t>
            </a:r>
          </a:p>
          <a:p>
            <a:pPr marL="0" lvl="0" indent="0">
              <a:buNone/>
            </a:pPr>
            <a:endParaRPr lang="es-AR" sz="2400" dirty="0"/>
          </a:p>
          <a:p>
            <a:pPr lvl="1"/>
            <a:r>
              <a:rPr lang="es-AR" sz="2000" dirty="0"/>
              <a:t>Un arreglo que contenga letras, con los siguientes valores: </a:t>
            </a:r>
            <a:r>
              <a:rPr lang="es-AR" sz="2000" b="1" dirty="0"/>
              <a:t>a, b, c, d, e</a:t>
            </a:r>
            <a:endParaRPr lang="es-AR" sz="2000" dirty="0"/>
          </a:p>
          <a:p>
            <a:pPr lvl="1"/>
            <a:r>
              <a:rPr lang="es-AR" sz="2000" dirty="0"/>
              <a:t>Un arreglo que contenga números con los siguientes valores: </a:t>
            </a:r>
            <a:r>
              <a:rPr lang="es-AR" sz="2000" b="1" dirty="0"/>
              <a:t>5, 6, 7, 8, 9</a:t>
            </a:r>
            <a:endParaRPr lang="es-AR" sz="2000" dirty="0"/>
          </a:p>
          <a:p>
            <a:pPr marL="0" indent="0">
              <a:buNone/>
            </a:pPr>
            <a:endParaRPr lang="es-AR" sz="2400" dirty="0"/>
          </a:p>
          <a:p>
            <a:r>
              <a:rPr lang="es-AR" sz="2400" dirty="0"/>
              <a:t>Imprima los arreglos sin usar </a:t>
            </a:r>
            <a:r>
              <a:rPr lang="es-AR" sz="2400" b="1" dirty="0"/>
              <a:t>construcciones de iteración</a:t>
            </a:r>
            <a:endParaRPr lang="es-AR" sz="2400" dirty="0"/>
          </a:p>
          <a:p>
            <a:endParaRPr lang="es-ES_tradnl" sz="24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161</a:t>
            </a:fld>
            <a:endParaRPr lang="es-ES_tradnl" dirty="0"/>
          </a:p>
        </p:txBody>
      </p:sp>
    </p:spTree>
    <p:extLst>
      <p:ext uri="{BB962C8B-B14F-4D97-AF65-F5344CB8AC3E}">
        <p14:creationId xmlns:p14="http://schemas.microsoft.com/office/powerpoint/2010/main" xmlns="" val="78518395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6</a:t>
            </a:r>
            <a:r>
              <a:rPr lang="es-ES_tradnl" b="1" dirty="0"/>
              <a:t/>
            </a:r>
            <a:br>
              <a:rPr lang="es-ES_tradnl" b="1"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162</a:t>
            </a:fld>
            <a:endParaRPr lang="es-ES_tradnl" dirty="0"/>
          </a:p>
        </p:txBody>
      </p:sp>
      <p:sp>
        <p:nvSpPr>
          <p:cNvPr id="4" name="Rectángulo 3"/>
          <p:cNvSpPr/>
          <p:nvPr/>
        </p:nvSpPr>
        <p:spPr>
          <a:xfrm>
            <a:off x="457200" y="2720041"/>
            <a:ext cx="8058150" cy="3539430"/>
          </a:xfrm>
          <a:prstGeom prst="rect">
            <a:avLst/>
          </a:prstGeom>
        </p:spPr>
        <p:txBody>
          <a:bodyPr wrap="square">
            <a:spAutoFit/>
          </a:bodyPr>
          <a:lstStyle/>
          <a:p>
            <a:r>
              <a:rPr lang="es-AR" sz="1400" b="1" dirty="0" err="1">
                <a:solidFill>
                  <a:srgbClr val="7F0055"/>
                </a:solidFill>
                <a:latin typeface="Courier New" panose="02070309020205020404" pitchFamily="49" charset="0"/>
              </a:rPr>
              <a:t>char</a:t>
            </a:r>
            <a:r>
              <a:rPr lang="es-AR" sz="1400" b="1" dirty="0">
                <a:solidFill>
                  <a:srgbClr val="000000"/>
                </a:solidFill>
                <a:latin typeface="Courier New" panose="02070309020205020404" pitchFamily="49" charset="0"/>
              </a:rPr>
              <a:t>[] </a:t>
            </a:r>
            <a:r>
              <a:rPr lang="es-AR" sz="1400" b="1" dirty="0">
                <a:solidFill>
                  <a:srgbClr val="6A3E3E"/>
                </a:solidFill>
                <a:latin typeface="Courier New" panose="02070309020205020404" pitchFamily="49" charset="0"/>
              </a:rPr>
              <a:t>letras</a:t>
            </a:r>
            <a:r>
              <a:rPr lang="es-AR" sz="1400" b="1" dirty="0">
                <a:solidFill>
                  <a:srgbClr val="000000"/>
                </a:solidFill>
                <a:latin typeface="Courier New" panose="02070309020205020404" pitchFamily="49" charset="0"/>
              </a:rPr>
              <a:t> = </a:t>
            </a:r>
            <a:r>
              <a:rPr lang="es-AR" sz="1400" b="1" dirty="0">
                <a:solidFill>
                  <a:srgbClr val="7F0055"/>
                </a:solidFill>
                <a:latin typeface="Courier New" panose="02070309020205020404" pitchFamily="49" charset="0"/>
              </a:rPr>
              <a:t>new</a:t>
            </a:r>
            <a:r>
              <a:rPr lang="es-AR" sz="1400" b="1" dirty="0">
                <a:solidFill>
                  <a:srgbClr val="000000"/>
                </a:solidFill>
                <a:latin typeface="Courier New" panose="02070309020205020404" pitchFamily="49" charset="0"/>
              </a:rPr>
              <a:t> </a:t>
            </a:r>
            <a:r>
              <a:rPr lang="es-AR" sz="1400" b="1" dirty="0" err="1">
                <a:solidFill>
                  <a:srgbClr val="7F0055"/>
                </a:solidFill>
                <a:latin typeface="Courier New" panose="02070309020205020404" pitchFamily="49" charset="0"/>
              </a:rPr>
              <a:t>char</a:t>
            </a:r>
            <a:r>
              <a:rPr lang="es-AR" sz="1400" b="1" dirty="0">
                <a:solidFill>
                  <a:srgbClr val="000000"/>
                </a:solidFill>
                <a:latin typeface="Courier New" panose="02070309020205020404" pitchFamily="49" charset="0"/>
              </a:rPr>
              <a:t>[5];</a:t>
            </a:r>
          </a:p>
          <a:p>
            <a:r>
              <a:rPr lang="es-AR" sz="1400" dirty="0">
                <a:solidFill>
                  <a:srgbClr val="6A3E3E"/>
                </a:solidFill>
                <a:latin typeface="Courier New" panose="02070309020205020404" pitchFamily="49" charset="0"/>
              </a:rPr>
              <a:t>letras</a:t>
            </a:r>
            <a:r>
              <a:rPr lang="es-AR" sz="1400" dirty="0">
                <a:solidFill>
                  <a:srgbClr val="000000"/>
                </a:solidFill>
                <a:latin typeface="Courier New" panose="02070309020205020404" pitchFamily="49" charset="0"/>
              </a:rPr>
              <a:t>[0] = </a:t>
            </a:r>
            <a:r>
              <a:rPr lang="es-AR" sz="1400" dirty="0">
                <a:solidFill>
                  <a:srgbClr val="2A00FF"/>
                </a:solidFill>
                <a:latin typeface="Courier New" panose="02070309020205020404" pitchFamily="49" charset="0"/>
              </a:rPr>
              <a:t>'a'</a:t>
            </a:r>
            <a:r>
              <a:rPr lang="es-AR" sz="1400" dirty="0">
                <a:solidFill>
                  <a:srgbClr val="000000"/>
                </a:solidFill>
                <a:latin typeface="Courier New" panose="02070309020205020404" pitchFamily="49" charset="0"/>
              </a:rPr>
              <a:t>;</a:t>
            </a:r>
          </a:p>
          <a:p>
            <a:r>
              <a:rPr lang="es-AR" sz="1400" dirty="0">
                <a:solidFill>
                  <a:srgbClr val="6A3E3E"/>
                </a:solidFill>
                <a:latin typeface="Courier New" panose="02070309020205020404" pitchFamily="49" charset="0"/>
              </a:rPr>
              <a:t>letras</a:t>
            </a:r>
            <a:r>
              <a:rPr lang="es-AR" sz="1400" dirty="0">
                <a:solidFill>
                  <a:srgbClr val="000000"/>
                </a:solidFill>
                <a:latin typeface="Courier New" panose="02070309020205020404" pitchFamily="49" charset="0"/>
              </a:rPr>
              <a:t>[1] = </a:t>
            </a:r>
            <a:r>
              <a:rPr lang="es-AR" sz="1400" dirty="0">
                <a:solidFill>
                  <a:srgbClr val="2A00FF"/>
                </a:solidFill>
                <a:latin typeface="Courier New" panose="02070309020205020404" pitchFamily="49" charset="0"/>
              </a:rPr>
              <a:t>'b'</a:t>
            </a:r>
            <a:r>
              <a:rPr lang="es-AR" sz="1400" dirty="0">
                <a:solidFill>
                  <a:srgbClr val="000000"/>
                </a:solidFill>
                <a:latin typeface="Courier New" panose="02070309020205020404" pitchFamily="49" charset="0"/>
              </a:rPr>
              <a:t>;</a:t>
            </a:r>
          </a:p>
          <a:p>
            <a:r>
              <a:rPr lang="es-AR" sz="1400" dirty="0">
                <a:solidFill>
                  <a:srgbClr val="6A3E3E"/>
                </a:solidFill>
                <a:latin typeface="Courier New" panose="02070309020205020404" pitchFamily="49" charset="0"/>
              </a:rPr>
              <a:t>letras</a:t>
            </a:r>
            <a:r>
              <a:rPr lang="es-AR" sz="1400" dirty="0">
                <a:solidFill>
                  <a:srgbClr val="000000"/>
                </a:solidFill>
                <a:latin typeface="Courier New" panose="02070309020205020404" pitchFamily="49" charset="0"/>
              </a:rPr>
              <a:t>[2] = </a:t>
            </a:r>
            <a:r>
              <a:rPr lang="es-AR" sz="1400" dirty="0">
                <a:solidFill>
                  <a:srgbClr val="2A00FF"/>
                </a:solidFill>
                <a:latin typeface="Courier New" panose="02070309020205020404" pitchFamily="49" charset="0"/>
              </a:rPr>
              <a:t>'c'</a:t>
            </a:r>
            <a:r>
              <a:rPr lang="es-AR" sz="1400" dirty="0">
                <a:solidFill>
                  <a:srgbClr val="000000"/>
                </a:solidFill>
                <a:latin typeface="Courier New" panose="02070309020205020404" pitchFamily="49" charset="0"/>
              </a:rPr>
              <a:t>;</a:t>
            </a:r>
          </a:p>
          <a:p>
            <a:r>
              <a:rPr lang="es-AR" sz="1400" dirty="0">
                <a:solidFill>
                  <a:srgbClr val="6A3E3E"/>
                </a:solidFill>
                <a:latin typeface="Courier New" panose="02070309020205020404" pitchFamily="49" charset="0"/>
              </a:rPr>
              <a:t>letras</a:t>
            </a:r>
            <a:r>
              <a:rPr lang="es-AR" sz="1400" dirty="0">
                <a:solidFill>
                  <a:srgbClr val="000000"/>
                </a:solidFill>
                <a:latin typeface="Courier New" panose="02070309020205020404" pitchFamily="49" charset="0"/>
              </a:rPr>
              <a:t>[3] = </a:t>
            </a:r>
            <a:r>
              <a:rPr lang="es-AR" sz="1400" dirty="0">
                <a:solidFill>
                  <a:srgbClr val="2A00FF"/>
                </a:solidFill>
                <a:latin typeface="Courier New" panose="02070309020205020404" pitchFamily="49" charset="0"/>
              </a:rPr>
              <a:t>'d'</a:t>
            </a:r>
            <a:r>
              <a:rPr lang="es-AR" sz="1400" dirty="0">
                <a:solidFill>
                  <a:srgbClr val="000000"/>
                </a:solidFill>
                <a:latin typeface="Courier New" panose="02070309020205020404" pitchFamily="49" charset="0"/>
              </a:rPr>
              <a:t>;</a:t>
            </a:r>
          </a:p>
          <a:p>
            <a:r>
              <a:rPr lang="es-AR" sz="1400" dirty="0">
                <a:solidFill>
                  <a:srgbClr val="6A3E3E"/>
                </a:solidFill>
                <a:latin typeface="Courier New" panose="02070309020205020404" pitchFamily="49" charset="0"/>
              </a:rPr>
              <a:t>letras</a:t>
            </a:r>
            <a:r>
              <a:rPr lang="es-AR" sz="1400" dirty="0">
                <a:solidFill>
                  <a:srgbClr val="000000"/>
                </a:solidFill>
                <a:latin typeface="Courier New" panose="02070309020205020404" pitchFamily="49" charset="0"/>
              </a:rPr>
              <a:t>[4] = </a:t>
            </a:r>
            <a:r>
              <a:rPr lang="es-AR" sz="1400" dirty="0">
                <a:solidFill>
                  <a:srgbClr val="2A00FF"/>
                </a:solidFill>
                <a:latin typeface="Courier New" panose="02070309020205020404" pitchFamily="49" charset="0"/>
              </a:rPr>
              <a:t>'e'</a:t>
            </a:r>
            <a:r>
              <a:rPr lang="es-AR" sz="1400" dirty="0">
                <a:solidFill>
                  <a:srgbClr val="000000"/>
                </a:solidFill>
                <a:latin typeface="Courier New" panose="02070309020205020404" pitchFamily="49" charset="0"/>
              </a:rPr>
              <a:t>;</a:t>
            </a:r>
          </a:p>
          <a:p>
            <a:r>
              <a:rPr lang="es-AR" sz="1400" dirty="0" err="1">
                <a:solidFill>
                  <a:srgbClr val="000000"/>
                </a:solidFill>
                <a:latin typeface="Courier New" panose="02070309020205020404" pitchFamily="49" charset="0"/>
              </a:rPr>
              <a:t>System.</a:t>
            </a:r>
            <a:r>
              <a:rPr lang="es-AR" sz="1400" b="1" i="1" dirty="0" err="1">
                <a:solidFill>
                  <a:srgbClr val="0000C0"/>
                </a:solidFill>
                <a:latin typeface="Courier New" panose="02070309020205020404" pitchFamily="49" charset="0"/>
              </a:rPr>
              <a:t>out</a:t>
            </a:r>
            <a:r>
              <a:rPr lang="es-AR" sz="1400" b="1" i="1" dirty="0" err="1">
                <a:solidFill>
                  <a:srgbClr val="000000"/>
                </a:solidFill>
                <a:latin typeface="Courier New" panose="02070309020205020404" pitchFamily="49" charset="0"/>
              </a:rPr>
              <a:t>.println</a:t>
            </a:r>
            <a:r>
              <a:rPr lang="es-AR" sz="1400" b="1" i="1" dirty="0">
                <a:solidFill>
                  <a:srgbClr val="000000"/>
                </a:solidFill>
                <a:latin typeface="Courier New" panose="02070309020205020404" pitchFamily="49" charset="0"/>
              </a:rPr>
              <a:t>(</a:t>
            </a:r>
            <a:r>
              <a:rPr lang="es-AR" sz="1400" b="1" i="1" dirty="0">
                <a:solidFill>
                  <a:srgbClr val="6A3E3E"/>
                </a:solidFill>
                <a:latin typeface="Courier New" panose="02070309020205020404" pitchFamily="49" charset="0"/>
              </a:rPr>
              <a:t>letras</a:t>
            </a:r>
            <a:r>
              <a:rPr lang="es-AR" sz="1400" b="1" i="1" dirty="0">
                <a:solidFill>
                  <a:srgbClr val="000000"/>
                </a:solidFill>
                <a:latin typeface="Courier New" panose="02070309020205020404" pitchFamily="49" charset="0"/>
              </a:rPr>
              <a:t>);</a:t>
            </a:r>
          </a:p>
          <a:p>
            <a:endParaRPr lang="es-AR" sz="1400" dirty="0">
              <a:latin typeface="Courier New" panose="02070309020205020404" pitchFamily="49" charset="0"/>
            </a:endParaRPr>
          </a:p>
          <a:p>
            <a:r>
              <a:rPr lang="es-AR" sz="1400" b="1" dirty="0" err="1">
                <a:solidFill>
                  <a:srgbClr val="7F0055"/>
                </a:solidFill>
                <a:latin typeface="Courier New" panose="02070309020205020404" pitchFamily="49" charset="0"/>
              </a:rPr>
              <a:t>int</a:t>
            </a:r>
            <a:r>
              <a:rPr lang="es-AR" sz="1400" b="1" dirty="0">
                <a:solidFill>
                  <a:srgbClr val="000000"/>
                </a:solidFill>
                <a:latin typeface="Courier New" panose="02070309020205020404" pitchFamily="49" charset="0"/>
              </a:rPr>
              <a:t>[] </a:t>
            </a:r>
            <a:r>
              <a:rPr lang="es-AR" sz="1400" b="1" dirty="0" err="1">
                <a:solidFill>
                  <a:srgbClr val="6A3E3E"/>
                </a:solidFill>
                <a:latin typeface="Courier New" panose="02070309020205020404" pitchFamily="49" charset="0"/>
              </a:rPr>
              <a:t>numeros</a:t>
            </a:r>
            <a:r>
              <a:rPr lang="es-AR" sz="1400" b="1" dirty="0">
                <a:solidFill>
                  <a:srgbClr val="000000"/>
                </a:solidFill>
                <a:latin typeface="Courier New" panose="02070309020205020404" pitchFamily="49" charset="0"/>
              </a:rPr>
              <a:t> = </a:t>
            </a:r>
            <a:r>
              <a:rPr lang="es-AR" sz="1400" b="1" dirty="0">
                <a:solidFill>
                  <a:srgbClr val="7F0055"/>
                </a:solidFill>
                <a:latin typeface="Courier New" panose="02070309020205020404" pitchFamily="49" charset="0"/>
              </a:rPr>
              <a:t>new</a:t>
            </a:r>
            <a:r>
              <a:rPr lang="es-AR" sz="1400" b="1" dirty="0">
                <a:solidFill>
                  <a:srgbClr val="000000"/>
                </a:solidFill>
                <a:latin typeface="Courier New" panose="02070309020205020404" pitchFamily="49" charset="0"/>
              </a:rPr>
              <a:t> </a:t>
            </a:r>
            <a:r>
              <a:rPr lang="es-AR" sz="1400" b="1" dirty="0" err="1">
                <a:solidFill>
                  <a:srgbClr val="7F0055"/>
                </a:solidFill>
                <a:latin typeface="Courier New" panose="02070309020205020404" pitchFamily="49" charset="0"/>
              </a:rPr>
              <a:t>int</a:t>
            </a:r>
            <a:r>
              <a:rPr lang="es-AR" sz="1400" b="1" dirty="0">
                <a:solidFill>
                  <a:srgbClr val="000000"/>
                </a:solidFill>
                <a:latin typeface="Courier New" panose="02070309020205020404" pitchFamily="49" charset="0"/>
              </a:rPr>
              <a:t>[5];</a:t>
            </a:r>
          </a:p>
          <a:p>
            <a:r>
              <a:rPr lang="es-AR" sz="1400" dirty="0" err="1">
                <a:solidFill>
                  <a:srgbClr val="6A3E3E"/>
                </a:solidFill>
                <a:latin typeface="Courier New" panose="02070309020205020404" pitchFamily="49" charset="0"/>
              </a:rPr>
              <a:t>numeros</a:t>
            </a:r>
            <a:r>
              <a:rPr lang="es-AR" sz="1400" dirty="0">
                <a:solidFill>
                  <a:srgbClr val="000000"/>
                </a:solidFill>
                <a:latin typeface="Courier New" panose="02070309020205020404" pitchFamily="49" charset="0"/>
              </a:rPr>
              <a:t>[0] = 5;</a:t>
            </a:r>
          </a:p>
          <a:p>
            <a:r>
              <a:rPr lang="es-AR" sz="1400" dirty="0" err="1">
                <a:solidFill>
                  <a:srgbClr val="6A3E3E"/>
                </a:solidFill>
                <a:latin typeface="Courier New" panose="02070309020205020404" pitchFamily="49" charset="0"/>
              </a:rPr>
              <a:t>numeros</a:t>
            </a:r>
            <a:r>
              <a:rPr lang="es-AR" sz="1400" dirty="0">
                <a:solidFill>
                  <a:srgbClr val="000000"/>
                </a:solidFill>
                <a:latin typeface="Courier New" panose="02070309020205020404" pitchFamily="49" charset="0"/>
              </a:rPr>
              <a:t>[1] = 6;</a:t>
            </a:r>
          </a:p>
          <a:p>
            <a:r>
              <a:rPr lang="es-AR" sz="1400" dirty="0" err="1">
                <a:solidFill>
                  <a:srgbClr val="6A3E3E"/>
                </a:solidFill>
                <a:latin typeface="Courier New" panose="02070309020205020404" pitchFamily="49" charset="0"/>
              </a:rPr>
              <a:t>numeros</a:t>
            </a:r>
            <a:r>
              <a:rPr lang="es-AR" sz="1400" dirty="0">
                <a:solidFill>
                  <a:srgbClr val="000000"/>
                </a:solidFill>
                <a:latin typeface="Courier New" panose="02070309020205020404" pitchFamily="49" charset="0"/>
              </a:rPr>
              <a:t>[2] = 7;</a:t>
            </a:r>
          </a:p>
          <a:p>
            <a:r>
              <a:rPr lang="es-AR" sz="1400" dirty="0" err="1">
                <a:solidFill>
                  <a:srgbClr val="6A3E3E"/>
                </a:solidFill>
                <a:latin typeface="Courier New" panose="02070309020205020404" pitchFamily="49" charset="0"/>
              </a:rPr>
              <a:t>numeros</a:t>
            </a:r>
            <a:r>
              <a:rPr lang="es-AR" sz="1400" dirty="0">
                <a:solidFill>
                  <a:srgbClr val="000000"/>
                </a:solidFill>
                <a:latin typeface="Courier New" panose="02070309020205020404" pitchFamily="49" charset="0"/>
              </a:rPr>
              <a:t>[3] = 8;</a:t>
            </a:r>
          </a:p>
          <a:p>
            <a:r>
              <a:rPr lang="es-AR" sz="1400" dirty="0" err="1">
                <a:solidFill>
                  <a:srgbClr val="6A3E3E"/>
                </a:solidFill>
                <a:latin typeface="Courier New" panose="02070309020205020404" pitchFamily="49" charset="0"/>
              </a:rPr>
              <a:t>numeros</a:t>
            </a:r>
            <a:r>
              <a:rPr lang="es-AR" sz="1400" dirty="0">
                <a:solidFill>
                  <a:srgbClr val="000000"/>
                </a:solidFill>
                <a:latin typeface="Courier New" panose="02070309020205020404" pitchFamily="49" charset="0"/>
              </a:rPr>
              <a:t>[4] = 9;</a:t>
            </a:r>
          </a:p>
          <a:p>
            <a:r>
              <a:rPr lang="pt-BR" sz="1400" dirty="0" err="1">
                <a:solidFill>
                  <a:srgbClr val="000000"/>
                </a:solidFill>
                <a:latin typeface="Courier New" panose="02070309020205020404" pitchFamily="49" charset="0"/>
              </a:rPr>
              <a:t>System.</a:t>
            </a:r>
            <a:r>
              <a:rPr lang="pt-BR" sz="1400" b="1" i="1" dirty="0" err="1">
                <a:solidFill>
                  <a:srgbClr val="0000C0"/>
                </a:solidFill>
                <a:latin typeface="Courier New" panose="02070309020205020404" pitchFamily="49" charset="0"/>
              </a:rPr>
              <a:t>out</a:t>
            </a:r>
            <a:r>
              <a:rPr lang="pt-BR" sz="1400" b="1" i="1" dirty="0" err="1">
                <a:solidFill>
                  <a:srgbClr val="000000"/>
                </a:solidFill>
                <a:latin typeface="Courier New" panose="02070309020205020404" pitchFamily="49" charset="0"/>
              </a:rPr>
              <a:t>.println</a:t>
            </a:r>
            <a:r>
              <a:rPr lang="pt-BR" sz="1400" b="1" i="1" dirty="0">
                <a:solidFill>
                  <a:srgbClr val="000000"/>
                </a:solidFill>
                <a:latin typeface="Courier New" panose="02070309020205020404" pitchFamily="49" charset="0"/>
              </a:rPr>
              <a:t>(</a:t>
            </a:r>
            <a:r>
              <a:rPr lang="pt-BR" sz="1400" b="1" i="1" dirty="0" err="1">
                <a:solidFill>
                  <a:srgbClr val="000000"/>
                </a:solidFill>
                <a:latin typeface="Courier New" panose="02070309020205020404" pitchFamily="49" charset="0"/>
              </a:rPr>
              <a:t>String.format</a:t>
            </a:r>
            <a:r>
              <a:rPr lang="pt-BR" sz="1400" b="1" i="1" dirty="0">
                <a:solidFill>
                  <a:srgbClr val="000000"/>
                </a:solidFill>
                <a:latin typeface="Courier New" panose="02070309020205020404" pitchFamily="49" charset="0"/>
              </a:rPr>
              <a:t>(</a:t>
            </a:r>
            <a:r>
              <a:rPr lang="pt-BR" sz="1400" b="1" i="1" dirty="0">
                <a:solidFill>
                  <a:srgbClr val="2A00FF"/>
                </a:solidFill>
                <a:latin typeface="Courier New" panose="02070309020205020404" pitchFamily="49" charset="0"/>
              </a:rPr>
              <a:t>"%d %d %d %d %d"</a:t>
            </a:r>
            <a:r>
              <a:rPr lang="pt-BR" sz="1400" b="1" i="1" dirty="0">
                <a:solidFill>
                  <a:srgbClr val="000000"/>
                </a:solidFill>
                <a:latin typeface="Courier New" panose="02070309020205020404" pitchFamily="49" charset="0"/>
              </a:rPr>
              <a:t>, </a:t>
            </a:r>
            <a:r>
              <a:rPr lang="pt-BR" sz="1400" b="1" i="1" dirty="0" err="1">
                <a:solidFill>
                  <a:srgbClr val="6A3E3E"/>
                </a:solidFill>
                <a:latin typeface="Courier New" panose="02070309020205020404" pitchFamily="49" charset="0"/>
              </a:rPr>
              <a:t>numeros</a:t>
            </a:r>
            <a:r>
              <a:rPr lang="pt-BR" sz="1400" b="1" i="1" dirty="0">
                <a:solidFill>
                  <a:srgbClr val="000000"/>
                </a:solidFill>
                <a:latin typeface="Courier New" panose="02070309020205020404" pitchFamily="49" charset="0"/>
              </a:rPr>
              <a:t>[0], </a:t>
            </a:r>
            <a:r>
              <a:rPr lang="pt-BR" sz="1400" b="1" i="1" dirty="0" err="1">
                <a:solidFill>
                  <a:srgbClr val="6A3E3E"/>
                </a:solidFill>
                <a:latin typeface="Courier New" panose="02070309020205020404" pitchFamily="49" charset="0"/>
              </a:rPr>
              <a:t>numeros</a:t>
            </a:r>
            <a:r>
              <a:rPr lang="pt-BR" sz="1400" b="1" i="1" dirty="0">
                <a:solidFill>
                  <a:srgbClr val="000000"/>
                </a:solidFill>
                <a:latin typeface="Courier New" panose="02070309020205020404" pitchFamily="49" charset="0"/>
              </a:rPr>
              <a:t>[1], </a:t>
            </a:r>
            <a:r>
              <a:rPr lang="pt-BR" sz="1400" b="1" i="1" dirty="0" err="1">
                <a:solidFill>
                  <a:srgbClr val="6A3E3E"/>
                </a:solidFill>
                <a:latin typeface="Courier New" panose="02070309020205020404" pitchFamily="49" charset="0"/>
              </a:rPr>
              <a:t>numeros</a:t>
            </a:r>
            <a:r>
              <a:rPr lang="pt-BR" sz="1400" b="1" i="1" dirty="0">
                <a:solidFill>
                  <a:srgbClr val="000000"/>
                </a:solidFill>
                <a:latin typeface="Courier New" panose="02070309020205020404" pitchFamily="49" charset="0"/>
              </a:rPr>
              <a:t>[2], </a:t>
            </a:r>
            <a:r>
              <a:rPr lang="pt-BR" sz="1400" b="1" i="1" dirty="0" err="1">
                <a:solidFill>
                  <a:srgbClr val="6A3E3E"/>
                </a:solidFill>
                <a:latin typeface="Courier New" panose="02070309020205020404" pitchFamily="49" charset="0"/>
              </a:rPr>
              <a:t>numeros</a:t>
            </a:r>
            <a:r>
              <a:rPr lang="pt-BR" sz="1400" b="1" i="1" dirty="0">
                <a:solidFill>
                  <a:srgbClr val="000000"/>
                </a:solidFill>
                <a:latin typeface="Courier New" panose="02070309020205020404" pitchFamily="49" charset="0"/>
              </a:rPr>
              <a:t>[3], </a:t>
            </a:r>
            <a:r>
              <a:rPr lang="pt-BR" sz="1400" b="1" i="1" dirty="0" err="1">
                <a:solidFill>
                  <a:srgbClr val="6A3E3E"/>
                </a:solidFill>
                <a:latin typeface="Courier New" panose="02070309020205020404" pitchFamily="49" charset="0"/>
              </a:rPr>
              <a:t>numeros</a:t>
            </a:r>
            <a:r>
              <a:rPr lang="pt-BR" sz="1400" b="1" i="1" dirty="0">
                <a:solidFill>
                  <a:srgbClr val="000000"/>
                </a:solidFill>
                <a:latin typeface="Courier New" panose="02070309020205020404" pitchFamily="49" charset="0"/>
              </a:rPr>
              <a:t>[4]));</a:t>
            </a:r>
            <a:endParaRPr lang="es-AR" sz="1400" dirty="0"/>
          </a:p>
        </p:txBody>
      </p:sp>
      <p:sp>
        <p:nvSpPr>
          <p:cNvPr id="6" name="Rectángulo 5"/>
          <p:cNvSpPr/>
          <p:nvPr/>
        </p:nvSpPr>
        <p:spPr>
          <a:xfrm>
            <a:off x="5608320" y="3429000"/>
            <a:ext cx="4572000" cy="707886"/>
          </a:xfrm>
          <a:prstGeom prst="rect">
            <a:avLst/>
          </a:prstGeom>
        </p:spPr>
        <p:txBody>
          <a:bodyPr>
            <a:spAutoFit/>
          </a:bodyPr>
          <a:lstStyle/>
          <a:p>
            <a:r>
              <a:rPr lang="es-AR" sz="2000" b="1" dirty="0" err="1">
                <a:solidFill>
                  <a:srgbClr val="000000"/>
                </a:solidFill>
                <a:latin typeface="Courier New" panose="02070309020205020404" pitchFamily="49" charset="0"/>
              </a:rPr>
              <a:t>abcde</a:t>
            </a:r>
            <a:endParaRPr lang="es-AR" sz="2000" b="1" dirty="0">
              <a:solidFill>
                <a:srgbClr val="000000"/>
              </a:solidFill>
              <a:latin typeface="Courier New" panose="02070309020205020404" pitchFamily="49" charset="0"/>
            </a:endParaRPr>
          </a:p>
          <a:p>
            <a:r>
              <a:rPr lang="es-AR" sz="2000" b="1" dirty="0">
                <a:solidFill>
                  <a:srgbClr val="000000"/>
                </a:solidFill>
                <a:latin typeface="Courier New" panose="02070309020205020404" pitchFamily="49" charset="0"/>
              </a:rPr>
              <a:t>5 6 7 8 9</a:t>
            </a:r>
            <a:endParaRPr lang="es-AR" sz="2000" b="1" dirty="0"/>
          </a:p>
        </p:txBody>
      </p:sp>
    </p:spTree>
    <p:extLst>
      <p:ext uri="{BB962C8B-B14F-4D97-AF65-F5344CB8AC3E}">
        <p14:creationId xmlns:p14="http://schemas.microsoft.com/office/powerpoint/2010/main" xmlns="" val="269439547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7</a:t>
            </a:r>
            <a:r>
              <a:rPr lang="es-ES_tradnl" b="1" dirty="0"/>
              <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rmAutofit/>
          </a:bodyPr>
          <a:lstStyle/>
          <a:p>
            <a:r>
              <a:rPr lang="es-AR" sz="2400" dirty="0"/>
              <a:t>Defina usando alguna </a:t>
            </a:r>
            <a:r>
              <a:rPr lang="es-AR" sz="2400" b="1" u="sng" dirty="0"/>
              <a:t>construcción de iteración</a:t>
            </a:r>
            <a:r>
              <a:rPr lang="es-AR" sz="2400" dirty="0"/>
              <a:t>:</a:t>
            </a:r>
          </a:p>
          <a:p>
            <a:pPr marL="0" indent="0">
              <a:buNone/>
            </a:pPr>
            <a:endParaRPr lang="es-AR" sz="2400" dirty="0"/>
          </a:p>
          <a:p>
            <a:pPr marL="457200" lvl="1" indent="0">
              <a:buNone/>
            </a:pPr>
            <a:r>
              <a:rPr lang="es-AR" sz="2000" dirty="0"/>
              <a:t>a. un arreglo que contenga de forma consecutiva y ordenada los primeros 1000 números enteros</a:t>
            </a:r>
          </a:p>
          <a:p>
            <a:pPr marL="457200" lvl="1" indent="0">
              <a:buNone/>
            </a:pPr>
            <a:r>
              <a:rPr lang="es-AR" sz="2000" dirty="0"/>
              <a:t>b. un arreglo que contenga de forma consecutiva y ordenada los números enteros comprendidos entre 5000 y 6000</a:t>
            </a:r>
          </a:p>
          <a:p>
            <a:pPr marL="457200" lvl="1" indent="0">
              <a:buNone/>
            </a:pPr>
            <a:r>
              <a:rPr lang="es-AR" sz="2000" dirty="0"/>
              <a:t>c. un arreglo que contenga de forma consecutiva y ordenada los números enteros pares comprendidos entre 5000 y 6000</a:t>
            </a:r>
          </a:p>
          <a:p>
            <a:pPr marL="457200" lvl="1" indent="0">
              <a:buNone/>
            </a:pPr>
            <a:endParaRPr lang="es-AR" sz="2400" dirty="0"/>
          </a:p>
          <a:p>
            <a:r>
              <a:rPr lang="es-AR" sz="2400" dirty="0"/>
              <a:t>Imprima los arreglos usando la construcción de iteración </a:t>
            </a:r>
            <a:r>
              <a:rPr lang="es-AR" sz="2400" b="1" dirty="0" err="1"/>
              <a:t>foreach</a:t>
            </a:r>
            <a:endParaRPr lang="es-AR" sz="2400" dirty="0"/>
          </a:p>
          <a:p>
            <a:endParaRPr lang="es-ES_tradnl" sz="24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163</a:t>
            </a:fld>
            <a:endParaRPr lang="es-ES_tradnl" dirty="0"/>
          </a:p>
        </p:txBody>
      </p:sp>
    </p:spTree>
    <p:extLst>
      <p:ext uri="{BB962C8B-B14F-4D97-AF65-F5344CB8AC3E}">
        <p14:creationId xmlns:p14="http://schemas.microsoft.com/office/powerpoint/2010/main" xmlns="" val="322579722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7</a:t>
            </a:r>
            <a:r>
              <a:rPr lang="es-ES_tradnl" b="1" dirty="0"/>
              <a:t/>
            </a:r>
            <a:br>
              <a:rPr lang="es-ES_tradnl" b="1"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164</a:t>
            </a:fld>
            <a:endParaRPr lang="es-ES_tradnl" dirty="0"/>
          </a:p>
        </p:txBody>
      </p:sp>
      <p:sp>
        <p:nvSpPr>
          <p:cNvPr id="6" name="Rectángulo 5"/>
          <p:cNvSpPr/>
          <p:nvPr/>
        </p:nvSpPr>
        <p:spPr>
          <a:xfrm>
            <a:off x="628650" y="2286472"/>
            <a:ext cx="4446270" cy="1867691"/>
          </a:xfrm>
          <a:prstGeom prst="rect">
            <a:avLst/>
          </a:prstGeom>
        </p:spPr>
        <p:txBody>
          <a:bodyPr wrap="square">
            <a:spAutoFit/>
          </a:bodyPr>
          <a:lstStyle/>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incisoA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numeros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[1000];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0;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numeros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length</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numeros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numeros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s-AR"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p>
        </p:txBody>
      </p:sp>
      <p:sp>
        <p:nvSpPr>
          <p:cNvPr id="7" name="Rectángulo 6"/>
          <p:cNvSpPr/>
          <p:nvPr/>
        </p:nvSpPr>
        <p:spPr>
          <a:xfrm>
            <a:off x="5074920" y="2271468"/>
            <a:ext cx="4572000" cy="1867691"/>
          </a:xfrm>
          <a:prstGeom prst="rect">
            <a:avLst/>
          </a:prstGeom>
        </p:spPr>
        <p:txBody>
          <a:bodyPr>
            <a:spAutoFit/>
          </a:bodyPr>
          <a:lstStyle/>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incisoB</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numeros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[1000];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0;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1000;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numeros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+ 5000;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numeros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p>
        </p:txBody>
      </p:sp>
      <p:sp>
        <p:nvSpPr>
          <p:cNvPr id="8" name="Rectángulo 7"/>
          <p:cNvSpPr/>
          <p:nvPr/>
        </p:nvSpPr>
        <p:spPr>
          <a:xfrm>
            <a:off x="2514568" y="4249741"/>
            <a:ext cx="4572000" cy="2262927"/>
          </a:xfrm>
          <a:prstGeom prst="rect">
            <a:avLst/>
          </a:prstGeom>
        </p:spPr>
        <p:txBody>
          <a:bodyPr>
            <a:spAutoFit/>
          </a:bodyPr>
          <a:lstStyle/>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highlight>
                  <a:srgbClr val="C0C0C0"/>
                </a:highlight>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incisoC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numeros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[500];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valor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5000;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0;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500;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numeros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valor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valor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2;</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numeros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num</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highlight>
                  <a:srgbClr val="C0C0C0"/>
                </a:highlight>
                <a:latin typeface="Courier New" panose="02070309020205020404" pitchFamily="49" charset="0"/>
                <a:ea typeface="Calibri" panose="020F0502020204030204" pitchFamily="34" charset="0"/>
                <a:cs typeface="Times New Roman" panose="02020603050405020304" pitchFamily="18" charset="0"/>
              </a:rPr>
              <a:t>}</a:t>
            </a:r>
            <a:endParaRPr lang="es-AR" sz="1200" dirty="0"/>
          </a:p>
        </p:txBody>
      </p:sp>
    </p:spTree>
    <p:extLst>
      <p:ext uri="{BB962C8B-B14F-4D97-AF65-F5344CB8AC3E}">
        <p14:creationId xmlns:p14="http://schemas.microsoft.com/office/powerpoint/2010/main" xmlns="" val="140838349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8</a:t>
            </a:r>
            <a:r>
              <a:rPr lang="es-ES_tradnl" b="1" dirty="0"/>
              <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rmAutofit/>
          </a:bodyPr>
          <a:lstStyle/>
          <a:p>
            <a:r>
              <a:rPr lang="es-AR" dirty="0"/>
              <a:t>Defina un arreglo de </a:t>
            </a:r>
            <a:r>
              <a:rPr lang="es-AR" b="1" dirty="0" err="1"/>
              <a:t>String</a:t>
            </a:r>
            <a:r>
              <a:rPr lang="es-AR" b="1" dirty="0"/>
              <a:t> </a:t>
            </a:r>
            <a:r>
              <a:rPr lang="es-AR" dirty="0"/>
              <a:t>que contenga los siguientes valores: Argentina, Brasil, Uruguay, Paraguay y Chile</a:t>
            </a:r>
          </a:p>
          <a:p>
            <a:pPr marL="0" indent="0">
              <a:buNone/>
            </a:pPr>
            <a:endParaRPr lang="es-AR" dirty="0"/>
          </a:p>
          <a:p>
            <a:r>
              <a:rPr lang="es-AR" dirty="0"/>
              <a:t>Defina una aplicación que sea capaz de copiar los contenidos de este primer arreglo (respetando el orden en el que fueron dados) sobre un segundo arreglo, y además incorpore a Bolivia al nuevo arreglo</a:t>
            </a:r>
          </a:p>
          <a:p>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165</a:t>
            </a:fld>
            <a:endParaRPr lang="es-ES_tradnl" dirty="0"/>
          </a:p>
        </p:txBody>
      </p:sp>
    </p:spTree>
    <p:extLst>
      <p:ext uri="{BB962C8B-B14F-4D97-AF65-F5344CB8AC3E}">
        <p14:creationId xmlns:p14="http://schemas.microsoft.com/office/powerpoint/2010/main" xmlns="" val="42198562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8</a:t>
            </a:r>
            <a:r>
              <a:rPr lang="es-ES_tradnl" b="1" dirty="0"/>
              <a:t/>
            </a:r>
            <a:br>
              <a:rPr lang="es-ES_tradnl" b="1"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166</a:t>
            </a:fld>
            <a:endParaRPr lang="es-ES_tradnl" dirty="0"/>
          </a:p>
        </p:txBody>
      </p:sp>
      <p:sp>
        <p:nvSpPr>
          <p:cNvPr id="4" name="Rectángulo 3"/>
          <p:cNvSpPr/>
          <p:nvPr/>
        </p:nvSpPr>
        <p:spPr>
          <a:xfrm>
            <a:off x="556260" y="2120315"/>
            <a:ext cx="4572000" cy="4041491"/>
          </a:xfrm>
          <a:prstGeom prst="rect">
            <a:avLst/>
          </a:prstGeom>
        </p:spPr>
        <p:txBody>
          <a:bodyPr>
            <a:spAutoFit/>
          </a:bodyPr>
          <a:lstStyle/>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main(String[]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args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paises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String[5];</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paises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[0] =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"Argentina"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paises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[1] =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Brasil</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paises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[2] =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"Uruguay"</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paises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[3] =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"Paraguay"</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paises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[4] =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"Chile"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copiaPaises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String[6];</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indice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indice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paises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length</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indice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copiaPaises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indice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paises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indice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copiaPaises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indice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"Bolivia"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pais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copiaPaises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s-AR"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pais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p>
        </p:txBody>
      </p:sp>
      <p:sp>
        <p:nvSpPr>
          <p:cNvPr id="6" name="Rectángulo 5"/>
          <p:cNvSpPr/>
          <p:nvPr/>
        </p:nvSpPr>
        <p:spPr>
          <a:xfrm>
            <a:off x="6065520" y="2978557"/>
            <a:ext cx="4572000" cy="1754326"/>
          </a:xfrm>
          <a:prstGeom prst="rect">
            <a:avLst/>
          </a:prstGeom>
        </p:spPr>
        <p:txBody>
          <a:bodyPr>
            <a:spAutoFit/>
          </a:bodyPr>
          <a:lstStyle/>
          <a:p>
            <a:r>
              <a:rPr lang="es-AR" b="1" dirty="0">
                <a:solidFill>
                  <a:srgbClr val="000000"/>
                </a:solidFill>
                <a:latin typeface="Courier New" panose="02070309020205020404" pitchFamily="49" charset="0"/>
              </a:rPr>
              <a:t>Argentina</a:t>
            </a:r>
          </a:p>
          <a:p>
            <a:r>
              <a:rPr lang="es-AR" b="1" dirty="0">
                <a:solidFill>
                  <a:srgbClr val="000000"/>
                </a:solidFill>
                <a:latin typeface="Courier New" panose="02070309020205020404" pitchFamily="49" charset="0"/>
              </a:rPr>
              <a:t>Brasil</a:t>
            </a:r>
          </a:p>
          <a:p>
            <a:r>
              <a:rPr lang="es-AR" b="1" dirty="0">
                <a:solidFill>
                  <a:srgbClr val="000000"/>
                </a:solidFill>
                <a:latin typeface="Courier New" panose="02070309020205020404" pitchFamily="49" charset="0"/>
              </a:rPr>
              <a:t>Uruguay</a:t>
            </a:r>
          </a:p>
          <a:p>
            <a:r>
              <a:rPr lang="es-AR" b="1" dirty="0">
                <a:solidFill>
                  <a:srgbClr val="000000"/>
                </a:solidFill>
                <a:latin typeface="Courier New" panose="02070309020205020404" pitchFamily="49" charset="0"/>
              </a:rPr>
              <a:t>Paraguay</a:t>
            </a:r>
          </a:p>
          <a:p>
            <a:r>
              <a:rPr lang="es-AR" b="1" dirty="0">
                <a:solidFill>
                  <a:srgbClr val="000000"/>
                </a:solidFill>
                <a:latin typeface="Courier New" panose="02070309020205020404" pitchFamily="49" charset="0"/>
              </a:rPr>
              <a:t>Chile</a:t>
            </a:r>
          </a:p>
          <a:p>
            <a:r>
              <a:rPr lang="es-AR" b="1" dirty="0">
                <a:solidFill>
                  <a:srgbClr val="000000"/>
                </a:solidFill>
                <a:latin typeface="Courier New" panose="02070309020205020404" pitchFamily="49" charset="0"/>
              </a:rPr>
              <a:t>Bolivia</a:t>
            </a:r>
            <a:endParaRPr lang="es-AR" b="1" dirty="0"/>
          </a:p>
        </p:txBody>
      </p:sp>
    </p:spTree>
    <p:extLst>
      <p:ext uri="{BB962C8B-B14F-4D97-AF65-F5344CB8AC3E}">
        <p14:creationId xmlns:p14="http://schemas.microsoft.com/office/powerpoint/2010/main" xmlns="" val="7867103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9</a:t>
            </a:r>
            <a:br>
              <a:rPr lang="es-ES_tradnl" b="1" dirty="0" smtClean="0"/>
            </a:br>
            <a:r>
              <a:rPr lang="es-ES_tradnl" sz="2800" i="1" dirty="0" smtClean="0"/>
              <a:t>Arreglos</a:t>
            </a:r>
            <a:endParaRPr lang="es-ES_tradnl" i="1" dirty="0"/>
          </a:p>
        </p:txBody>
      </p:sp>
      <p:sp>
        <p:nvSpPr>
          <p:cNvPr id="3" name="Marcador de contenido 2"/>
          <p:cNvSpPr>
            <a:spLocks noGrp="1"/>
          </p:cNvSpPr>
          <p:nvPr>
            <p:ph idx="1"/>
          </p:nvPr>
        </p:nvSpPr>
        <p:spPr/>
        <p:txBody>
          <a:bodyPr>
            <a:noAutofit/>
          </a:bodyPr>
          <a:lstStyle/>
          <a:p>
            <a:r>
              <a:rPr lang="es-AR" sz="2000" dirty="0"/>
              <a:t>Defina una clase </a:t>
            </a:r>
            <a:r>
              <a:rPr lang="es-AR" sz="2000" b="1" dirty="0"/>
              <a:t>Persona </a:t>
            </a:r>
            <a:r>
              <a:rPr lang="es-AR" sz="2000" dirty="0"/>
              <a:t>con los siguientes atributos</a:t>
            </a:r>
          </a:p>
          <a:p>
            <a:pPr marL="0" indent="0">
              <a:buNone/>
            </a:pPr>
            <a:endParaRPr lang="es-US" sz="2000" dirty="0"/>
          </a:p>
          <a:p>
            <a:pPr marL="0" indent="0">
              <a:buNone/>
            </a:pPr>
            <a:endParaRPr lang="es-US" sz="2000" dirty="0"/>
          </a:p>
          <a:p>
            <a:pPr marL="0" indent="0">
              <a:buNone/>
            </a:pPr>
            <a:endParaRPr lang="es-US" sz="2000" dirty="0"/>
          </a:p>
          <a:p>
            <a:pPr marL="0" indent="0">
              <a:buNone/>
            </a:pPr>
            <a:endParaRPr lang="es-US" sz="2000" dirty="0"/>
          </a:p>
          <a:p>
            <a:pPr marL="0" indent="0">
              <a:buNone/>
            </a:pPr>
            <a:endParaRPr lang="es-AR" sz="2000" dirty="0"/>
          </a:p>
          <a:p>
            <a:pPr marL="0" indent="0">
              <a:buNone/>
            </a:pPr>
            <a:endParaRPr lang="es-AR" sz="1600" dirty="0"/>
          </a:p>
          <a:p>
            <a:pPr marL="0" indent="0">
              <a:buNone/>
            </a:pPr>
            <a:r>
              <a:rPr lang="es-AR" sz="1600" dirty="0"/>
              <a:t>Defina los métodos</a:t>
            </a:r>
            <a:r>
              <a:rPr lang="es-AR" sz="1600" b="1" dirty="0"/>
              <a:t> </a:t>
            </a:r>
            <a:r>
              <a:rPr lang="es-AR" sz="1600" b="1" dirty="0" err="1"/>
              <a:t>getters</a:t>
            </a:r>
            <a:r>
              <a:rPr lang="es-AR" sz="1600" b="1" dirty="0"/>
              <a:t>/</a:t>
            </a:r>
            <a:r>
              <a:rPr lang="es-AR" sz="1600" b="1" dirty="0" err="1"/>
              <a:t>setters</a:t>
            </a:r>
            <a:r>
              <a:rPr lang="es-AR" sz="1600" dirty="0"/>
              <a:t> correspondientes</a:t>
            </a:r>
          </a:p>
          <a:p>
            <a:endParaRPr lang="es-ES_tradnl" sz="20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167</a:t>
            </a:fld>
            <a:endParaRPr lang="es-ES_tradnl" dirty="0"/>
          </a:p>
        </p:txBody>
      </p:sp>
      <p:pic>
        <p:nvPicPr>
          <p:cNvPr id="7" name="Imagen 6"/>
          <p:cNvPicPr>
            <a:picLocks noChangeAspect="1"/>
          </p:cNvPicPr>
          <p:nvPr/>
        </p:nvPicPr>
        <p:blipFill>
          <a:blip r:embed="rId2"/>
          <a:stretch>
            <a:fillRect/>
          </a:stretch>
        </p:blipFill>
        <p:spPr>
          <a:xfrm>
            <a:off x="3406546" y="2649634"/>
            <a:ext cx="2674214" cy="2091209"/>
          </a:xfrm>
          <a:prstGeom prst="rect">
            <a:avLst/>
          </a:prstGeom>
        </p:spPr>
      </p:pic>
    </p:spTree>
    <p:extLst>
      <p:ext uri="{BB962C8B-B14F-4D97-AF65-F5344CB8AC3E}">
        <p14:creationId xmlns:p14="http://schemas.microsoft.com/office/powerpoint/2010/main" xmlns="" val="398496091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9 </a:t>
            </a:r>
            <a:r>
              <a:rPr lang="es-ES_tradnl" b="1" dirty="0"/>
              <a:t>(2)</a:t>
            </a:r>
            <a:br>
              <a:rPr lang="es-ES_tradnl" b="1" dirty="0"/>
            </a:br>
            <a:r>
              <a:rPr lang="es-ES_tradnl" sz="2800" i="1" dirty="0"/>
              <a:t>Arreglos</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168</a:t>
            </a:fld>
            <a:endParaRPr lang="es-ES_tradnl" dirty="0"/>
          </a:p>
        </p:txBody>
      </p:sp>
      <p:sp>
        <p:nvSpPr>
          <p:cNvPr id="6" name="Marcador de contenido 2"/>
          <p:cNvSpPr>
            <a:spLocks noGrp="1"/>
          </p:cNvSpPr>
          <p:nvPr>
            <p:ph idx="1"/>
          </p:nvPr>
        </p:nvSpPr>
        <p:spPr>
          <a:xfrm>
            <a:off x="628650" y="2160000"/>
            <a:ext cx="7886700" cy="4351338"/>
          </a:xfrm>
        </p:spPr>
        <p:txBody>
          <a:bodyPr>
            <a:noAutofit/>
          </a:bodyPr>
          <a:lstStyle/>
          <a:p>
            <a:pPr marL="0" indent="0">
              <a:buNone/>
            </a:pPr>
            <a:r>
              <a:rPr lang="es-AR" sz="1800" b="1" dirty="0" smtClean="0"/>
              <a:t>9.1 </a:t>
            </a:r>
            <a:r>
              <a:rPr lang="es-AR" sz="1800" dirty="0" smtClean="0"/>
              <a:t>En un main, cree </a:t>
            </a:r>
            <a:r>
              <a:rPr lang="es-AR" sz="1800" dirty="0"/>
              <a:t>instancias de la clase Persona, con los siguientes datos:</a:t>
            </a:r>
          </a:p>
          <a:p>
            <a:pPr marL="457200" lvl="1" indent="0">
              <a:buNone/>
            </a:pPr>
            <a:r>
              <a:rPr lang="es-AR" sz="1800" dirty="0"/>
              <a:t>a. Persona1 con nombre “</a:t>
            </a:r>
            <a:r>
              <a:rPr lang="es-AR" sz="1800" dirty="0" err="1"/>
              <a:t>Maria</a:t>
            </a:r>
            <a:r>
              <a:rPr lang="es-AR" sz="1800" dirty="0"/>
              <a:t>” y edad 30.</a:t>
            </a:r>
          </a:p>
          <a:p>
            <a:pPr marL="457200" lvl="1" indent="0">
              <a:buNone/>
            </a:pPr>
            <a:r>
              <a:rPr lang="es-AR" sz="1800" dirty="0"/>
              <a:t>b. Persona2 con nombre “Juan” y edad 25</a:t>
            </a:r>
          </a:p>
          <a:p>
            <a:pPr marL="457200" lvl="1" indent="0">
              <a:buNone/>
            </a:pPr>
            <a:r>
              <a:rPr lang="es-AR" sz="1800" dirty="0"/>
              <a:t>c. Persona3 con nombre “Juan Pedro” y edad 65</a:t>
            </a:r>
          </a:p>
          <a:p>
            <a:pPr marL="457200" lvl="1" indent="0">
              <a:buNone/>
            </a:pPr>
            <a:endParaRPr lang="es-US" sz="1800" dirty="0"/>
          </a:p>
          <a:p>
            <a:pPr marL="457200" lvl="1" indent="0">
              <a:buNone/>
            </a:pPr>
            <a:endParaRPr lang="es-US" sz="1800" dirty="0"/>
          </a:p>
          <a:p>
            <a:pPr marL="0" indent="0">
              <a:buNone/>
            </a:pPr>
            <a:r>
              <a:rPr lang="es-AR" sz="1800" b="1" dirty="0" smtClean="0"/>
              <a:t>9.2</a:t>
            </a:r>
            <a:r>
              <a:rPr lang="es-AR" sz="1800" dirty="0" smtClean="0"/>
              <a:t> En el main, defina </a:t>
            </a:r>
            <a:r>
              <a:rPr lang="es-AR" sz="1800" dirty="0"/>
              <a:t>un arreglo, de nombre personas, que contenga a estas personas que hemos definido previamente</a:t>
            </a:r>
          </a:p>
          <a:p>
            <a:pPr marL="0" indent="0">
              <a:buNone/>
            </a:pPr>
            <a:r>
              <a:rPr lang="es-AR" sz="1800" dirty="0" smtClean="0"/>
              <a:t>Recorra </a:t>
            </a:r>
            <a:r>
              <a:rPr lang="es-AR" sz="1800" dirty="0"/>
              <a:t>el arreglo e </a:t>
            </a:r>
            <a:r>
              <a:rPr lang="es-AR" sz="1800" dirty="0" smtClean="0"/>
              <a:t>imprima </a:t>
            </a:r>
            <a:r>
              <a:rPr lang="es-AR" sz="1800" dirty="0"/>
              <a:t>los datos de las </a:t>
            </a:r>
            <a:r>
              <a:rPr lang="es-AR" sz="1800" dirty="0" smtClean="0"/>
              <a:t>personas</a:t>
            </a:r>
          </a:p>
          <a:p>
            <a:pPr marL="457200" lvl="1" indent="0">
              <a:buNone/>
            </a:pPr>
            <a:endParaRPr lang="es-AR" sz="1800" dirty="0" smtClean="0"/>
          </a:p>
          <a:p>
            <a:pPr marL="0" indent="0">
              <a:buNone/>
            </a:pPr>
            <a:endParaRPr lang="es-AR" sz="2000" dirty="0"/>
          </a:p>
          <a:p>
            <a:pPr marL="0" indent="0">
              <a:buNone/>
            </a:pPr>
            <a:endParaRPr lang="es-US" sz="2000" dirty="0"/>
          </a:p>
          <a:p>
            <a:pPr marL="0" indent="0">
              <a:buNone/>
            </a:pPr>
            <a:endParaRPr lang="es-US" sz="2000" dirty="0"/>
          </a:p>
          <a:p>
            <a:pPr marL="0" indent="0">
              <a:buNone/>
            </a:pPr>
            <a:endParaRPr lang="es-US" sz="2000" dirty="0"/>
          </a:p>
          <a:p>
            <a:pPr marL="0" indent="0">
              <a:buNone/>
            </a:pPr>
            <a:endParaRPr lang="es-US" sz="2000" dirty="0"/>
          </a:p>
          <a:p>
            <a:pPr marL="0" indent="0">
              <a:buNone/>
            </a:pPr>
            <a:endParaRPr lang="es-AR" sz="2000" dirty="0"/>
          </a:p>
          <a:p>
            <a:pPr marL="0" indent="0">
              <a:buNone/>
            </a:pPr>
            <a:r>
              <a:rPr lang="es-AR" sz="1600" dirty="0"/>
              <a:t>a. Defina un constructor sin parámetros, donde asigne “María” a </a:t>
            </a:r>
            <a:r>
              <a:rPr lang="es-AR" sz="1600" b="1" dirty="0"/>
              <a:t>nombre </a:t>
            </a:r>
            <a:r>
              <a:rPr lang="es-AR" sz="1600" dirty="0"/>
              <a:t>y el valor 30 a </a:t>
            </a:r>
            <a:r>
              <a:rPr lang="es-AR" sz="1600" b="1" dirty="0"/>
              <a:t>edad</a:t>
            </a:r>
            <a:r>
              <a:rPr lang="es-AR" sz="1600" dirty="0"/>
              <a:t>.</a:t>
            </a:r>
          </a:p>
          <a:p>
            <a:pPr marL="0" indent="0">
              <a:buNone/>
            </a:pPr>
            <a:r>
              <a:rPr lang="es-AR" sz="1600" dirty="0"/>
              <a:t>b. Defina un constructor que reciba un </a:t>
            </a:r>
            <a:r>
              <a:rPr lang="es-AR" sz="1600" b="1" dirty="0" err="1"/>
              <a:t>String</a:t>
            </a:r>
            <a:r>
              <a:rPr lang="es-AR" sz="1600" b="1" dirty="0"/>
              <a:t> </a:t>
            </a:r>
            <a:r>
              <a:rPr lang="es-AR" sz="1600" dirty="0"/>
              <a:t>para asignarlo a nombre y asigne 30 a la </a:t>
            </a:r>
            <a:r>
              <a:rPr lang="es-AR" sz="1600" b="1" dirty="0"/>
              <a:t>edad </a:t>
            </a:r>
            <a:r>
              <a:rPr lang="es-AR" sz="1600" dirty="0"/>
              <a:t>como valor por defecto.</a:t>
            </a:r>
          </a:p>
          <a:p>
            <a:pPr marL="0" indent="0">
              <a:buNone/>
            </a:pPr>
            <a:r>
              <a:rPr lang="es-AR" sz="1600" dirty="0"/>
              <a:t>c. Defina un constructor que reciba los dos parámetros que deben ser asignados a los atributos </a:t>
            </a:r>
            <a:r>
              <a:rPr lang="es-AR" sz="1600" b="1" dirty="0"/>
              <a:t>nombre </a:t>
            </a:r>
            <a:r>
              <a:rPr lang="es-AR" sz="1600" dirty="0"/>
              <a:t>y </a:t>
            </a:r>
            <a:r>
              <a:rPr lang="es-AR" sz="1600" b="1" dirty="0"/>
              <a:t>edad</a:t>
            </a:r>
            <a:r>
              <a:rPr lang="es-AR" sz="1600" dirty="0"/>
              <a:t>.</a:t>
            </a:r>
          </a:p>
          <a:p>
            <a:pPr marL="0" indent="0">
              <a:buNone/>
            </a:pPr>
            <a:r>
              <a:rPr lang="es-AR" sz="1600" dirty="0"/>
              <a:t>d. Defina los métodos</a:t>
            </a:r>
            <a:r>
              <a:rPr lang="es-AR" sz="1600" b="1" dirty="0"/>
              <a:t> </a:t>
            </a:r>
            <a:r>
              <a:rPr lang="es-AR" sz="1600" b="1" dirty="0" err="1"/>
              <a:t>getters</a:t>
            </a:r>
            <a:r>
              <a:rPr lang="es-AR" sz="1600" b="1" dirty="0"/>
              <a:t>/</a:t>
            </a:r>
            <a:r>
              <a:rPr lang="es-AR" sz="1600" b="1" dirty="0" err="1"/>
              <a:t>setters</a:t>
            </a:r>
            <a:r>
              <a:rPr lang="es-AR" sz="1600" dirty="0"/>
              <a:t> correspondientes</a:t>
            </a:r>
          </a:p>
          <a:p>
            <a:endParaRPr lang="es-ES_tradnl" sz="2000" dirty="0"/>
          </a:p>
        </p:txBody>
      </p:sp>
    </p:spTree>
    <p:extLst>
      <p:ext uri="{BB962C8B-B14F-4D97-AF65-F5344CB8AC3E}">
        <p14:creationId xmlns:p14="http://schemas.microsoft.com/office/powerpoint/2010/main" xmlns="" val="22203308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8D25189-D218-42B0-BB60-01B64C9341A9}"/>
              </a:ext>
            </a:extLst>
          </p:cNvPr>
          <p:cNvSpPr>
            <a:spLocks noGrp="1"/>
          </p:cNvSpPr>
          <p:nvPr>
            <p:ph type="title"/>
          </p:nvPr>
        </p:nvSpPr>
        <p:spPr/>
        <p:txBody>
          <a:bodyPr/>
          <a:lstStyle/>
          <a:p>
            <a:r>
              <a:rPr lang="es-ES" b="1" dirty="0"/>
              <a:t>Tipos de Datos en Java</a:t>
            </a:r>
          </a:p>
        </p:txBody>
      </p:sp>
      <p:sp>
        <p:nvSpPr>
          <p:cNvPr id="3" name="Marcador de contenido 2">
            <a:extLst>
              <a:ext uri="{FF2B5EF4-FFF2-40B4-BE49-F238E27FC236}">
                <a16:creationId xmlns="" xmlns:a16="http://schemas.microsoft.com/office/drawing/2014/main" id="{C0BAAEF5-D73A-47E9-822E-3477F717441D}"/>
              </a:ext>
            </a:extLst>
          </p:cNvPr>
          <p:cNvSpPr>
            <a:spLocks noGrp="1"/>
          </p:cNvSpPr>
          <p:nvPr>
            <p:ph idx="1"/>
          </p:nvPr>
        </p:nvSpPr>
        <p:spPr/>
        <p:txBody>
          <a:bodyPr>
            <a:normAutofit/>
          </a:bodyPr>
          <a:lstStyle/>
          <a:p>
            <a:r>
              <a:rPr lang="es-ES" dirty="0"/>
              <a:t>Primitivos: </a:t>
            </a:r>
            <a:r>
              <a:rPr lang="es-ES" dirty="0" err="1"/>
              <a:t>int</a:t>
            </a:r>
            <a:r>
              <a:rPr lang="es-ES" dirty="0"/>
              <a:t>, </a:t>
            </a:r>
            <a:r>
              <a:rPr lang="es-ES" dirty="0" err="1"/>
              <a:t>double</a:t>
            </a:r>
            <a:r>
              <a:rPr lang="es-ES" dirty="0"/>
              <a:t>, </a:t>
            </a:r>
            <a:r>
              <a:rPr lang="es-ES" dirty="0" err="1"/>
              <a:t>float</a:t>
            </a:r>
            <a:r>
              <a:rPr lang="es-ES" dirty="0"/>
              <a:t>, byte</a:t>
            </a:r>
          </a:p>
          <a:p>
            <a:pPr lvl="1"/>
            <a:r>
              <a:rPr lang="es-ES" dirty="0"/>
              <a:t>No son objetos, no se puede crear instancias de tipo “</a:t>
            </a:r>
            <a:r>
              <a:rPr lang="es-ES" dirty="0" err="1"/>
              <a:t>int</a:t>
            </a:r>
            <a:r>
              <a:rPr lang="es-ES" dirty="0"/>
              <a:t>”</a:t>
            </a:r>
          </a:p>
          <a:p>
            <a:pPr lvl="1"/>
            <a:r>
              <a:rPr lang="es-ES" dirty="0"/>
              <a:t>Simplemente se declaran variables y se asigna un valor</a:t>
            </a:r>
          </a:p>
          <a:p>
            <a:pPr lvl="1"/>
            <a:r>
              <a:rPr lang="es-ES" dirty="0"/>
              <a:t>Son fijas y vienen definidas con Java</a:t>
            </a:r>
          </a:p>
          <a:p>
            <a:r>
              <a:rPr lang="es-ES" dirty="0"/>
              <a:t>Clases Estándar: </a:t>
            </a:r>
            <a:r>
              <a:rPr lang="es-ES" dirty="0" err="1"/>
              <a:t>String</a:t>
            </a:r>
            <a:r>
              <a:rPr lang="es-ES" dirty="0"/>
              <a:t>, </a:t>
            </a:r>
            <a:r>
              <a:rPr lang="es-ES" dirty="0" err="1"/>
              <a:t>Integer</a:t>
            </a:r>
            <a:r>
              <a:rPr lang="es-ES" dirty="0"/>
              <a:t>, </a:t>
            </a:r>
            <a:r>
              <a:rPr lang="es-ES" dirty="0" err="1"/>
              <a:t>Double</a:t>
            </a:r>
            <a:r>
              <a:rPr lang="es-ES" dirty="0"/>
              <a:t>, </a:t>
            </a:r>
            <a:r>
              <a:rPr lang="es-ES" dirty="0" err="1"/>
              <a:t>Float</a:t>
            </a:r>
            <a:r>
              <a:rPr lang="es-ES" dirty="0"/>
              <a:t>, etc.</a:t>
            </a:r>
          </a:p>
          <a:p>
            <a:r>
              <a:rPr lang="es-ES" dirty="0"/>
              <a:t>Clases del desarrollador: Robot, Casa, Auto, </a:t>
            </a:r>
            <a:r>
              <a:rPr lang="es-ES" dirty="0" err="1"/>
              <a:t>CarritoDeCompras</a:t>
            </a:r>
            <a:r>
              <a:rPr lang="es-ES" dirty="0"/>
              <a:t>, Producto, etc.</a:t>
            </a:r>
          </a:p>
        </p:txBody>
      </p:sp>
      <p:sp>
        <p:nvSpPr>
          <p:cNvPr id="4" name="Marcador de pie de página 3">
            <a:extLst>
              <a:ext uri="{FF2B5EF4-FFF2-40B4-BE49-F238E27FC236}">
                <a16:creationId xmlns="" xmlns:a16="http://schemas.microsoft.com/office/drawing/2014/main" id="{9A080460-8167-465F-8AF0-485D13ABA038}"/>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 xmlns:a16="http://schemas.microsoft.com/office/drawing/2014/main" id="{0857B77E-4C16-4CD7-B71B-371D6AC1D84F}"/>
              </a:ext>
            </a:extLst>
          </p:cNvPr>
          <p:cNvSpPr>
            <a:spLocks noGrp="1"/>
          </p:cNvSpPr>
          <p:nvPr>
            <p:ph type="sldNum" sz="quarter" idx="12"/>
          </p:nvPr>
        </p:nvSpPr>
        <p:spPr/>
        <p:txBody>
          <a:bodyPr/>
          <a:lstStyle/>
          <a:p>
            <a:fld id="{D802D9E1-0DDA-174F-9155-A972C397A999}" type="slidenum">
              <a:rPr lang="es-ES_tradnl" smtClean="0"/>
              <a:pPr/>
              <a:t>16</a:t>
            </a:fld>
            <a:endParaRPr lang="es-ES_tradnl" dirty="0"/>
          </a:p>
        </p:txBody>
      </p:sp>
    </p:spTree>
    <p:extLst>
      <p:ext uri="{BB962C8B-B14F-4D97-AF65-F5344CB8AC3E}">
        <p14:creationId xmlns:p14="http://schemas.microsoft.com/office/powerpoint/2010/main" xmlns="" val="82181959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9 </a:t>
            </a:r>
            <a:r>
              <a:rPr lang="es-ES_tradnl" b="1" dirty="0"/>
              <a:t>(2)</a:t>
            </a:r>
            <a:br>
              <a:rPr lang="es-ES_tradnl" b="1"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169</a:t>
            </a:fld>
            <a:endParaRPr lang="es-ES_tradnl" dirty="0"/>
          </a:p>
        </p:txBody>
      </p:sp>
      <p:sp>
        <p:nvSpPr>
          <p:cNvPr id="6" name="Rectángulo 5"/>
          <p:cNvSpPr/>
          <p:nvPr/>
        </p:nvSpPr>
        <p:spPr>
          <a:xfrm>
            <a:off x="457200" y="2425030"/>
            <a:ext cx="4572000" cy="3056606"/>
          </a:xfrm>
          <a:prstGeom prst="rect">
            <a:avLst/>
          </a:prstGeom>
        </p:spPr>
        <p:txBody>
          <a:bodyPr>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class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edad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getNombre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setNombre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(String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getEdad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edad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ángulo 6"/>
          <p:cNvSpPr/>
          <p:nvPr/>
        </p:nvSpPr>
        <p:spPr>
          <a:xfrm>
            <a:off x="4572000" y="2624251"/>
            <a:ext cx="4572000" cy="882806"/>
          </a:xfrm>
          <a:prstGeom prst="rect">
            <a:avLst/>
          </a:prstGeom>
        </p:spPr>
        <p:txBody>
          <a:bodyPr>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    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setEdad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edad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edad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edad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2913356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9 </a:t>
            </a:r>
            <a:r>
              <a:rPr lang="es-ES_tradnl" b="1" dirty="0"/>
              <a:t>(2)</a:t>
            </a:r>
            <a:br>
              <a:rPr lang="es-ES_tradnl" b="1"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170</a:t>
            </a:fld>
            <a:endParaRPr lang="es-ES_tradnl" dirty="0"/>
          </a:p>
        </p:txBody>
      </p:sp>
      <p:sp>
        <p:nvSpPr>
          <p:cNvPr id="3" name="Rectángulo 2"/>
          <p:cNvSpPr/>
          <p:nvPr/>
        </p:nvSpPr>
        <p:spPr>
          <a:xfrm>
            <a:off x="628649" y="2394635"/>
            <a:ext cx="6975917" cy="2661370"/>
          </a:xfrm>
          <a:prstGeom prst="rect">
            <a:avLst/>
          </a:prstGeom>
        </p:spPr>
        <p:txBody>
          <a:bodyPr wrap="square">
            <a:spAutoFit/>
          </a:bodyPr>
          <a:lstStyle/>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.setNombre(</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Maria</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.setEdad(30);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p2</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p2</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.setNombre(</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"Pedro"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.setEdad(25);</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p3</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.setNombre(</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"Juan Pedro"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.setEdad(65);</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personas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p2</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p3</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personas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s-AR" sz="1200" b="1" i="1" dirty="0" smtClean="0">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s-AR"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s-AR" sz="1200" dirty="0" smtClean="0">
                <a:solidFill>
                  <a:srgbClr val="6A3E3E"/>
                </a:solidFill>
                <a:latin typeface="Courier New" panose="02070309020205020404" pitchFamily="49" charset="0"/>
                <a:ea typeface="Calibri" panose="020F0502020204030204" pitchFamily="34" charset="0"/>
                <a:cs typeface="Times New Roman" panose="02020603050405020304" pitchFamily="18" charset="0"/>
              </a:rPr>
              <a:t>p.getNombre()+” ”+p.getEdad()</a:t>
            </a:r>
            <a:r>
              <a:rPr lang="es-AR"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98118906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9 </a:t>
            </a:r>
            <a:r>
              <a:rPr lang="es-ES_tradnl" b="1" dirty="0"/>
              <a:t>(3)</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Autofit/>
          </a:bodyPr>
          <a:lstStyle/>
          <a:p>
            <a:pPr marL="0" indent="0">
              <a:buNone/>
            </a:pPr>
            <a:r>
              <a:rPr lang="es-AR" sz="1800" b="1" dirty="0"/>
              <a:t>9</a:t>
            </a:r>
            <a:r>
              <a:rPr lang="es-AR" sz="1800" b="1" dirty="0" smtClean="0"/>
              <a:t>.3 </a:t>
            </a:r>
            <a:r>
              <a:rPr lang="es-AR" sz="1800" dirty="0"/>
              <a:t>Agregue el atributo </a:t>
            </a:r>
            <a:r>
              <a:rPr lang="es-AR" sz="1800" b="1" dirty="0"/>
              <a:t>salario </a:t>
            </a:r>
            <a:r>
              <a:rPr lang="es-AR" sz="1800" dirty="0"/>
              <a:t>en la clase Persona del ejercicio anterior para mantener el sueldo correspondiente a dicha persona. Asigne, usando un método setter los siguientes valores de salario:</a:t>
            </a:r>
          </a:p>
          <a:p>
            <a:pPr marL="457200" lvl="1" indent="0">
              <a:buNone/>
            </a:pPr>
            <a:r>
              <a:rPr lang="es-AR" sz="1800" b="1" dirty="0"/>
              <a:t>María: 1500</a:t>
            </a:r>
            <a:endParaRPr lang="es-AR" sz="1800" dirty="0"/>
          </a:p>
          <a:p>
            <a:pPr marL="457200" lvl="1" indent="0">
              <a:buNone/>
            </a:pPr>
            <a:r>
              <a:rPr lang="es-AR" sz="1800" b="1" dirty="0"/>
              <a:t>Juan: 890</a:t>
            </a:r>
            <a:endParaRPr lang="es-AR" sz="1800" dirty="0"/>
          </a:p>
          <a:p>
            <a:pPr marL="457200" lvl="1" indent="0">
              <a:buNone/>
            </a:pPr>
            <a:r>
              <a:rPr lang="es-AR" sz="1800" b="1" dirty="0"/>
              <a:t>Juan Pedro: 500</a:t>
            </a:r>
            <a:endParaRPr lang="es-AR" sz="1800" dirty="0"/>
          </a:p>
          <a:p>
            <a:pPr marL="0" indent="0">
              <a:buNone/>
            </a:pPr>
            <a:endParaRPr lang="es-AR" sz="1800" dirty="0"/>
          </a:p>
          <a:p>
            <a:pPr marL="0" indent="0">
              <a:buNone/>
            </a:pPr>
            <a:r>
              <a:rPr lang="es-AR" sz="1800" dirty="0"/>
              <a:t>Defina un arreglo, de nombre </a:t>
            </a:r>
            <a:r>
              <a:rPr lang="es-AR" sz="1800" b="1" dirty="0"/>
              <a:t>descuentos</a:t>
            </a:r>
            <a:r>
              <a:rPr lang="es-AR" sz="1800" dirty="0"/>
              <a:t>, que sea capaz de contener los importes de los descuentos que se le aplican a las personas definidas anteriormente. El arreglo contiene los siguientes valores que a continuación se detallan:</a:t>
            </a:r>
          </a:p>
          <a:p>
            <a:pPr marL="457200" lvl="1" indent="0">
              <a:buNone/>
            </a:pPr>
            <a:r>
              <a:rPr lang="es-AR" sz="1800" dirty="0"/>
              <a:t>1. 10 %</a:t>
            </a:r>
          </a:p>
          <a:p>
            <a:pPr marL="457200" lvl="1" indent="0">
              <a:buNone/>
            </a:pPr>
            <a:r>
              <a:rPr lang="es-AR" sz="1800" dirty="0"/>
              <a:t>2. 5 %</a:t>
            </a:r>
          </a:p>
          <a:p>
            <a:pPr marL="457200" lvl="1" indent="0">
              <a:buNone/>
            </a:pPr>
            <a:r>
              <a:rPr lang="es-AR" sz="1800" dirty="0"/>
              <a:t>3. 2 %</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171</a:t>
            </a:fld>
            <a:endParaRPr lang="es-ES_tradnl" dirty="0"/>
          </a:p>
        </p:txBody>
      </p:sp>
    </p:spTree>
    <p:extLst>
      <p:ext uri="{BB962C8B-B14F-4D97-AF65-F5344CB8AC3E}">
        <p14:creationId xmlns:p14="http://schemas.microsoft.com/office/powerpoint/2010/main" xmlns="" val="409456647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9</a:t>
            </a:r>
            <a:r>
              <a:rPr lang="es-ES_tradnl" b="1" dirty="0" smtClean="0"/>
              <a:t> (3)</a:t>
            </a:r>
            <a:r>
              <a:rPr lang="es-ES_tradnl" b="1" dirty="0"/>
              <a:t/>
            </a:r>
            <a:br>
              <a:rPr lang="es-ES_tradnl" b="1"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172</a:t>
            </a:fld>
            <a:endParaRPr lang="es-ES_tradnl" dirty="0"/>
          </a:p>
        </p:txBody>
      </p:sp>
      <p:sp>
        <p:nvSpPr>
          <p:cNvPr id="6" name="Rectángulo 5"/>
          <p:cNvSpPr/>
          <p:nvPr/>
        </p:nvSpPr>
        <p:spPr>
          <a:xfrm>
            <a:off x="457200" y="2425030"/>
            <a:ext cx="4572000" cy="3254224"/>
          </a:xfrm>
          <a:prstGeom prst="rect">
            <a:avLst/>
          </a:prstGeom>
        </p:spPr>
        <p:txBody>
          <a:bodyPr>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class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edad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salario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getNombre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setNombre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(String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getEdad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edad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ángulo 6"/>
          <p:cNvSpPr/>
          <p:nvPr/>
        </p:nvSpPr>
        <p:spPr>
          <a:xfrm>
            <a:off x="4572000" y="2624251"/>
            <a:ext cx="4572000" cy="2068515"/>
          </a:xfrm>
          <a:prstGeom prst="rect">
            <a:avLst/>
          </a:prstGeom>
        </p:spPr>
        <p:txBody>
          <a:bodyPr>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    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setEdad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edad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edad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edad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getSalario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salario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setSalario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salario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salario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salario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11243521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9 (3)</a:t>
            </a:r>
            <a:r>
              <a:rPr lang="es-ES_tradnl" b="1" dirty="0"/>
              <a:t/>
            </a:r>
            <a:br>
              <a:rPr lang="es-ES_tradnl" b="1"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173</a:t>
            </a:fld>
            <a:endParaRPr lang="es-ES_tradnl" dirty="0"/>
          </a:p>
        </p:txBody>
      </p:sp>
      <p:sp>
        <p:nvSpPr>
          <p:cNvPr id="3" name="Rectángulo 2"/>
          <p:cNvSpPr/>
          <p:nvPr/>
        </p:nvSpPr>
        <p:spPr>
          <a:xfrm>
            <a:off x="628649" y="2394635"/>
            <a:ext cx="6975917" cy="3834127"/>
          </a:xfrm>
          <a:prstGeom prst="rect">
            <a:avLst/>
          </a:prstGeom>
        </p:spPr>
        <p:txBody>
          <a:bodyPr wrap="square">
            <a:spAutoFit/>
          </a:bodyPr>
          <a:lstStyle/>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.setNombre(</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Maria</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.setEdad(30</a:t>
            </a:r>
            <a:r>
              <a:rPr lang="es-AR"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p>
          <a:p>
            <a:pPr>
              <a:lnSpc>
                <a:spcPct val="107000"/>
              </a:lnSpc>
              <a:spcAft>
                <a:spcPts val="0"/>
              </a:spcAft>
            </a:pPr>
            <a:r>
              <a:rPr lang="es-AR" sz="1200" dirty="0" smtClean="0">
                <a:solidFill>
                  <a:srgbClr val="6A3E3E"/>
                </a:solidFill>
                <a:latin typeface="Courier New" panose="02070309020205020404" pitchFamily="49" charset="0"/>
                <a:ea typeface="Calibri" panose="020F0502020204030204" pitchFamily="34" charset="0"/>
                <a:cs typeface="Times New Roman" panose="02020603050405020304" pitchFamily="18" charset="0"/>
              </a:rPr>
              <a:t>    p1</a:t>
            </a:r>
            <a:r>
              <a:rPr lang="es-AR"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.setSalario(1500</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p>
          <a:p>
            <a:pPr>
              <a:lnSpc>
                <a:spcPct val="107000"/>
              </a:lnSpc>
              <a:spcAft>
                <a:spcPts val="0"/>
              </a:spcAft>
            </a:pPr>
            <a:r>
              <a:rPr lang="es-AR"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Persona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p2</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p2</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.setNombre(</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"Pedro"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.setEdad(25</a:t>
            </a:r>
            <a:r>
              <a:rPr lang="es-AR"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p>
          <a:p>
            <a:pPr>
              <a:lnSpc>
                <a:spcPct val="107000"/>
              </a:lnSpc>
              <a:spcAft>
                <a:spcPts val="0"/>
              </a:spcAft>
            </a:pP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smtClean="0">
                <a:solidFill>
                  <a:srgbClr val="6A3E3E"/>
                </a:solidFill>
                <a:latin typeface="Courier New" panose="02070309020205020404" pitchFamily="49" charset="0"/>
                <a:ea typeface="Calibri" panose="020F0502020204030204" pitchFamily="34" charset="0"/>
                <a:cs typeface="Times New Roman" panose="02020603050405020304" pitchFamily="18" charset="0"/>
              </a:rPr>
              <a:t>   p1</a:t>
            </a:r>
            <a:r>
              <a:rPr lang="es-AR"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.setSalario(890);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p3</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.setNombre(</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"Juan Pedro"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.setEdad(65);</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smtClean="0">
                <a:solidFill>
                  <a:srgbClr val="6A3E3E"/>
                </a:solidFill>
                <a:latin typeface="Courier New" panose="02070309020205020404" pitchFamily="49" charset="0"/>
                <a:ea typeface="Calibri" panose="020F0502020204030204" pitchFamily="34" charset="0"/>
                <a:cs typeface="Times New Roman" panose="02020603050405020304" pitchFamily="18" charset="0"/>
              </a:rPr>
              <a:t>  p1</a:t>
            </a:r>
            <a:r>
              <a:rPr lang="es-AR"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.setSalario(500</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personas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p1</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p2</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p3</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(Persona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personas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s-AR" sz="1200" b="1" i="1" dirty="0" smtClean="0">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s-AR"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s-AR" sz="1200" dirty="0" smtClean="0">
                <a:solidFill>
                  <a:srgbClr val="6A3E3E"/>
                </a:solidFill>
                <a:latin typeface="Courier New" panose="02070309020205020404" pitchFamily="49" charset="0"/>
                <a:ea typeface="Calibri" panose="020F0502020204030204" pitchFamily="34" charset="0"/>
                <a:cs typeface="Times New Roman" panose="02020603050405020304" pitchFamily="18" charset="0"/>
              </a:rPr>
              <a:t>p.getNombre()+” ”+p.getEdad()</a:t>
            </a:r>
            <a:r>
              <a:rPr lang="es-AR"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p>
          <a:p>
            <a:pPr>
              <a:lnSpc>
                <a:spcPct val="107000"/>
              </a:lnSpc>
              <a:spcAft>
                <a:spcPts val="0"/>
              </a:spcAft>
            </a:pPr>
            <a:endParaRPr lang="es-AR" sz="12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p>
            <a:pPr>
              <a:lnSpc>
                <a:spcPct val="107000"/>
              </a:lnSpc>
              <a:spcAft>
                <a:spcPts val="0"/>
              </a:spcAft>
            </a:pPr>
            <a:endParaRPr lang="es-AR" sz="1200"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endParaRPr>
          </a:p>
          <a:p>
            <a:pPr>
              <a:lnSpc>
                <a:spcPct val="107000"/>
              </a:lnSpc>
            </a:pPr>
            <a:r>
              <a:rPr lang="en-US" sz="1200" b="1" dirty="0" smtClean="0">
                <a:solidFill>
                  <a:srgbClr val="7F0055"/>
                </a:solidFill>
                <a:latin typeface="Courier New" panose="02070309020205020404" pitchFamily="49" charset="0"/>
              </a:rPr>
              <a:t>    </a:t>
            </a:r>
            <a:r>
              <a:rPr lang="en-US" sz="1200" b="1" dirty="0" err="1" smtClean="0">
                <a:solidFill>
                  <a:srgbClr val="7F0055"/>
                </a:solidFill>
                <a:latin typeface="Courier New" panose="02070309020205020404" pitchFamily="49" charset="0"/>
              </a:rPr>
              <a:t>int</a:t>
            </a:r>
            <a:r>
              <a:rPr lang="en-US" sz="1200" b="1" dirty="0">
                <a:solidFill>
                  <a:srgbClr val="000000"/>
                </a:solidFill>
                <a:latin typeface="Courier New" panose="02070309020205020404" pitchFamily="49" charset="0"/>
              </a:rPr>
              <a:t>[] </a:t>
            </a:r>
            <a:r>
              <a:rPr lang="en-US" sz="1200" b="1" dirty="0" err="1">
                <a:solidFill>
                  <a:srgbClr val="6A3E3E"/>
                </a:solidFill>
                <a:latin typeface="Courier New" panose="02070309020205020404" pitchFamily="49" charset="0"/>
              </a:rPr>
              <a:t>descuentos</a:t>
            </a:r>
            <a:r>
              <a:rPr lang="en-US" sz="1200" b="1" dirty="0">
                <a:solidFill>
                  <a:srgbClr val="000000"/>
                </a:solidFill>
                <a:latin typeface="Courier New" panose="02070309020205020404" pitchFamily="49" charset="0"/>
              </a:rPr>
              <a:t> = </a:t>
            </a:r>
            <a:r>
              <a:rPr lang="en-US" sz="1200" b="1" dirty="0">
                <a:solidFill>
                  <a:srgbClr val="7F0055"/>
                </a:solidFill>
                <a:latin typeface="Courier New" panose="02070309020205020404" pitchFamily="49" charset="0"/>
              </a:rPr>
              <a:t>new</a:t>
            </a:r>
            <a:r>
              <a:rPr lang="en-US" sz="1200" b="1" dirty="0">
                <a:solidFill>
                  <a:srgbClr val="000000"/>
                </a:solidFill>
                <a:latin typeface="Courier New" panose="02070309020205020404" pitchFamily="49" charset="0"/>
              </a:rPr>
              <a:t> </a:t>
            </a:r>
            <a:r>
              <a:rPr lang="en-US" sz="1200" b="1" dirty="0" err="1">
                <a:solidFill>
                  <a:srgbClr val="7F0055"/>
                </a:solidFill>
                <a:latin typeface="Courier New" panose="02070309020205020404" pitchFamily="49" charset="0"/>
              </a:rPr>
              <a:t>int</a:t>
            </a:r>
            <a:r>
              <a:rPr lang="en-US" sz="1200" b="1" dirty="0">
                <a:solidFill>
                  <a:srgbClr val="000000"/>
                </a:solidFill>
                <a:latin typeface="Courier New" panose="02070309020205020404" pitchFamily="49" charset="0"/>
              </a:rPr>
              <a:t>[] {10, 5, 2};</a:t>
            </a:r>
          </a:p>
          <a:p>
            <a:pPr>
              <a:lnSpc>
                <a:spcPct val="107000"/>
              </a:lnSpc>
              <a:spcAft>
                <a:spcPts val="0"/>
              </a:spcAft>
            </a:pP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78824588"/>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9 </a:t>
            </a:r>
            <a:r>
              <a:rPr lang="es-ES_tradnl" b="1" dirty="0"/>
              <a:t>(4)</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Autofit/>
          </a:bodyPr>
          <a:lstStyle/>
          <a:p>
            <a:pPr marL="0" indent="0">
              <a:buNone/>
            </a:pPr>
            <a:r>
              <a:rPr lang="es-AR" sz="1600" b="1" dirty="0" smtClean="0"/>
              <a:t>9.4. </a:t>
            </a:r>
            <a:r>
              <a:rPr lang="es-AR" sz="1600" dirty="0"/>
              <a:t>Recorra el arreglo </a:t>
            </a:r>
            <a:r>
              <a:rPr lang="es-AR" sz="1600" b="1" dirty="0"/>
              <a:t>personas </a:t>
            </a:r>
            <a:r>
              <a:rPr lang="es-AR" sz="1600" dirty="0"/>
              <a:t>y aplique los descuentos guardados en el arreglo </a:t>
            </a:r>
            <a:r>
              <a:rPr lang="es-AR" sz="1600" b="1" dirty="0"/>
              <a:t>descuentos</a:t>
            </a:r>
            <a:r>
              <a:rPr lang="es-AR" sz="1600" dirty="0"/>
              <a:t>, de la siguiente manera:</a:t>
            </a:r>
          </a:p>
          <a:p>
            <a:pPr marL="457200" lvl="1" indent="0">
              <a:buNone/>
            </a:pPr>
            <a:r>
              <a:rPr lang="es-AR" sz="1600" dirty="0"/>
              <a:t>a. Al objeto </a:t>
            </a:r>
            <a:r>
              <a:rPr lang="es-AR" sz="1600" b="1" dirty="0"/>
              <a:t>Persona </a:t>
            </a:r>
            <a:r>
              <a:rPr lang="es-AR" sz="1600" dirty="0"/>
              <a:t>que está en el índice 0 le corresponde el descuento que se del índice 2 de </a:t>
            </a:r>
            <a:r>
              <a:rPr lang="es-AR" sz="1600" b="1" dirty="0"/>
              <a:t>descuentos</a:t>
            </a:r>
            <a:endParaRPr lang="es-AR" sz="1600" dirty="0"/>
          </a:p>
          <a:p>
            <a:pPr marL="457200" lvl="1" indent="0">
              <a:buNone/>
            </a:pPr>
            <a:r>
              <a:rPr lang="es-AR" sz="1600" dirty="0"/>
              <a:t>b. Al objeto </a:t>
            </a:r>
            <a:r>
              <a:rPr lang="es-AR" sz="1600" b="1" dirty="0"/>
              <a:t>Persona </a:t>
            </a:r>
            <a:r>
              <a:rPr lang="es-AR" sz="1600" dirty="0"/>
              <a:t>que está en el índice 1 le corresponde el descuento que se del índice 1 de </a:t>
            </a:r>
            <a:r>
              <a:rPr lang="es-AR" sz="1600" b="1" dirty="0"/>
              <a:t>descuentos</a:t>
            </a:r>
            <a:endParaRPr lang="es-AR" sz="1600" dirty="0"/>
          </a:p>
          <a:p>
            <a:pPr marL="457200" lvl="1" indent="0">
              <a:buNone/>
            </a:pPr>
            <a:r>
              <a:rPr lang="es-AR" sz="1600" dirty="0"/>
              <a:t>c. Al objeto </a:t>
            </a:r>
            <a:r>
              <a:rPr lang="es-AR" sz="1600" b="1" dirty="0"/>
              <a:t>Persona </a:t>
            </a:r>
            <a:r>
              <a:rPr lang="es-AR" sz="1600" dirty="0"/>
              <a:t>que está en el índice 2 le corresponde el descuento que se del índice 0 de </a:t>
            </a:r>
            <a:r>
              <a:rPr lang="es-AR" sz="1600" b="1" dirty="0"/>
              <a:t>descuentos</a:t>
            </a:r>
            <a:endParaRPr lang="es-AR" sz="1600" dirty="0"/>
          </a:p>
          <a:p>
            <a:pPr marL="0" indent="0">
              <a:buNone/>
            </a:pPr>
            <a:endParaRPr lang="es-US" sz="1600" dirty="0"/>
          </a:p>
          <a:p>
            <a:pPr marL="0" indent="0">
              <a:buNone/>
            </a:pPr>
            <a:r>
              <a:rPr lang="es-AR" sz="1600" b="1" dirty="0" smtClean="0"/>
              <a:t>9.5</a:t>
            </a:r>
            <a:r>
              <a:rPr lang="es-AR" sz="1600" dirty="0" smtClean="0"/>
              <a:t> </a:t>
            </a:r>
            <a:r>
              <a:rPr lang="es-AR" sz="1600" dirty="0"/>
              <a:t>¿Cómo modificaría la solución planteada anteriormente si se incorpora una nueva persona Carlos, de 45 años con un salario de 5000 y sobre el arreglo de descuentos se incorpora en la primera posición del arreglo (índice 0) un descuento del 7%?</a:t>
            </a:r>
          </a:p>
          <a:p>
            <a:pPr marL="0" indent="0">
              <a:buNone/>
            </a:pPr>
            <a:endParaRPr lang="es-AR" sz="16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174</a:t>
            </a:fld>
            <a:endParaRPr lang="es-ES_tradnl" dirty="0"/>
          </a:p>
        </p:txBody>
      </p:sp>
    </p:spTree>
    <p:extLst>
      <p:ext uri="{BB962C8B-B14F-4D97-AF65-F5344CB8AC3E}">
        <p14:creationId xmlns:p14="http://schemas.microsoft.com/office/powerpoint/2010/main" xmlns="" val="186510103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9 </a:t>
            </a:r>
            <a:r>
              <a:rPr lang="es-ES_tradnl" b="1" dirty="0"/>
              <a:t>(4)</a:t>
            </a:r>
            <a:br>
              <a:rPr lang="es-ES_tradnl" b="1"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175</a:t>
            </a:fld>
            <a:endParaRPr lang="es-ES_tradnl" dirty="0"/>
          </a:p>
        </p:txBody>
      </p:sp>
      <p:sp>
        <p:nvSpPr>
          <p:cNvPr id="6" name="Rectángulo 5"/>
          <p:cNvSpPr/>
          <p:nvPr/>
        </p:nvSpPr>
        <p:spPr>
          <a:xfrm>
            <a:off x="0" y="2198365"/>
            <a:ext cx="5379720" cy="1569660"/>
          </a:xfrm>
          <a:prstGeom prst="rect">
            <a:avLst/>
          </a:prstGeom>
        </p:spPr>
        <p:txBody>
          <a:bodyPr wrap="square">
            <a:spAutoFit/>
          </a:bodyPr>
          <a:lstStyle/>
          <a:p>
            <a:r>
              <a:rPr lang="en-US" sz="1200" b="1" dirty="0" smtClean="0">
                <a:solidFill>
                  <a:srgbClr val="7F0055"/>
                </a:solidFill>
                <a:latin typeface="Courier New" panose="02070309020205020404" pitchFamily="49" charset="0"/>
              </a:rPr>
              <a:t>    </a:t>
            </a:r>
            <a:r>
              <a:rPr lang="en-US" sz="1200" b="1" dirty="0" err="1" smtClean="0">
                <a:solidFill>
                  <a:srgbClr val="7F0055"/>
                </a:solidFill>
                <a:latin typeface="Courier New" panose="02070309020205020404" pitchFamily="49" charset="0"/>
              </a:rPr>
              <a:t>int</a:t>
            </a:r>
            <a:r>
              <a:rPr lang="en-US" sz="1200" b="1" dirty="0">
                <a:solidFill>
                  <a:srgbClr val="000000"/>
                </a:solidFill>
                <a:latin typeface="Courier New" panose="02070309020205020404" pitchFamily="49" charset="0"/>
              </a:rPr>
              <a:t>[] </a:t>
            </a:r>
            <a:r>
              <a:rPr lang="en-US" sz="1200" b="1" dirty="0" err="1">
                <a:solidFill>
                  <a:srgbClr val="6A3E3E"/>
                </a:solidFill>
                <a:latin typeface="Courier New" panose="02070309020205020404" pitchFamily="49" charset="0"/>
              </a:rPr>
              <a:t>descuentos</a:t>
            </a:r>
            <a:r>
              <a:rPr lang="en-US" sz="1200" b="1" dirty="0">
                <a:solidFill>
                  <a:srgbClr val="000000"/>
                </a:solidFill>
                <a:latin typeface="Courier New" panose="02070309020205020404" pitchFamily="49" charset="0"/>
              </a:rPr>
              <a:t> = </a:t>
            </a:r>
            <a:r>
              <a:rPr lang="en-US" sz="1200" b="1" dirty="0">
                <a:solidFill>
                  <a:srgbClr val="7F0055"/>
                </a:solidFill>
                <a:latin typeface="Courier New" panose="02070309020205020404" pitchFamily="49" charset="0"/>
              </a:rPr>
              <a:t>new</a:t>
            </a:r>
            <a:r>
              <a:rPr lang="en-US" sz="1200" b="1" dirty="0">
                <a:solidFill>
                  <a:srgbClr val="000000"/>
                </a:solidFill>
                <a:latin typeface="Courier New" panose="02070309020205020404" pitchFamily="49" charset="0"/>
              </a:rPr>
              <a:t> </a:t>
            </a:r>
            <a:r>
              <a:rPr lang="en-US" sz="1200" b="1" dirty="0" err="1">
                <a:solidFill>
                  <a:srgbClr val="7F0055"/>
                </a:solidFill>
                <a:latin typeface="Courier New" panose="02070309020205020404" pitchFamily="49" charset="0"/>
              </a:rPr>
              <a:t>int</a:t>
            </a:r>
            <a:r>
              <a:rPr lang="en-US" sz="1200" b="1" dirty="0">
                <a:solidFill>
                  <a:srgbClr val="000000"/>
                </a:solidFill>
                <a:latin typeface="Courier New" panose="02070309020205020404" pitchFamily="49" charset="0"/>
              </a:rPr>
              <a:t>[] {10, 5, 2};</a:t>
            </a:r>
          </a:p>
          <a:p>
            <a:endParaRPr lang="es-AR" sz="1200" dirty="0">
              <a:latin typeface="Courier New" panose="02070309020205020404" pitchFamily="49" charset="0"/>
            </a:endParaRP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p1</a:t>
            </a:r>
            <a:r>
              <a:rPr lang="es-AR" sz="1200" dirty="0">
                <a:solidFill>
                  <a:srgbClr val="000000"/>
                </a:solidFill>
                <a:latin typeface="Courier New" panose="02070309020205020404" pitchFamily="49" charset="0"/>
              </a:rPr>
              <a:t>.</a:t>
            </a:r>
            <a:r>
              <a:rPr lang="es-AR" sz="1200" dirty="0">
                <a:solidFill>
                  <a:srgbClr val="000000"/>
                </a:solidFill>
                <a:highlight>
                  <a:srgbClr val="D4D4D4"/>
                </a:highlight>
                <a:latin typeface="Courier New" panose="02070309020205020404" pitchFamily="49" charset="0"/>
              </a:rPr>
              <a:t>setSalario(1500 - (1500 * </a:t>
            </a:r>
            <a:r>
              <a:rPr lang="es-AR" sz="1200" dirty="0">
                <a:solidFill>
                  <a:srgbClr val="6A3E3E"/>
                </a:solidFill>
                <a:highlight>
                  <a:srgbClr val="D4D4D4"/>
                </a:highlight>
                <a:latin typeface="Courier New" panose="02070309020205020404" pitchFamily="49" charset="0"/>
              </a:rPr>
              <a:t>descuentos</a:t>
            </a:r>
            <a:r>
              <a:rPr lang="es-AR" sz="1200" dirty="0">
                <a:solidFill>
                  <a:srgbClr val="000000"/>
                </a:solidFill>
                <a:highlight>
                  <a:srgbClr val="D4D4D4"/>
                </a:highlight>
                <a:latin typeface="Courier New" panose="02070309020205020404" pitchFamily="49" charset="0"/>
              </a:rPr>
              <a:t>[0] / 100));</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p2</a:t>
            </a:r>
            <a:r>
              <a:rPr lang="es-AR" sz="1200" dirty="0">
                <a:solidFill>
                  <a:srgbClr val="000000"/>
                </a:solidFill>
                <a:latin typeface="Courier New" panose="02070309020205020404" pitchFamily="49" charset="0"/>
              </a:rPr>
              <a:t>.</a:t>
            </a:r>
            <a:r>
              <a:rPr lang="es-AR" sz="1200" dirty="0">
                <a:solidFill>
                  <a:srgbClr val="000000"/>
                </a:solidFill>
                <a:highlight>
                  <a:srgbClr val="D4D4D4"/>
                </a:highlight>
                <a:latin typeface="Courier New" panose="02070309020205020404" pitchFamily="49" charset="0"/>
              </a:rPr>
              <a:t>setSalario(890 - (890 * </a:t>
            </a:r>
            <a:r>
              <a:rPr lang="es-AR" sz="1200" dirty="0">
                <a:solidFill>
                  <a:srgbClr val="6A3E3E"/>
                </a:solidFill>
                <a:highlight>
                  <a:srgbClr val="D4D4D4"/>
                </a:highlight>
                <a:latin typeface="Courier New" panose="02070309020205020404" pitchFamily="49" charset="0"/>
              </a:rPr>
              <a:t>descuentos</a:t>
            </a:r>
            <a:r>
              <a:rPr lang="es-AR" sz="1200" dirty="0">
                <a:solidFill>
                  <a:srgbClr val="000000"/>
                </a:solidFill>
                <a:highlight>
                  <a:srgbClr val="D4D4D4"/>
                </a:highlight>
                <a:latin typeface="Courier New" panose="02070309020205020404" pitchFamily="49" charset="0"/>
              </a:rPr>
              <a:t>[1] / 100));</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p3</a:t>
            </a:r>
            <a:r>
              <a:rPr lang="es-AR" sz="1200" dirty="0">
                <a:solidFill>
                  <a:srgbClr val="000000"/>
                </a:solidFill>
                <a:latin typeface="Courier New" panose="02070309020205020404" pitchFamily="49" charset="0"/>
              </a:rPr>
              <a:t>.</a:t>
            </a:r>
            <a:r>
              <a:rPr lang="es-AR" sz="1200" dirty="0">
                <a:solidFill>
                  <a:srgbClr val="000000"/>
                </a:solidFill>
                <a:highlight>
                  <a:srgbClr val="D4D4D4"/>
                </a:highlight>
                <a:latin typeface="Courier New" panose="02070309020205020404" pitchFamily="49" charset="0"/>
              </a:rPr>
              <a:t>setSalario(500 - (500 * </a:t>
            </a:r>
            <a:r>
              <a:rPr lang="es-AR" sz="1200" dirty="0">
                <a:solidFill>
                  <a:srgbClr val="6A3E3E"/>
                </a:solidFill>
                <a:highlight>
                  <a:srgbClr val="D4D4D4"/>
                </a:highlight>
                <a:latin typeface="Courier New" panose="02070309020205020404" pitchFamily="49" charset="0"/>
              </a:rPr>
              <a:t>descuentos</a:t>
            </a:r>
            <a:r>
              <a:rPr lang="es-AR" sz="1200" dirty="0">
                <a:solidFill>
                  <a:srgbClr val="000000"/>
                </a:solidFill>
                <a:highlight>
                  <a:srgbClr val="D4D4D4"/>
                </a:highlight>
                <a:latin typeface="Courier New" panose="02070309020205020404" pitchFamily="49" charset="0"/>
              </a:rPr>
              <a:t>[2] / 100));</a:t>
            </a:r>
          </a:p>
          <a:p>
            <a:endParaRPr lang="es-AR" sz="1200" dirty="0">
              <a:latin typeface="Courier New" panose="02070309020205020404" pitchFamily="49" charset="0"/>
            </a:endParaRPr>
          </a:p>
          <a:p>
            <a:r>
              <a:rPr lang="es-AR" sz="1200" dirty="0">
                <a:solidFill>
                  <a:srgbClr val="000000"/>
                </a:solidFill>
                <a:latin typeface="Courier New" panose="02070309020205020404" pitchFamily="49" charset="0"/>
              </a:rPr>
              <a:t>    </a:t>
            </a:r>
            <a:r>
              <a:rPr lang="es-AR" sz="1200" b="1" dirty="0" err="1">
                <a:solidFill>
                  <a:srgbClr val="7F0055"/>
                </a:solidFill>
                <a:latin typeface="Courier New" panose="02070309020205020404" pitchFamily="49" charset="0"/>
              </a:rPr>
              <a:t>for</a:t>
            </a:r>
            <a:r>
              <a:rPr lang="es-AR" sz="1200" b="1" dirty="0">
                <a:solidFill>
                  <a:srgbClr val="000000"/>
                </a:solidFill>
                <a:latin typeface="Courier New" panose="02070309020205020404" pitchFamily="49" charset="0"/>
              </a:rPr>
              <a:t> (Persona </a:t>
            </a:r>
            <a:r>
              <a:rPr lang="es-AR" sz="1200" b="1" dirty="0">
                <a:solidFill>
                  <a:srgbClr val="6A3E3E"/>
                </a:solidFill>
                <a:latin typeface="Courier New" panose="02070309020205020404" pitchFamily="49" charset="0"/>
              </a:rPr>
              <a:t>p</a:t>
            </a:r>
            <a:r>
              <a:rPr lang="es-AR" sz="1200" b="1" dirty="0">
                <a:solidFill>
                  <a:srgbClr val="000000"/>
                </a:solidFill>
                <a:latin typeface="Courier New" panose="02070309020205020404" pitchFamily="49" charset="0"/>
              </a:rPr>
              <a:t> : </a:t>
            </a:r>
            <a:r>
              <a:rPr lang="es-AR" sz="1200" b="1" dirty="0">
                <a:solidFill>
                  <a:srgbClr val="6A3E3E"/>
                </a:solidFill>
                <a:latin typeface="Courier New" panose="02070309020205020404" pitchFamily="49" charset="0"/>
              </a:rPr>
              <a:t>personas</a:t>
            </a:r>
            <a:r>
              <a:rPr lang="es-AR" sz="1200" b="1" dirty="0">
                <a:solidFill>
                  <a:srgbClr val="000000"/>
                </a:solidFill>
                <a:latin typeface="Courier New" panose="02070309020205020404" pitchFamily="49" charset="0"/>
              </a:rPr>
              <a:t>)</a:t>
            </a:r>
          </a:p>
          <a:p>
            <a:r>
              <a:rPr lang="es-AR" sz="1200" dirty="0">
                <a:solidFill>
                  <a:srgbClr val="000000"/>
                </a:solidFill>
                <a:latin typeface="Courier New" panose="02070309020205020404" pitchFamily="49" charset="0"/>
              </a:rPr>
              <a:t>      </a:t>
            </a:r>
            <a:r>
              <a:rPr lang="es-AR" sz="1200" dirty="0" err="1">
                <a:solidFill>
                  <a:srgbClr val="000000"/>
                </a:solidFill>
                <a:latin typeface="Courier New" panose="02070309020205020404" pitchFamily="49" charset="0"/>
              </a:rPr>
              <a:t>System.</a:t>
            </a:r>
            <a:r>
              <a:rPr lang="es-AR" sz="1200" b="1" i="1" dirty="0" err="1">
                <a:solidFill>
                  <a:srgbClr val="0000C0"/>
                </a:solidFill>
                <a:latin typeface="Courier New" panose="02070309020205020404" pitchFamily="49" charset="0"/>
              </a:rPr>
              <a:t>out</a:t>
            </a:r>
            <a:r>
              <a:rPr lang="es-AR" sz="1200" b="1" i="1" dirty="0" err="1">
                <a:solidFill>
                  <a:srgbClr val="000000"/>
                </a:solidFill>
                <a:latin typeface="Courier New" panose="02070309020205020404" pitchFamily="49" charset="0"/>
              </a:rPr>
              <a:t>.println</a:t>
            </a:r>
            <a:r>
              <a:rPr lang="es-AR" sz="1200" b="1" i="1" dirty="0">
                <a:solidFill>
                  <a:srgbClr val="000000"/>
                </a:solidFill>
                <a:latin typeface="Courier New" panose="02070309020205020404" pitchFamily="49" charset="0"/>
              </a:rPr>
              <a:t>(</a:t>
            </a:r>
            <a:r>
              <a:rPr lang="es-AR" sz="1200" b="1" i="1" dirty="0">
                <a:solidFill>
                  <a:srgbClr val="6A3E3E"/>
                </a:solidFill>
                <a:latin typeface="Courier New" panose="02070309020205020404" pitchFamily="49" charset="0"/>
              </a:rPr>
              <a:t>p</a:t>
            </a:r>
            <a:r>
              <a:rPr lang="es-AR" sz="1200" b="1" i="1" dirty="0">
                <a:solidFill>
                  <a:srgbClr val="000000"/>
                </a:solidFill>
                <a:latin typeface="Courier New" panose="02070309020205020404" pitchFamily="49" charset="0"/>
              </a:rPr>
              <a:t>);</a:t>
            </a:r>
            <a:endParaRPr lang="es-AR" sz="1200" dirty="0"/>
          </a:p>
        </p:txBody>
      </p:sp>
      <p:sp>
        <p:nvSpPr>
          <p:cNvPr id="7" name="Rectángulo 6"/>
          <p:cNvSpPr/>
          <p:nvPr/>
        </p:nvSpPr>
        <p:spPr>
          <a:xfrm>
            <a:off x="0" y="4161264"/>
            <a:ext cx="7299960" cy="2308324"/>
          </a:xfrm>
          <a:prstGeom prst="rect">
            <a:avLst/>
          </a:prstGeom>
        </p:spPr>
        <p:txBody>
          <a:bodyPr wrap="square">
            <a:spAutoFit/>
          </a:bodyPr>
          <a:lstStyle/>
          <a:p>
            <a:endParaRPr lang="es-AR" sz="1200" dirty="0">
              <a:solidFill>
                <a:srgbClr val="3F7F5F"/>
              </a:solidFill>
              <a:latin typeface="Courier New" panose="02070309020205020404" pitchFamily="49" charset="0"/>
            </a:endParaRPr>
          </a:p>
          <a:p>
            <a:r>
              <a:rPr lang="es-AR" sz="1200" dirty="0">
                <a:solidFill>
                  <a:srgbClr val="000000"/>
                </a:solidFill>
                <a:latin typeface="Courier New" panose="02070309020205020404" pitchFamily="49" charset="0"/>
              </a:rPr>
              <a:t>    </a:t>
            </a:r>
            <a:r>
              <a:rPr lang="es-AR" sz="1200" dirty="0">
                <a:solidFill>
                  <a:srgbClr val="6A3E3E"/>
                </a:solidFill>
                <a:highlight>
                  <a:srgbClr val="D4D4D4"/>
                </a:highlight>
                <a:latin typeface="Courier New" panose="02070309020205020404" pitchFamily="49" charset="0"/>
              </a:rPr>
              <a:t>p1</a:t>
            </a:r>
            <a:r>
              <a:rPr lang="es-AR" sz="1200" dirty="0">
                <a:solidFill>
                  <a:srgbClr val="000000"/>
                </a:solidFill>
                <a:highlight>
                  <a:srgbClr val="D4D4D4"/>
                </a:highlight>
                <a:latin typeface="Courier New" panose="02070309020205020404" pitchFamily="49" charset="0"/>
              </a:rPr>
              <a:t>.setSalario(1500);</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p2</a:t>
            </a:r>
            <a:r>
              <a:rPr lang="es-AR" sz="1200" dirty="0">
                <a:solidFill>
                  <a:srgbClr val="000000"/>
                </a:solidFill>
                <a:latin typeface="Courier New" panose="02070309020205020404" pitchFamily="49" charset="0"/>
              </a:rPr>
              <a:t>.setSalario(890);</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p3</a:t>
            </a:r>
            <a:r>
              <a:rPr lang="es-AR" sz="1200" dirty="0">
                <a:solidFill>
                  <a:srgbClr val="000000"/>
                </a:solidFill>
                <a:latin typeface="Courier New" panose="02070309020205020404" pitchFamily="49" charset="0"/>
              </a:rPr>
              <a:t>.setSalario(500);</a:t>
            </a:r>
          </a:p>
          <a:p>
            <a:r>
              <a:rPr lang="es-AR" sz="1200" dirty="0">
                <a:solidFill>
                  <a:srgbClr val="000000"/>
                </a:solidFill>
                <a:latin typeface="Courier New" panose="02070309020205020404" pitchFamily="49" charset="0"/>
              </a:rPr>
              <a:t>    </a:t>
            </a:r>
            <a:r>
              <a:rPr lang="es-AR" sz="1200" b="1" dirty="0" err="1">
                <a:solidFill>
                  <a:srgbClr val="7F0055"/>
                </a:solidFill>
                <a:latin typeface="Courier New" panose="02070309020205020404" pitchFamily="49" charset="0"/>
              </a:rPr>
              <a:t>for</a:t>
            </a:r>
            <a:r>
              <a:rPr lang="es-AR" sz="1200" b="1" dirty="0">
                <a:solidFill>
                  <a:srgbClr val="000000"/>
                </a:solidFill>
                <a:latin typeface="Courier New" panose="02070309020205020404" pitchFamily="49" charset="0"/>
              </a:rPr>
              <a:t> (</a:t>
            </a:r>
            <a:r>
              <a:rPr lang="es-AR" sz="1200" b="1" dirty="0" err="1">
                <a:solidFill>
                  <a:srgbClr val="7F0055"/>
                </a:solidFill>
                <a:latin typeface="Courier New" panose="02070309020205020404" pitchFamily="49" charset="0"/>
              </a:rPr>
              <a:t>int</a:t>
            </a:r>
            <a:r>
              <a:rPr lang="es-AR" sz="1200" b="1" dirty="0">
                <a:solidFill>
                  <a:srgbClr val="000000"/>
                </a:solidFill>
                <a:latin typeface="Courier New" panose="02070309020205020404" pitchFamily="49" charset="0"/>
              </a:rPr>
              <a:t> </a:t>
            </a:r>
            <a:r>
              <a:rPr lang="es-AR" sz="1200" b="1" dirty="0">
                <a:solidFill>
                  <a:srgbClr val="6A3E3E"/>
                </a:solidFill>
                <a:latin typeface="Courier New" panose="02070309020205020404" pitchFamily="49" charset="0"/>
              </a:rPr>
              <a:t>i</a:t>
            </a:r>
            <a:r>
              <a:rPr lang="es-AR" sz="1200" b="1" dirty="0">
                <a:solidFill>
                  <a:srgbClr val="000000"/>
                </a:solidFill>
                <a:latin typeface="Courier New" panose="02070309020205020404" pitchFamily="49" charset="0"/>
              </a:rPr>
              <a:t> = 0; </a:t>
            </a:r>
            <a:r>
              <a:rPr lang="es-AR" sz="1200" b="1" dirty="0">
                <a:solidFill>
                  <a:srgbClr val="6A3E3E"/>
                </a:solidFill>
                <a:latin typeface="Courier New" panose="02070309020205020404" pitchFamily="49" charset="0"/>
              </a:rPr>
              <a:t>i</a:t>
            </a:r>
            <a:r>
              <a:rPr lang="es-AR" sz="1200" b="1" dirty="0">
                <a:solidFill>
                  <a:srgbClr val="000000"/>
                </a:solidFill>
                <a:latin typeface="Courier New" panose="02070309020205020404" pitchFamily="49" charset="0"/>
              </a:rPr>
              <a:t> &lt; </a:t>
            </a:r>
            <a:r>
              <a:rPr lang="es-AR" sz="1200" b="1" dirty="0" err="1">
                <a:solidFill>
                  <a:srgbClr val="6A3E3E"/>
                </a:solidFill>
                <a:latin typeface="Courier New" panose="02070309020205020404" pitchFamily="49" charset="0"/>
              </a:rPr>
              <a:t>personas</a:t>
            </a:r>
            <a:r>
              <a:rPr lang="es-AR" sz="1200" b="1" dirty="0" err="1">
                <a:solidFill>
                  <a:srgbClr val="000000"/>
                </a:solidFill>
                <a:latin typeface="Courier New" panose="02070309020205020404" pitchFamily="49" charset="0"/>
              </a:rPr>
              <a:t>.</a:t>
            </a:r>
            <a:r>
              <a:rPr lang="es-AR" sz="1200" b="1" dirty="0" err="1">
                <a:solidFill>
                  <a:srgbClr val="0000C0"/>
                </a:solidFill>
                <a:latin typeface="Courier New" panose="02070309020205020404" pitchFamily="49" charset="0"/>
              </a:rPr>
              <a:t>length</a:t>
            </a:r>
            <a:r>
              <a:rPr lang="es-AR" sz="1200" b="1" dirty="0">
                <a:solidFill>
                  <a:srgbClr val="000000"/>
                </a:solidFill>
                <a:latin typeface="Courier New" panose="02070309020205020404" pitchFamily="49" charset="0"/>
              </a:rPr>
              <a:t>; </a:t>
            </a:r>
            <a:r>
              <a:rPr lang="es-AR" sz="1200" b="1" dirty="0">
                <a:solidFill>
                  <a:srgbClr val="6A3E3E"/>
                </a:solidFill>
                <a:latin typeface="Courier New" panose="02070309020205020404" pitchFamily="49" charset="0"/>
              </a:rPr>
              <a:t>i</a:t>
            </a:r>
            <a:r>
              <a:rPr lang="es-AR" sz="1200" b="1" dirty="0">
                <a:solidFill>
                  <a:srgbClr val="000000"/>
                </a:solidFill>
                <a:latin typeface="Courier New" panose="02070309020205020404" pitchFamily="49" charset="0"/>
              </a:rPr>
              <a:t>++) {</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personas</a:t>
            </a:r>
            <a:r>
              <a:rPr lang="es-AR" sz="1200" dirty="0">
                <a:solidFill>
                  <a:srgbClr val="000000"/>
                </a:solidFill>
                <a:latin typeface="Courier New" panose="02070309020205020404" pitchFamily="49" charset="0"/>
              </a:rPr>
              <a:t>[</a:t>
            </a:r>
            <a:r>
              <a:rPr lang="es-AR" sz="1200" dirty="0">
                <a:solidFill>
                  <a:srgbClr val="6A3E3E"/>
                </a:solidFill>
                <a:latin typeface="Courier New" panose="02070309020205020404" pitchFamily="49" charset="0"/>
              </a:rPr>
              <a:t>i</a:t>
            </a:r>
            <a:r>
              <a:rPr lang="es-AR" sz="1200" dirty="0">
                <a:solidFill>
                  <a:srgbClr val="000000"/>
                </a:solidFill>
                <a:latin typeface="Courier New" panose="02070309020205020404" pitchFamily="49" charset="0"/>
              </a:rPr>
              <a:t>]</a:t>
            </a:r>
          </a:p>
          <a:p>
            <a:r>
              <a:rPr lang="es-AR" sz="1200" dirty="0">
                <a:solidFill>
                  <a:srgbClr val="000000"/>
                </a:solidFill>
                <a:latin typeface="Courier New" panose="02070309020205020404" pitchFamily="49" charset="0"/>
              </a:rPr>
              <a:t>          .</a:t>
            </a:r>
            <a:r>
              <a:rPr lang="es-AR" sz="1200" dirty="0" err="1">
                <a:solidFill>
                  <a:srgbClr val="000000"/>
                </a:solidFill>
                <a:latin typeface="Courier New" panose="02070309020205020404" pitchFamily="49" charset="0"/>
              </a:rPr>
              <a:t>setSalario</a:t>
            </a:r>
            <a:r>
              <a:rPr lang="es-AR" sz="1200" dirty="0">
                <a:solidFill>
                  <a:srgbClr val="000000"/>
                </a:solidFill>
                <a:latin typeface="Courier New" panose="02070309020205020404" pitchFamily="49" charset="0"/>
              </a:rPr>
              <a:t>(</a:t>
            </a:r>
            <a:r>
              <a:rPr lang="es-AR" sz="1200" dirty="0">
                <a:solidFill>
                  <a:srgbClr val="6A3E3E"/>
                </a:solidFill>
                <a:latin typeface="Courier New" panose="02070309020205020404" pitchFamily="49" charset="0"/>
              </a:rPr>
              <a:t>personas</a:t>
            </a:r>
            <a:r>
              <a:rPr lang="es-AR" sz="1200" dirty="0">
                <a:solidFill>
                  <a:srgbClr val="000000"/>
                </a:solidFill>
                <a:latin typeface="Courier New" panose="02070309020205020404" pitchFamily="49" charset="0"/>
              </a:rPr>
              <a:t>[</a:t>
            </a:r>
            <a:r>
              <a:rPr lang="es-AR" sz="1200" dirty="0">
                <a:solidFill>
                  <a:srgbClr val="6A3E3E"/>
                </a:solidFill>
                <a:latin typeface="Courier New" panose="02070309020205020404" pitchFamily="49" charset="0"/>
              </a:rPr>
              <a:t>i</a:t>
            </a:r>
            <a:r>
              <a:rPr lang="es-AR" sz="1200" dirty="0">
                <a:solidFill>
                  <a:srgbClr val="000000"/>
                </a:solidFill>
                <a:latin typeface="Courier New" panose="02070309020205020404" pitchFamily="49" charset="0"/>
              </a:rPr>
              <a:t>].</a:t>
            </a:r>
            <a:r>
              <a:rPr lang="es-AR" sz="1200" dirty="0" err="1">
                <a:solidFill>
                  <a:srgbClr val="000000"/>
                </a:solidFill>
                <a:latin typeface="Courier New" panose="02070309020205020404" pitchFamily="49" charset="0"/>
              </a:rPr>
              <a:t>getSalario</a:t>
            </a:r>
            <a:r>
              <a:rPr lang="es-AR" sz="1200" dirty="0">
                <a:solidFill>
                  <a:srgbClr val="000000"/>
                </a:solidFill>
                <a:latin typeface="Courier New" panose="02070309020205020404" pitchFamily="49" charset="0"/>
              </a:rPr>
              <a:t>() - </a:t>
            </a:r>
            <a:r>
              <a:rPr lang="es-AR" sz="1200" dirty="0">
                <a:solidFill>
                  <a:srgbClr val="6A3E3E"/>
                </a:solidFill>
                <a:latin typeface="Courier New" panose="02070309020205020404" pitchFamily="49" charset="0"/>
              </a:rPr>
              <a:t>personas</a:t>
            </a:r>
            <a:r>
              <a:rPr lang="es-AR" sz="1200" dirty="0">
                <a:solidFill>
                  <a:srgbClr val="000000"/>
                </a:solidFill>
                <a:latin typeface="Courier New" panose="02070309020205020404" pitchFamily="49" charset="0"/>
              </a:rPr>
              <a:t>[</a:t>
            </a:r>
            <a:r>
              <a:rPr lang="es-AR" sz="1200" dirty="0">
                <a:solidFill>
                  <a:srgbClr val="6A3E3E"/>
                </a:solidFill>
                <a:latin typeface="Courier New" panose="02070309020205020404" pitchFamily="49" charset="0"/>
              </a:rPr>
              <a:t>i</a:t>
            </a:r>
            <a:r>
              <a:rPr lang="es-AR" sz="1200" dirty="0">
                <a:solidFill>
                  <a:srgbClr val="000000"/>
                </a:solidFill>
                <a:latin typeface="Courier New" panose="02070309020205020404" pitchFamily="49" charset="0"/>
              </a:rPr>
              <a:t>].</a:t>
            </a:r>
            <a:r>
              <a:rPr lang="es-AR" sz="1200" dirty="0" err="1">
                <a:solidFill>
                  <a:srgbClr val="000000"/>
                </a:solidFill>
                <a:latin typeface="Courier New" panose="02070309020205020404" pitchFamily="49" charset="0"/>
              </a:rPr>
              <a:t>getSalario</a:t>
            </a:r>
            <a:r>
              <a:rPr lang="es-AR" sz="1200" dirty="0">
                <a:solidFill>
                  <a:srgbClr val="000000"/>
                </a:solidFill>
                <a:latin typeface="Courier New" panose="02070309020205020404" pitchFamily="49" charset="0"/>
              </a:rPr>
              <a:t>() * </a:t>
            </a:r>
            <a:r>
              <a:rPr lang="es-AR" sz="1200" dirty="0">
                <a:solidFill>
                  <a:srgbClr val="6A3E3E"/>
                </a:solidFill>
                <a:latin typeface="Courier New" panose="02070309020205020404" pitchFamily="49" charset="0"/>
              </a:rPr>
              <a:t>descuentos</a:t>
            </a:r>
            <a:r>
              <a:rPr lang="es-AR" sz="1200" dirty="0">
                <a:solidFill>
                  <a:srgbClr val="000000"/>
                </a:solidFill>
                <a:latin typeface="Courier New" panose="02070309020205020404" pitchFamily="49" charset="0"/>
              </a:rPr>
              <a:t>[</a:t>
            </a:r>
            <a:r>
              <a:rPr lang="es-AR" sz="1200" dirty="0" err="1">
                <a:solidFill>
                  <a:srgbClr val="6A3E3E"/>
                </a:solidFill>
                <a:latin typeface="Courier New" panose="02070309020205020404" pitchFamily="49" charset="0"/>
              </a:rPr>
              <a:t>personas</a:t>
            </a:r>
            <a:r>
              <a:rPr lang="es-AR" sz="1200" dirty="0" err="1">
                <a:solidFill>
                  <a:srgbClr val="000000"/>
                </a:solidFill>
                <a:latin typeface="Courier New" panose="02070309020205020404" pitchFamily="49" charset="0"/>
              </a:rPr>
              <a:t>.</a:t>
            </a:r>
            <a:r>
              <a:rPr lang="es-AR" sz="1200" dirty="0" err="1">
                <a:solidFill>
                  <a:srgbClr val="0000C0"/>
                </a:solidFill>
                <a:latin typeface="Courier New" panose="02070309020205020404" pitchFamily="49" charset="0"/>
              </a:rPr>
              <a:t>length</a:t>
            </a:r>
            <a:r>
              <a:rPr lang="es-AR" sz="1200" dirty="0">
                <a:solidFill>
                  <a:srgbClr val="000000"/>
                </a:solidFill>
                <a:latin typeface="Courier New" panose="02070309020205020404" pitchFamily="49" charset="0"/>
              </a:rPr>
              <a:t> - 1 - </a:t>
            </a:r>
            <a:r>
              <a:rPr lang="es-AR" sz="1200" dirty="0">
                <a:solidFill>
                  <a:srgbClr val="6A3E3E"/>
                </a:solidFill>
                <a:latin typeface="Courier New" panose="02070309020205020404" pitchFamily="49" charset="0"/>
              </a:rPr>
              <a:t>i</a:t>
            </a:r>
            <a:r>
              <a:rPr lang="es-AR" sz="1200" dirty="0">
                <a:solidFill>
                  <a:srgbClr val="000000"/>
                </a:solidFill>
                <a:latin typeface="Courier New" panose="02070309020205020404" pitchFamily="49" charset="0"/>
              </a:rPr>
              <a:t>] / 100);</a:t>
            </a:r>
          </a:p>
          <a:p>
            <a:r>
              <a:rPr lang="es-AR" sz="1200" dirty="0">
                <a:solidFill>
                  <a:srgbClr val="000000"/>
                </a:solidFill>
                <a:latin typeface="Courier New" panose="02070309020205020404" pitchFamily="49" charset="0"/>
              </a:rPr>
              <a:t>    }</a:t>
            </a:r>
          </a:p>
          <a:p>
            <a:endParaRPr lang="es-AR" sz="1200" dirty="0">
              <a:latin typeface="Courier New" panose="02070309020205020404" pitchFamily="49" charset="0"/>
            </a:endParaRPr>
          </a:p>
          <a:p>
            <a:r>
              <a:rPr lang="es-AR" sz="1200" dirty="0">
                <a:solidFill>
                  <a:srgbClr val="000000"/>
                </a:solidFill>
                <a:latin typeface="Courier New" panose="02070309020205020404" pitchFamily="49" charset="0"/>
              </a:rPr>
              <a:t>    </a:t>
            </a:r>
            <a:r>
              <a:rPr lang="es-AR" sz="1200" b="1" dirty="0" err="1">
                <a:solidFill>
                  <a:srgbClr val="7F0055"/>
                </a:solidFill>
                <a:latin typeface="Courier New" panose="02070309020205020404" pitchFamily="49" charset="0"/>
              </a:rPr>
              <a:t>for</a:t>
            </a:r>
            <a:r>
              <a:rPr lang="es-AR" sz="1200" b="1" dirty="0">
                <a:solidFill>
                  <a:srgbClr val="000000"/>
                </a:solidFill>
                <a:latin typeface="Courier New" panose="02070309020205020404" pitchFamily="49" charset="0"/>
              </a:rPr>
              <a:t> (Persona </a:t>
            </a:r>
            <a:r>
              <a:rPr lang="es-AR" sz="1200" b="1" dirty="0">
                <a:solidFill>
                  <a:srgbClr val="6A3E3E"/>
                </a:solidFill>
                <a:latin typeface="Courier New" panose="02070309020205020404" pitchFamily="49" charset="0"/>
              </a:rPr>
              <a:t>p</a:t>
            </a:r>
            <a:r>
              <a:rPr lang="es-AR" sz="1200" b="1" dirty="0">
                <a:solidFill>
                  <a:srgbClr val="000000"/>
                </a:solidFill>
                <a:latin typeface="Courier New" panose="02070309020205020404" pitchFamily="49" charset="0"/>
              </a:rPr>
              <a:t> : </a:t>
            </a:r>
            <a:r>
              <a:rPr lang="es-AR" sz="1200" b="1" dirty="0">
                <a:solidFill>
                  <a:srgbClr val="6A3E3E"/>
                </a:solidFill>
                <a:latin typeface="Courier New" panose="02070309020205020404" pitchFamily="49" charset="0"/>
              </a:rPr>
              <a:t>personas</a:t>
            </a:r>
            <a:r>
              <a:rPr lang="es-AR" sz="1200" b="1" dirty="0">
                <a:solidFill>
                  <a:srgbClr val="000000"/>
                </a:solidFill>
                <a:latin typeface="Courier New" panose="02070309020205020404" pitchFamily="49" charset="0"/>
              </a:rPr>
              <a:t>)</a:t>
            </a:r>
          </a:p>
          <a:p>
            <a:r>
              <a:rPr lang="es-AR" sz="1200" dirty="0">
                <a:solidFill>
                  <a:srgbClr val="000000"/>
                </a:solidFill>
                <a:latin typeface="Courier New" panose="02070309020205020404" pitchFamily="49" charset="0"/>
              </a:rPr>
              <a:t>      </a:t>
            </a:r>
            <a:r>
              <a:rPr lang="es-AR" sz="1200" dirty="0" err="1">
                <a:solidFill>
                  <a:srgbClr val="000000"/>
                </a:solidFill>
                <a:latin typeface="Courier New" panose="02070309020205020404" pitchFamily="49" charset="0"/>
              </a:rPr>
              <a:t>System.</a:t>
            </a:r>
            <a:r>
              <a:rPr lang="es-AR" sz="1200" b="1" i="1" dirty="0" err="1">
                <a:solidFill>
                  <a:srgbClr val="0000C0"/>
                </a:solidFill>
                <a:latin typeface="Courier New" panose="02070309020205020404" pitchFamily="49" charset="0"/>
              </a:rPr>
              <a:t>out</a:t>
            </a:r>
            <a:r>
              <a:rPr lang="es-AR" sz="1200" b="1" i="1" dirty="0" err="1">
                <a:solidFill>
                  <a:srgbClr val="000000"/>
                </a:solidFill>
                <a:latin typeface="Courier New" panose="02070309020205020404" pitchFamily="49" charset="0"/>
              </a:rPr>
              <a:t>.println</a:t>
            </a:r>
            <a:r>
              <a:rPr lang="es-AR" sz="1200" b="1" i="1" dirty="0">
                <a:solidFill>
                  <a:srgbClr val="000000"/>
                </a:solidFill>
                <a:latin typeface="Courier New" panose="02070309020205020404" pitchFamily="49" charset="0"/>
              </a:rPr>
              <a:t>(</a:t>
            </a:r>
            <a:r>
              <a:rPr lang="es-AR" sz="1200" b="1" i="1" dirty="0">
                <a:solidFill>
                  <a:srgbClr val="6A3E3E"/>
                </a:solidFill>
                <a:latin typeface="Courier New" panose="02070309020205020404" pitchFamily="49" charset="0"/>
              </a:rPr>
              <a:t>p</a:t>
            </a:r>
            <a:r>
              <a:rPr lang="es-AR" sz="1200" b="1" i="1" dirty="0">
                <a:solidFill>
                  <a:srgbClr val="000000"/>
                </a:solidFill>
                <a:latin typeface="Courier New" panose="02070309020205020404" pitchFamily="49" charset="0"/>
              </a:rPr>
              <a:t>);</a:t>
            </a:r>
            <a:endParaRPr lang="es-AR" sz="1200" dirty="0"/>
          </a:p>
        </p:txBody>
      </p:sp>
      <p:sp>
        <p:nvSpPr>
          <p:cNvPr id="8" name="Rectángulo 7"/>
          <p:cNvSpPr/>
          <p:nvPr/>
        </p:nvSpPr>
        <p:spPr>
          <a:xfrm>
            <a:off x="5829268" y="2328888"/>
            <a:ext cx="4572000" cy="923330"/>
          </a:xfrm>
          <a:prstGeom prst="rect">
            <a:avLst/>
          </a:prstGeom>
        </p:spPr>
        <p:txBody>
          <a:bodyPr>
            <a:spAutoFit/>
          </a:bodyPr>
          <a:lstStyle/>
          <a:p>
            <a:r>
              <a:rPr lang="es-AR" b="1" dirty="0">
                <a:solidFill>
                  <a:srgbClr val="000000"/>
                </a:solidFill>
                <a:latin typeface="Courier New" panose="02070309020205020404" pitchFamily="49" charset="0"/>
              </a:rPr>
              <a:t>[</a:t>
            </a:r>
            <a:r>
              <a:rPr lang="es-AR" b="1" dirty="0" err="1">
                <a:solidFill>
                  <a:srgbClr val="000000"/>
                </a:solidFill>
                <a:latin typeface="Courier New" panose="02070309020205020404" pitchFamily="49" charset="0"/>
              </a:rPr>
              <a:t>Maria</a:t>
            </a:r>
            <a:r>
              <a:rPr lang="es-AR" b="1" dirty="0">
                <a:solidFill>
                  <a:srgbClr val="000000"/>
                </a:solidFill>
                <a:latin typeface="Courier New" panose="02070309020205020404" pitchFamily="49" charset="0"/>
              </a:rPr>
              <a:t> 30 1350]</a:t>
            </a:r>
          </a:p>
          <a:p>
            <a:r>
              <a:rPr lang="es-AR" b="1" dirty="0">
                <a:solidFill>
                  <a:srgbClr val="000000"/>
                </a:solidFill>
                <a:latin typeface="Courier New" panose="02070309020205020404" pitchFamily="49" charset="0"/>
              </a:rPr>
              <a:t>[Pedro 25 846]</a:t>
            </a:r>
          </a:p>
          <a:p>
            <a:r>
              <a:rPr lang="es-AR" b="1" dirty="0">
                <a:solidFill>
                  <a:srgbClr val="000000"/>
                </a:solidFill>
                <a:latin typeface="Courier New" panose="02070309020205020404" pitchFamily="49" charset="0"/>
              </a:rPr>
              <a:t>[Juan Pedro 65 490]</a:t>
            </a:r>
            <a:endParaRPr lang="es-AR" b="1" dirty="0"/>
          </a:p>
        </p:txBody>
      </p:sp>
      <p:sp>
        <p:nvSpPr>
          <p:cNvPr id="9" name="Rectángulo 8"/>
          <p:cNvSpPr/>
          <p:nvPr/>
        </p:nvSpPr>
        <p:spPr>
          <a:xfrm>
            <a:off x="5829268" y="4161264"/>
            <a:ext cx="4572000" cy="923330"/>
          </a:xfrm>
          <a:prstGeom prst="rect">
            <a:avLst/>
          </a:prstGeom>
        </p:spPr>
        <p:txBody>
          <a:bodyPr>
            <a:spAutoFit/>
          </a:bodyPr>
          <a:lstStyle/>
          <a:p>
            <a:r>
              <a:rPr lang="es-AR" b="1" dirty="0">
                <a:solidFill>
                  <a:srgbClr val="000000"/>
                </a:solidFill>
                <a:latin typeface="Courier New" panose="02070309020205020404" pitchFamily="49" charset="0"/>
              </a:rPr>
              <a:t>[</a:t>
            </a:r>
            <a:r>
              <a:rPr lang="es-AR" b="1" dirty="0" err="1">
                <a:solidFill>
                  <a:srgbClr val="000000"/>
                </a:solidFill>
                <a:latin typeface="Courier New" panose="02070309020205020404" pitchFamily="49" charset="0"/>
              </a:rPr>
              <a:t>Maria</a:t>
            </a:r>
            <a:r>
              <a:rPr lang="es-AR" b="1" dirty="0">
                <a:solidFill>
                  <a:srgbClr val="000000"/>
                </a:solidFill>
                <a:latin typeface="Courier New" panose="02070309020205020404" pitchFamily="49" charset="0"/>
              </a:rPr>
              <a:t> 30 1470]</a:t>
            </a:r>
          </a:p>
          <a:p>
            <a:r>
              <a:rPr lang="es-AR" b="1" dirty="0">
                <a:solidFill>
                  <a:srgbClr val="000000"/>
                </a:solidFill>
                <a:latin typeface="Courier New" panose="02070309020205020404" pitchFamily="49" charset="0"/>
              </a:rPr>
              <a:t>[Pedro 25 846]</a:t>
            </a:r>
          </a:p>
          <a:p>
            <a:r>
              <a:rPr lang="es-AR" b="1" dirty="0">
                <a:solidFill>
                  <a:srgbClr val="000000"/>
                </a:solidFill>
                <a:latin typeface="Courier New" panose="02070309020205020404" pitchFamily="49" charset="0"/>
              </a:rPr>
              <a:t>[Juan Pedro 65 450]</a:t>
            </a:r>
            <a:endParaRPr lang="es-AR" b="1" dirty="0"/>
          </a:p>
        </p:txBody>
      </p:sp>
    </p:spTree>
    <p:extLst>
      <p:ext uri="{BB962C8B-B14F-4D97-AF65-F5344CB8AC3E}">
        <p14:creationId xmlns:p14="http://schemas.microsoft.com/office/powerpoint/2010/main" xmlns="" val="7017044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9</a:t>
            </a:r>
            <a:r>
              <a:rPr lang="es-ES_tradnl" b="1" dirty="0" smtClean="0"/>
              <a:t> </a:t>
            </a:r>
            <a:r>
              <a:rPr lang="es-ES_tradnl" b="1" dirty="0"/>
              <a:t>(4)</a:t>
            </a:r>
            <a:br>
              <a:rPr lang="es-ES_tradnl" b="1"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176</a:t>
            </a:fld>
            <a:endParaRPr lang="es-ES_tradnl" dirty="0"/>
          </a:p>
        </p:txBody>
      </p:sp>
      <p:sp>
        <p:nvSpPr>
          <p:cNvPr id="3" name="Rectángulo 2"/>
          <p:cNvSpPr/>
          <p:nvPr/>
        </p:nvSpPr>
        <p:spPr>
          <a:xfrm>
            <a:off x="243872" y="2122270"/>
            <a:ext cx="5654008" cy="3600986"/>
          </a:xfrm>
          <a:prstGeom prst="rect">
            <a:avLst/>
          </a:prstGeom>
        </p:spPr>
        <p:txBody>
          <a:bodyPr wrap="square">
            <a:spAutoFit/>
          </a:bodyPr>
          <a:lstStyle/>
          <a:p>
            <a:r>
              <a:rPr lang="es-AR" sz="1200" dirty="0" smtClean="0">
                <a:solidFill>
                  <a:srgbClr val="000000"/>
                </a:solidFill>
                <a:latin typeface="Courier New" panose="02070309020205020404" pitchFamily="49" charset="0"/>
              </a:rPr>
              <a:t>    Persona </a:t>
            </a:r>
            <a:r>
              <a:rPr lang="es-AR" sz="1200" dirty="0">
                <a:solidFill>
                  <a:srgbClr val="6A3E3E"/>
                </a:solidFill>
                <a:latin typeface="Courier New" panose="02070309020205020404" pitchFamily="49" charset="0"/>
              </a:rPr>
              <a:t>p4</a:t>
            </a:r>
            <a:r>
              <a:rPr lang="es-AR" sz="1200" dirty="0">
                <a:solidFill>
                  <a:srgbClr val="000000"/>
                </a:solidFill>
                <a:latin typeface="Courier New" panose="02070309020205020404" pitchFamily="49" charset="0"/>
              </a:rPr>
              <a:t> = </a:t>
            </a:r>
            <a:r>
              <a:rPr lang="es-AR" sz="1200" b="1" dirty="0">
                <a:solidFill>
                  <a:srgbClr val="7F0055"/>
                </a:solidFill>
                <a:latin typeface="Courier New" panose="02070309020205020404" pitchFamily="49" charset="0"/>
              </a:rPr>
              <a:t>new</a:t>
            </a:r>
            <a:r>
              <a:rPr lang="es-AR" sz="1200" b="1" dirty="0">
                <a:solidFill>
                  <a:srgbClr val="000000"/>
                </a:solidFill>
                <a:latin typeface="Courier New" panose="02070309020205020404" pitchFamily="49" charset="0"/>
              </a:rPr>
              <a:t> Persona();</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p4</a:t>
            </a:r>
            <a:r>
              <a:rPr lang="es-AR" sz="1200" dirty="0">
                <a:solidFill>
                  <a:srgbClr val="000000"/>
                </a:solidFill>
                <a:latin typeface="Courier New" panose="02070309020205020404" pitchFamily="49" charset="0"/>
              </a:rPr>
              <a:t>.setNombre(</a:t>
            </a:r>
            <a:r>
              <a:rPr lang="es-AR" sz="1200" dirty="0">
                <a:solidFill>
                  <a:srgbClr val="2A00FF"/>
                </a:solidFill>
                <a:latin typeface="Courier New" panose="02070309020205020404" pitchFamily="49" charset="0"/>
              </a:rPr>
              <a:t>"Carlos"</a:t>
            </a:r>
            <a:r>
              <a:rPr lang="es-AR" sz="1200" dirty="0">
                <a:solidFill>
                  <a:srgbClr val="000000"/>
                </a:solidFill>
                <a:latin typeface="Courier New" panose="02070309020205020404" pitchFamily="49" charset="0"/>
              </a:rPr>
              <a:t>);</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p4</a:t>
            </a:r>
            <a:r>
              <a:rPr lang="es-AR" sz="1200" dirty="0">
                <a:solidFill>
                  <a:srgbClr val="000000"/>
                </a:solidFill>
                <a:latin typeface="Courier New" panose="02070309020205020404" pitchFamily="49" charset="0"/>
              </a:rPr>
              <a:t>.setEdad(45);</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p4</a:t>
            </a:r>
            <a:r>
              <a:rPr lang="es-AR" sz="1200" dirty="0">
                <a:solidFill>
                  <a:srgbClr val="000000"/>
                </a:solidFill>
                <a:latin typeface="Courier New" panose="02070309020205020404" pitchFamily="49" charset="0"/>
              </a:rPr>
              <a:t>.setSalario(5000);</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p1</a:t>
            </a:r>
            <a:r>
              <a:rPr lang="es-AR" sz="1200" dirty="0">
                <a:solidFill>
                  <a:srgbClr val="000000"/>
                </a:solidFill>
                <a:latin typeface="Courier New" panose="02070309020205020404" pitchFamily="49" charset="0"/>
              </a:rPr>
              <a:t>.setSalario(1500);</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p2</a:t>
            </a:r>
            <a:r>
              <a:rPr lang="es-AR" sz="1200" dirty="0">
                <a:solidFill>
                  <a:srgbClr val="000000"/>
                </a:solidFill>
                <a:latin typeface="Courier New" panose="02070309020205020404" pitchFamily="49" charset="0"/>
              </a:rPr>
              <a:t>.setSalario(890);</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p3</a:t>
            </a:r>
            <a:r>
              <a:rPr lang="es-AR" sz="1200" dirty="0">
                <a:solidFill>
                  <a:srgbClr val="000000"/>
                </a:solidFill>
                <a:latin typeface="Courier New" panose="02070309020205020404" pitchFamily="49" charset="0"/>
              </a:rPr>
              <a:t>.setSalario(500);</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personas</a:t>
            </a:r>
            <a:r>
              <a:rPr lang="es-AR" sz="1200" dirty="0">
                <a:solidFill>
                  <a:srgbClr val="000000"/>
                </a:solidFill>
                <a:latin typeface="Courier New" panose="02070309020205020404" pitchFamily="49" charset="0"/>
              </a:rPr>
              <a:t> = </a:t>
            </a:r>
            <a:r>
              <a:rPr lang="es-AR" sz="1200" b="1" dirty="0">
                <a:solidFill>
                  <a:srgbClr val="7F0055"/>
                </a:solidFill>
                <a:latin typeface="Courier New" panose="02070309020205020404" pitchFamily="49" charset="0"/>
              </a:rPr>
              <a:t>new</a:t>
            </a:r>
            <a:r>
              <a:rPr lang="es-AR" sz="1200" b="1" dirty="0">
                <a:solidFill>
                  <a:srgbClr val="000000"/>
                </a:solidFill>
                <a:latin typeface="Courier New" panose="02070309020205020404" pitchFamily="49" charset="0"/>
              </a:rPr>
              <a:t> Persona[] {</a:t>
            </a:r>
            <a:r>
              <a:rPr lang="es-AR" sz="1200" b="1" dirty="0">
                <a:solidFill>
                  <a:srgbClr val="6A3E3E"/>
                </a:solidFill>
                <a:latin typeface="Courier New" panose="02070309020205020404" pitchFamily="49" charset="0"/>
              </a:rPr>
              <a:t>p1</a:t>
            </a:r>
            <a:r>
              <a:rPr lang="es-AR" sz="1200" b="1" dirty="0">
                <a:solidFill>
                  <a:srgbClr val="000000"/>
                </a:solidFill>
                <a:latin typeface="Courier New" panose="02070309020205020404" pitchFamily="49" charset="0"/>
              </a:rPr>
              <a:t>, </a:t>
            </a:r>
            <a:r>
              <a:rPr lang="es-AR" sz="1200" b="1" dirty="0">
                <a:solidFill>
                  <a:srgbClr val="6A3E3E"/>
                </a:solidFill>
                <a:latin typeface="Courier New" panose="02070309020205020404" pitchFamily="49" charset="0"/>
              </a:rPr>
              <a:t>p2</a:t>
            </a:r>
            <a:r>
              <a:rPr lang="es-AR" sz="1200" b="1" dirty="0">
                <a:solidFill>
                  <a:srgbClr val="000000"/>
                </a:solidFill>
                <a:latin typeface="Courier New" panose="02070309020205020404" pitchFamily="49" charset="0"/>
              </a:rPr>
              <a:t>, </a:t>
            </a:r>
            <a:r>
              <a:rPr lang="es-AR" sz="1200" b="1" dirty="0">
                <a:solidFill>
                  <a:srgbClr val="6A3E3E"/>
                </a:solidFill>
                <a:latin typeface="Courier New" panose="02070309020205020404" pitchFamily="49" charset="0"/>
              </a:rPr>
              <a:t>p3</a:t>
            </a:r>
            <a:r>
              <a:rPr lang="es-AR" sz="1200" b="1" dirty="0">
                <a:solidFill>
                  <a:srgbClr val="000000"/>
                </a:solidFill>
                <a:latin typeface="Courier New" panose="02070309020205020404" pitchFamily="49" charset="0"/>
              </a:rPr>
              <a:t>, </a:t>
            </a:r>
            <a:r>
              <a:rPr lang="es-AR" sz="1200" b="1" dirty="0">
                <a:solidFill>
                  <a:srgbClr val="6A3E3E"/>
                </a:solidFill>
                <a:latin typeface="Courier New" panose="02070309020205020404" pitchFamily="49" charset="0"/>
              </a:rPr>
              <a:t>p4</a:t>
            </a:r>
            <a:r>
              <a:rPr lang="es-AR" sz="1200" b="1" dirty="0">
                <a:solidFill>
                  <a:srgbClr val="000000"/>
                </a:solidFill>
                <a:latin typeface="Courier New" panose="02070309020205020404" pitchFamily="49" charset="0"/>
              </a:rPr>
              <a:t>};</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descuentos</a:t>
            </a:r>
            <a:r>
              <a:rPr lang="es-AR" sz="1200" dirty="0">
                <a:solidFill>
                  <a:srgbClr val="000000"/>
                </a:solidFill>
                <a:latin typeface="Courier New" panose="02070309020205020404" pitchFamily="49" charset="0"/>
              </a:rPr>
              <a:t> = </a:t>
            </a:r>
            <a:r>
              <a:rPr lang="es-AR" sz="1200" b="1" dirty="0">
                <a:solidFill>
                  <a:srgbClr val="7F0055"/>
                </a:solidFill>
                <a:latin typeface="Courier New" panose="02070309020205020404" pitchFamily="49" charset="0"/>
              </a:rPr>
              <a:t>new</a:t>
            </a:r>
            <a:r>
              <a:rPr lang="es-AR" sz="1200" b="1" dirty="0">
                <a:solidFill>
                  <a:srgbClr val="000000"/>
                </a:solidFill>
                <a:latin typeface="Courier New" panose="02070309020205020404" pitchFamily="49" charset="0"/>
              </a:rPr>
              <a:t> </a:t>
            </a:r>
            <a:r>
              <a:rPr lang="es-AR" sz="1200" b="1" dirty="0" err="1">
                <a:solidFill>
                  <a:srgbClr val="7F0055"/>
                </a:solidFill>
                <a:latin typeface="Courier New" panose="02070309020205020404" pitchFamily="49" charset="0"/>
              </a:rPr>
              <a:t>int</a:t>
            </a:r>
            <a:r>
              <a:rPr lang="es-AR" sz="1200" b="1" dirty="0">
                <a:solidFill>
                  <a:srgbClr val="000000"/>
                </a:solidFill>
                <a:latin typeface="Courier New" panose="02070309020205020404" pitchFamily="49" charset="0"/>
              </a:rPr>
              <a:t>[] {7, 10, 5, 2};</a:t>
            </a:r>
          </a:p>
          <a:p>
            <a:endParaRPr lang="es-AR" sz="1200" dirty="0">
              <a:latin typeface="Courier New" panose="02070309020205020404" pitchFamily="49" charset="0"/>
            </a:endParaRPr>
          </a:p>
          <a:p>
            <a:r>
              <a:rPr lang="es-AR" sz="1200" dirty="0">
                <a:solidFill>
                  <a:srgbClr val="000000"/>
                </a:solidFill>
                <a:latin typeface="Courier New" panose="02070309020205020404" pitchFamily="49" charset="0"/>
              </a:rPr>
              <a:t>    </a:t>
            </a:r>
            <a:r>
              <a:rPr lang="es-AR" sz="1200" b="1" dirty="0" err="1">
                <a:solidFill>
                  <a:srgbClr val="7F0055"/>
                </a:solidFill>
                <a:latin typeface="Courier New" panose="02070309020205020404" pitchFamily="49" charset="0"/>
              </a:rPr>
              <a:t>for</a:t>
            </a:r>
            <a:r>
              <a:rPr lang="es-AR" sz="1200" b="1" dirty="0">
                <a:solidFill>
                  <a:srgbClr val="000000"/>
                </a:solidFill>
                <a:latin typeface="Courier New" panose="02070309020205020404" pitchFamily="49" charset="0"/>
              </a:rPr>
              <a:t> (</a:t>
            </a:r>
            <a:r>
              <a:rPr lang="es-AR" sz="1200" b="1" dirty="0" err="1">
                <a:solidFill>
                  <a:srgbClr val="7F0055"/>
                </a:solidFill>
                <a:latin typeface="Courier New" panose="02070309020205020404" pitchFamily="49" charset="0"/>
              </a:rPr>
              <a:t>int</a:t>
            </a:r>
            <a:r>
              <a:rPr lang="es-AR" sz="1200" b="1" dirty="0">
                <a:solidFill>
                  <a:srgbClr val="000000"/>
                </a:solidFill>
                <a:latin typeface="Courier New" panose="02070309020205020404" pitchFamily="49" charset="0"/>
              </a:rPr>
              <a:t> </a:t>
            </a:r>
            <a:r>
              <a:rPr lang="es-AR" sz="1200" b="1" dirty="0">
                <a:solidFill>
                  <a:srgbClr val="6A3E3E"/>
                </a:solidFill>
                <a:latin typeface="Courier New" panose="02070309020205020404" pitchFamily="49" charset="0"/>
              </a:rPr>
              <a:t>i</a:t>
            </a:r>
            <a:r>
              <a:rPr lang="es-AR" sz="1200" b="1" dirty="0">
                <a:solidFill>
                  <a:srgbClr val="000000"/>
                </a:solidFill>
                <a:latin typeface="Courier New" panose="02070309020205020404" pitchFamily="49" charset="0"/>
              </a:rPr>
              <a:t> = 0; </a:t>
            </a:r>
            <a:r>
              <a:rPr lang="es-AR" sz="1200" b="1" dirty="0">
                <a:solidFill>
                  <a:srgbClr val="6A3E3E"/>
                </a:solidFill>
                <a:latin typeface="Courier New" panose="02070309020205020404" pitchFamily="49" charset="0"/>
              </a:rPr>
              <a:t>i</a:t>
            </a:r>
            <a:r>
              <a:rPr lang="es-AR" sz="1200" b="1" dirty="0">
                <a:solidFill>
                  <a:srgbClr val="000000"/>
                </a:solidFill>
                <a:latin typeface="Courier New" panose="02070309020205020404" pitchFamily="49" charset="0"/>
              </a:rPr>
              <a:t> &lt; </a:t>
            </a:r>
            <a:r>
              <a:rPr lang="es-AR" sz="1200" b="1" dirty="0" err="1">
                <a:solidFill>
                  <a:srgbClr val="6A3E3E"/>
                </a:solidFill>
                <a:latin typeface="Courier New" panose="02070309020205020404" pitchFamily="49" charset="0"/>
              </a:rPr>
              <a:t>personas</a:t>
            </a:r>
            <a:r>
              <a:rPr lang="es-AR" sz="1200" b="1" dirty="0" err="1">
                <a:solidFill>
                  <a:srgbClr val="000000"/>
                </a:solidFill>
                <a:latin typeface="Courier New" panose="02070309020205020404" pitchFamily="49" charset="0"/>
              </a:rPr>
              <a:t>.</a:t>
            </a:r>
            <a:r>
              <a:rPr lang="es-AR" sz="1200" b="1" dirty="0" err="1">
                <a:solidFill>
                  <a:srgbClr val="0000C0"/>
                </a:solidFill>
                <a:latin typeface="Courier New" panose="02070309020205020404" pitchFamily="49" charset="0"/>
              </a:rPr>
              <a:t>length</a:t>
            </a:r>
            <a:r>
              <a:rPr lang="es-AR" sz="1200" b="1" dirty="0">
                <a:solidFill>
                  <a:srgbClr val="000000"/>
                </a:solidFill>
                <a:latin typeface="Courier New" panose="02070309020205020404" pitchFamily="49" charset="0"/>
              </a:rPr>
              <a:t>; </a:t>
            </a:r>
            <a:r>
              <a:rPr lang="es-AR" sz="1200" b="1" dirty="0">
                <a:solidFill>
                  <a:srgbClr val="6A3E3E"/>
                </a:solidFill>
                <a:latin typeface="Courier New" panose="02070309020205020404" pitchFamily="49" charset="0"/>
              </a:rPr>
              <a:t>i</a:t>
            </a:r>
            <a:r>
              <a:rPr lang="es-AR" sz="1200" b="1" dirty="0">
                <a:solidFill>
                  <a:srgbClr val="000000"/>
                </a:solidFill>
                <a:latin typeface="Courier New" panose="02070309020205020404" pitchFamily="49" charset="0"/>
              </a:rPr>
              <a:t>++) {</a:t>
            </a:r>
          </a:p>
          <a:p>
            <a:r>
              <a:rPr lang="es-AR" sz="1200" dirty="0">
                <a:solidFill>
                  <a:srgbClr val="000000"/>
                </a:solidFill>
                <a:latin typeface="Courier New" panose="02070309020205020404" pitchFamily="49" charset="0"/>
              </a:rPr>
              <a:t>      </a:t>
            </a:r>
            <a:r>
              <a:rPr lang="es-AR" sz="1200" dirty="0">
                <a:solidFill>
                  <a:srgbClr val="6A3E3E"/>
                </a:solidFill>
                <a:latin typeface="Courier New" panose="02070309020205020404" pitchFamily="49" charset="0"/>
              </a:rPr>
              <a:t>personas</a:t>
            </a:r>
            <a:r>
              <a:rPr lang="es-AR" sz="1200" dirty="0">
                <a:solidFill>
                  <a:srgbClr val="000000"/>
                </a:solidFill>
                <a:latin typeface="Courier New" panose="02070309020205020404" pitchFamily="49" charset="0"/>
              </a:rPr>
              <a:t>[</a:t>
            </a:r>
            <a:r>
              <a:rPr lang="es-AR" sz="1200" dirty="0">
                <a:solidFill>
                  <a:srgbClr val="6A3E3E"/>
                </a:solidFill>
                <a:latin typeface="Courier New" panose="02070309020205020404" pitchFamily="49" charset="0"/>
              </a:rPr>
              <a:t>i</a:t>
            </a:r>
            <a:r>
              <a:rPr lang="es-AR" sz="1200" dirty="0">
                <a:solidFill>
                  <a:srgbClr val="000000"/>
                </a:solidFill>
                <a:latin typeface="Courier New" panose="02070309020205020404" pitchFamily="49" charset="0"/>
              </a:rPr>
              <a:t>]</a:t>
            </a:r>
          </a:p>
          <a:p>
            <a:r>
              <a:rPr lang="es-AR" sz="1200" dirty="0">
                <a:solidFill>
                  <a:srgbClr val="000000"/>
                </a:solidFill>
                <a:latin typeface="Courier New" panose="02070309020205020404" pitchFamily="49" charset="0"/>
              </a:rPr>
              <a:t>          .</a:t>
            </a:r>
            <a:r>
              <a:rPr lang="es-AR" sz="1200" dirty="0" err="1">
                <a:solidFill>
                  <a:srgbClr val="000000"/>
                </a:solidFill>
                <a:latin typeface="Courier New" panose="02070309020205020404" pitchFamily="49" charset="0"/>
              </a:rPr>
              <a:t>setSalario</a:t>
            </a:r>
            <a:r>
              <a:rPr lang="es-AR" sz="1200" dirty="0">
                <a:solidFill>
                  <a:srgbClr val="000000"/>
                </a:solidFill>
                <a:latin typeface="Courier New" panose="02070309020205020404" pitchFamily="49" charset="0"/>
              </a:rPr>
              <a:t>(</a:t>
            </a:r>
            <a:r>
              <a:rPr lang="es-AR" sz="1200" dirty="0">
                <a:solidFill>
                  <a:srgbClr val="6A3E3E"/>
                </a:solidFill>
                <a:latin typeface="Courier New" panose="02070309020205020404" pitchFamily="49" charset="0"/>
              </a:rPr>
              <a:t>personas</a:t>
            </a:r>
            <a:r>
              <a:rPr lang="es-AR" sz="1200" dirty="0">
                <a:solidFill>
                  <a:srgbClr val="000000"/>
                </a:solidFill>
                <a:latin typeface="Courier New" panose="02070309020205020404" pitchFamily="49" charset="0"/>
              </a:rPr>
              <a:t>[</a:t>
            </a:r>
            <a:r>
              <a:rPr lang="es-AR" sz="1200" dirty="0">
                <a:solidFill>
                  <a:srgbClr val="6A3E3E"/>
                </a:solidFill>
                <a:latin typeface="Courier New" panose="02070309020205020404" pitchFamily="49" charset="0"/>
              </a:rPr>
              <a:t>i</a:t>
            </a:r>
            <a:r>
              <a:rPr lang="es-AR" sz="1200" dirty="0">
                <a:solidFill>
                  <a:srgbClr val="000000"/>
                </a:solidFill>
                <a:latin typeface="Courier New" panose="02070309020205020404" pitchFamily="49" charset="0"/>
              </a:rPr>
              <a:t>].</a:t>
            </a:r>
            <a:r>
              <a:rPr lang="es-AR" sz="1200" dirty="0" err="1">
                <a:solidFill>
                  <a:srgbClr val="000000"/>
                </a:solidFill>
                <a:latin typeface="Courier New" panose="02070309020205020404" pitchFamily="49" charset="0"/>
              </a:rPr>
              <a:t>getSalario</a:t>
            </a:r>
            <a:r>
              <a:rPr lang="es-AR" sz="1200" dirty="0">
                <a:solidFill>
                  <a:srgbClr val="000000"/>
                </a:solidFill>
                <a:latin typeface="Courier New" panose="02070309020205020404" pitchFamily="49" charset="0"/>
              </a:rPr>
              <a:t>() - </a:t>
            </a:r>
            <a:r>
              <a:rPr lang="es-AR" sz="1200" dirty="0">
                <a:solidFill>
                  <a:srgbClr val="6A3E3E"/>
                </a:solidFill>
                <a:latin typeface="Courier New" panose="02070309020205020404" pitchFamily="49" charset="0"/>
              </a:rPr>
              <a:t>personas</a:t>
            </a:r>
            <a:r>
              <a:rPr lang="es-AR" sz="1200" dirty="0">
                <a:solidFill>
                  <a:srgbClr val="000000"/>
                </a:solidFill>
                <a:latin typeface="Courier New" panose="02070309020205020404" pitchFamily="49" charset="0"/>
              </a:rPr>
              <a:t>[</a:t>
            </a:r>
            <a:r>
              <a:rPr lang="es-AR" sz="1200" dirty="0">
                <a:solidFill>
                  <a:srgbClr val="6A3E3E"/>
                </a:solidFill>
                <a:latin typeface="Courier New" panose="02070309020205020404" pitchFamily="49" charset="0"/>
              </a:rPr>
              <a:t>i</a:t>
            </a:r>
            <a:r>
              <a:rPr lang="es-AR" sz="1200" dirty="0">
                <a:solidFill>
                  <a:srgbClr val="000000"/>
                </a:solidFill>
                <a:latin typeface="Courier New" panose="02070309020205020404" pitchFamily="49" charset="0"/>
              </a:rPr>
              <a:t>].</a:t>
            </a:r>
            <a:r>
              <a:rPr lang="es-AR" sz="1200" dirty="0" err="1">
                <a:solidFill>
                  <a:srgbClr val="000000"/>
                </a:solidFill>
                <a:latin typeface="Courier New" panose="02070309020205020404" pitchFamily="49" charset="0"/>
              </a:rPr>
              <a:t>getSalario</a:t>
            </a:r>
            <a:r>
              <a:rPr lang="es-AR" sz="1200" dirty="0">
                <a:solidFill>
                  <a:srgbClr val="000000"/>
                </a:solidFill>
                <a:latin typeface="Courier New" panose="02070309020205020404" pitchFamily="49" charset="0"/>
              </a:rPr>
              <a:t>() * </a:t>
            </a:r>
            <a:r>
              <a:rPr lang="es-AR" sz="1200" dirty="0">
                <a:solidFill>
                  <a:srgbClr val="6A3E3E"/>
                </a:solidFill>
                <a:latin typeface="Courier New" panose="02070309020205020404" pitchFamily="49" charset="0"/>
              </a:rPr>
              <a:t>descuentos</a:t>
            </a:r>
            <a:r>
              <a:rPr lang="es-AR" sz="1200" dirty="0">
                <a:solidFill>
                  <a:srgbClr val="000000"/>
                </a:solidFill>
                <a:latin typeface="Courier New" panose="02070309020205020404" pitchFamily="49" charset="0"/>
              </a:rPr>
              <a:t>[</a:t>
            </a:r>
            <a:r>
              <a:rPr lang="es-AR" sz="1200" dirty="0" err="1">
                <a:solidFill>
                  <a:srgbClr val="6A3E3E"/>
                </a:solidFill>
                <a:latin typeface="Courier New" panose="02070309020205020404" pitchFamily="49" charset="0"/>
              </a:rPr>
              <a:t>personas</a:t>
            </a:r>
            <a:r>
              <a:rPr lang="es-AR" sz="1200" dirty="0" err="1">
                <a:solidFill>
                  <a:srgbClr val="000000"/>
                </a:solidFill>
                <a:latin typeface="Courier New" panose="02070309020205020404" pitchFamily="49" charset="0"/>
              </a:rPr>
              <a:t>.</a:t>
            </a:r>
            <a:r>
              <a:rPr lang="es-AR" sz="1200" dirty="0" err="1">
                <a:solidFill>
                  <a:srgbClr val="0000C0"/>
                </a:solidFill>
                <a:latin typeface="Courier New" panose="02070309020205020404" pitchFamily="49" charset="0"/>
              </a:rPr>
              <a:t>length</a:t>
            </a:r>
            <a:r>
              <a:rPr lang="es-AR" sz="1200" dirty="0">
                <a:solidFill>
                  <a:srgbClr val="000000"/>
                </a:solidFill>
                <a:latin typeface="Courier New" panose="02070309020205020404" pitchFamily="49" charset="0"/>
              </a:rPr>
              <a:t> - 1 - </a:t>
            </a:r>
            <a:r>
              <a:rPr lang="es-AR" sz="1200" dirty="0">
                <a:solidFill>
                  <a:srgbClr val="6A3E3E"/>
                </a:solidFill>
                <a:latin typeface="Courier New" panose="02070309020205020404" pitchFamily="49" charset="0"/>
              </a:rPr>
              <a:t>i</a:t>
            </a:r>
            <a:r>
              <a:rPr lang="es-AR" sz="1200" dirty="0">
                <a:solidFill>
                  <a:srgbClr val="000000"/>
                </a:solidFill>
                <a:latin typeface="Courier New" panose="02070309020205020404" pitchFamily="49" charset="0"/>
              </a:rPr>
              <a:t>] / 100);</a:t>
            </a:r>
          </a:p>
          <a:p>
            <a:r>
              <a:rPr lang="es-AR" sz="1200" dirty="0">
                <a:solidFill>
                  <a:srgbClr val="000000"/>
                </a:solidFill>
                <a:latin typeface="Courier New" panose="02070309020205020404" pitchFamily="49" charset="0"/>
              </a:rPr>
              <a:t>    }</a:t>
            </a:r>
          </a:p>
          <a:p>
            <a:endParaRPr lang="es-AR" sz="1200" dirty="0">
              <a:latin typeface="Courier New" panose="02070309020205020404" pitchFamily="49" charset="0"/>
            </a:endParaRPr>
          </a:p>
          <a:p>
            <a:r>
              <a:rPr lang="es-AR" sz="1200" dirty="0">
                <a:solidFill>
                  <a:srgbClr val="000000"/>
                </a:solidFill>
                <a:latin typeface="Courier New" panose="02070309020205020404" pitchFamily="49" charset="0"/>
              </a:rPr>
              <a:t>    </a:t>
            </a:r>
            <a:r>
              <a:rPr lang="es-AR" sz="1200" b="1" dirty="0" err="1">
                <a:solidFill>
                  <a:srgbClr val="7F0055"/>
                </a:solidFill>
                <a:latin typeface="Courier New" panose="02070309020205020404" pitchFamily="49" charset="0"/>
              </a:rPr>
              <a:t>for</a:t>
            </a:r>
            <a:r>
              <a:rPr lang="es-AR" sz="1200" b="1" dirty="0">
                <a:solidFill>
                  <a:srgbClr val="000000"/>
                </a:solidFill>
                <a:latin typeface="Courier New" panose="02070309020205020404" pitchFamily="49" charset="0"/>
              </a:rPr>
              <a:t> (Persona </a:t>
            </a:r>
            <a:r>
              <a:rPr lang="es-AR" sz="1200" b="1" dirty="0">
                <a:solidFill>
                  <a:srgbClr val="6A3E3E"/>
                </a:solidFill>
                <a:latin typeface="Courier New" panose="02070309020205020404" pitchFamily="49" charset="0"/>
              </a:rPr>
              <a:t>p</a:t>
            </a:r>
            <a:r>
              <a:rPr lang="es-AR" sz="1200" b="1" dirty="0">
                <a:solidFill>
                  <a:srgbClr val="000000"/>
                </a:solidFill>
                <a:latin typeface="Courier New" panose="02070309020205020404" pitchFamily="49" charset="0"/>
              </a:rPr>
              <a:t> : </a:t>
            </a:r>
            <a:r>
              <a:rPr lang="es-AR" sz="1200" b="1" dirty="0">
                <a:solidFill>
                  <a:srgbClr val="6A3E3E"/>
                </a:solidFill>
                <a:latin typeface="Courier New" panose="02070309020205020404" pitchFamily="49" charset="0"/>
              </a:rPr>
              <a:t>personas</a:t>
            </a:r>
            <a:r>
              <a:rPr lang="es-AR" sz="1200" b="1" dirty="0">
                <a:solidFill>
                  <a:srgbClr val="000000"/>
                </a:solidFill>
                <a:latin typeface="Courier New" panose="02070309020205020404" pitchFamily="49" charset="0"/>
              </a:rPr>
              <a:t>)</a:t>
            </a:r>
          </a:p>
          <a:p>
            <a:r>
              <a:rPr lang="es-AR" sz="1200" dirty="0">
                <a:solidFill>
                  <a:srgbClr val="000000"/>
                </a:solidFill>
                <a:latin typeface="Courier New" panose="02070309020205020404" pitchFamily="49" charset="0"/>
              </a:rPr>
              <a:t>      </a:t>
            </a:r>
            <a:r>
              <a:rPr lang="es-AR" sz="1200" dirty="0" err="1">
                <a:solidFill>
                  <a:srgbClr val="000000"/>
                </a:solidFill>
                <a:latin typeface="Courier New" panose="02070309020205020404" pitchFamily="49" charset="0"/>
              </a:rPr>
              <a:t>System.</a:t>
            </a:r>
            <a:r>
              <a:rPr lang="es-AR" sz="1200" b="1" i="1" dirty="0" err="1">
                <a:solidFill>
                  <a:srgbClr val="0000C0"/>
                </a:solidFill>
                <a:latin typeface="Courier New" panose="02070309020205020404" pitchFamily="49" charset="0"/>
              </a:rPr>
              <a:t>out</a:t>
            </a:r>
            <a:r>
              <a:rPr lang="es-AR" sz="1200" b="1" i="1" dirty="0" err="1">
                <a:solidFill>
                  <a:srgbClr val="000000"/>
                </a:solidFill>
                <a:latin typeface="Courier New" panose="02070309020205020404" pitchFamily="49" charset="0"/>
              </a:rPr>
              <a:t>.</a:t>
            </a:r>
            <a:r>
              <a:rPr lang="es-AR" sz="1200" b="1" i="1" dirty="0" err="1">
                <a:solidFill>
                  <a:srgbClr val="000000"/>
                </a:solidFill>
                <a:highlight>
                  <a:srgbClr val="D4D4D4"/>
                </a:highlight>
                <a:latin typeface="Courier New" panose="02070309020205020404" pitchFamily="49" charset="0"/>
              </a:rPr>
              <a:t>println</a:t>
            </a:r>
            <a:r>
              <a:rPr lang="es-AR" sz="1200" b="1" i="1" dirty="0">
                <a:solidFill>
                  <a:srgbClr val="000000"/>
                </a:solidFill>
                <a:highlight>
                  <a:srgbClr val="D4D4D4"/>
                </a:highlight>
                <a:latin typeface="Courier New" panose="02070309020205020404" pitchFamily="49" charset="0"/>
              </a:rPr>
              <a:t>(</a:t>
            </a:r>
            <a:r>
              <a:rPr lang="es-AR" sz="1200" b="1" i="1" dirty="0">
                <a:solidFill>
                  <a:srgbClr val="6A3E3E"/>
                </a:solidFill>
                <a:highlight>
                  <a:srgbClr val="D4D4D4"/>
                </a:highlight>
                <a:latin typeface="Courier New" panose="02070309020205020404" pitchFamily="49" charset="0"/>
              </a:rPr>
              <a:t>p</a:t>
            </a:r>
            <a:r>
              <a:rPr lang="es-AR" sz="1200" b="1" i="1" dirty="0">
                <a:solidFill>
                  <a:srgbClr val="000000"/>
                </a:solidFill>
                <a:highlight>
                  <a:srgbClr val="D4D4D4"/>
                </a:highlight>
                <a:latin typeface="Courier New" panose="02070309020205020404" pitchFamily="49" charset="0"/>
              </a:rPr>
              <a:t>);</a:t>
            </a:r>
            <a:endParaRPr lang="es-AR" sz="1200" dirty="0"/>
          </a:p>
        </p:txBody>
      </p:sp>
      <p:sp>
        <p:nvSpPr>
          <p:cNvPr id="4" name="Rectángulo 3"/>
          <p:cNvSpPr/>
          <p:nvPr/>
        </p:nvSpPr>
        <p:spPr>
          <a:xfrm>
            <a:off x="6050280" y="3147540"/>
            <a:ext cx="4572000" cy="1200329"/>
          </a:xfrm>
          <a:prstGeom prst="rect">
            <a:avLst/>
          </a:prstGeom>
        </p:spPr>
        <p:txBody>
          <a:bodyPr>
            <a:spAutoFit/>
          </a:bodyPr>
          <a:lstStyle/>
          <a:p>
            <a:r>
              <a:rPr lang="es-AR" b="1" dirty="0">
                <a:solidFill>
                  <a:srgbClr val="000000"/>
                </a:solidFill>
                <a:latin typeface="Courier New" panose="02070309020205020404" pitchFamily="49" charset="0"/>
              </a:rPr>
              <a:t>[</a:t>
            </a:r>
            <a:r>
              <a:rPr lang="es-AR" b="1" dirty="0" err="1">
                <a:solidFill>
                  <a:srgbClr val="000000"/>
                </a:solidFill>
                <a:latin typeface="Courier New" panose="02070309020205020404" pitchFamily="49" charset="0"/>
              </a:rPr>
              <a:t>Maria</a:t>
            </a:r>
            <a:r>
              <a:rPr lang="es-AR" b="1" dirty="0">
                <a:solidFill>
                  <a:srgbClr val="000000"/>
                </a:solidFill>
                <a:latin typeface="Courier New" panose="02070309020205020404" pitchFamily="49" charset="0"/>
              </a:rPr>
              <a:t> 30 1470]</a:t>
            </a:r>
          </a:p>
          <a:p>
            <a:r>
              <a:rPr lang="es-AR" b="1" dirty="0">
                <a:solidFill>
                  <a:srgbClr val="000000"/>
                </a:solidFill>
                <a:latin typeface="Courier New" panose="02070309020205020404" pitchFamily="49" charset="0"/>
              </a:rPr>
              <a:t>[Pedro 25 846]</a:t>
            </a:r>
          </a:p>
          <a:p>
            <a:r>
              <a:rPr lang="es-AR" b="1" dirty="0">
                <a:solidFill>
                  <a:srgbClr val="000000"/>
                </a:solidFill>
                <a:latin typeface="Courier New" panose="02070309020205020404" pitchFamily="49" charset="0"/>
              </a:rPr>
              <a:t>[Juan Pedro 65 450]</a:t>
            </a:r>
          </a:p>
          <a:p>
            <a:r>
              <a:rPr lang="es-AR" b="1" dirty="0">
                <a:solidFill>
                  <a:srgbClr val="000000"/>
                </a:solidFill>
                <a:latin typeface="Courier New" panose="02070309020205020404" pitchFamily="49" charset="0"/>
              </a:rPr>
              <a:t>[Carlos 45 4650]</a:t>
            </a:r>
            <a:endParaRPr lang="es-AR" b="1" dirty="0"/>
          </a:p>
        </p:txBody>
      </p:sp>
    </p:spTree>
    <p:extLst>
      <p:ext uri="{BB962C8B-B14F-4D97-AF65-F5344CB8AC3E}">
        <p14:creationId xmlns:p14="http://schemas.microsoft.com/office/powerpoint/2010/main" xmlns="" val="262321166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10</a:t>
            </a:r>
            <a:r>
              <a:rPr lang="es-ES_tradnl" b="1" dirty="0"/>
              <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Autofit/>
          </a:bodyPr>
          <a:lstStyle/>
          <a:p>
            <a:r>
              <a:rPr lang="es-AR" sz="1600" dirty="0"/>
              <a:t>Defina una clase </a:t>
            </a:r>
            <a:r>
              <a:rPr lang="es-AR" sz="1600" b="1" dirty="0"/>
              <a:t>Alumno </a:t>
            </a:r>
            <a:r>
              <a:rPr lang="es-AR" sz="1600" dirty="0"/>
              <a:t>con la siguiente estructura </a:t>
            </a:r>
          </a:p>
          <a:p>
            <a:pPr marL="0" indent="0">
              <a:buNone/>
            </a:pPr>
            <a:endParaRPr lang="es-AR" sz="1600" b="1" dirty="0"/>
          </a:p>
          <a:p>
            <a:pPr marL="0" indent="0">
              <a:buNone/>
            </a:pPr>
            <a:r>
              <a:rPr lang="es-AR" sz="1600" dirty="0"/>
              <a:t> </a:t>
            </a:r>
          </a:p>
          <a:p>
            <a:pPr marL="0" indent="0">
              <a:buNone/>
            </a:pPr>
            <a:endParaRPr lang="es-AR" sz="1600" dirty="0"/>
          </a:p>
          <a:p>
            <a:pPr marL="0" indent="0">
              <a:buNone/>
            </a:pPr>
            <a:endParaRPr lang="es-AR" sz="1600" dirty="0"/>
          </a:p>
          <a:p>
            <a:r>
              <a:rPr lang="es-AR" sz="1600" dirty="0"/>
              <a:t>Defina una clase llamada </a:t>
            </a:r>
            <a:r>
              <a:rPr lang="es-AR" sz="1600" b="1" dirty="0"/>
              <a:t>Boletín</a:t>
            </a:r>
            <a:r>
              <a:rPr lang="es-AR" sz="1600" dirty="0"/>
              <a:t> que contenga:</a:t>
            </a:r>
          </a:p>
          <a:p>
            <a:pPr marL="457200" lvl="1" indent="0">
              <a:buNone/>
            </a:pPr>
            <a:r>
              <a:rPr lang="es-AR" sz="1400" dirty="0"/>
              <a:t>- una variable llamada </a:t>
            </a:r>
            <a:r>
              <a:rPr lang="es-AR" sz="1400" b="1" dirty="0"/>
              <a:t>notas </a:t>
            </a:r>
            <a:r>
              <a:rPr lang="es-AR" sz="1400" dirty="0"/>
              <a:t>de tipo </a:t>
            </a:r>
            <a:r>
              <a:rPr lang="es-AR" sz="1400" dirty="0" err="1"/>
              <a:t>int</a:t>
            </a:r>
            <a:r>
              <a:rPr lang="es-AR" sz="1400" dirty="0"/>
              <a:t>[][] la cual tendrá tres columnas y la cantidad de filas dependerá de la cantidad de materias</a:t>
            </a:r>
          </a:p>
          <a:p>
            <a:pPr marL="457200" lvl="1" indent="0">
              <a:buNone/>
            </a:pPr>
            <a:r>
              <a:rPr lang="es-AR" sz="1400" dirty="0"/>
              <a:t>- una variable llamada </a:t>
            </a:r>
            <a:r>
              <a:rPr lang="es-AR" sz="1400" b="1" dirty="0"/>
              <a:t>materias </a:t>
            </a:r>
            <a:r>
              <a:rPr lang="es-AR" sz="1400" dirty="0"/>
              <a:t>de tipo </a:t>
            </a:r>
            <a:r>
              <a:rPr lang="es-AR" sz="1400" dirty="0" err="1"/>
              <a:t>String</a:t>
            </a:r>
            <a:r>
              <a:rPr lang="es-AR" sz="1400" dirty="0"/>
              <a:t>[]</a:t>
            </a:r>
          </a:p>
          <a:p>
            <a:pPr marL="457200" lvl="1" indent="0">
              <a:buNone/>
            </a:pPr>
            <a:r>
              <a:rPr lang="es-AR" sz="1400" dirty="0"/>
              <a:t>- una variable de tipo Alumno llamada alumno</a:t>
            </a:r>
          </a:p>
          <a:p>
            <a:pPr marL="457200" lvl="1" indent="0">
              <a:buNone/>
            </a:pPr>
            <a:r>
              <a:rPr lang="es-AR" sz="1400" dirty="0"/>
              <a:t>- un método que reciba un arreglo de </a:t>
            </a:r>
            <a:r>
              <a:rPr lang="es-AR" sz="1400" dirty="0" err="1"/>
              <a:t>String</a:t>
            </a:r>
            <a:r>
              <a:rPr lang="es-AR" sz="1400" dirty="0"/>
              <a:t> con las materias y el Alumno, cree e inicialice la matriz notas</a:t>
            </a:r>
          </a:p>
          <a:p>
            <a:pPr marL="457200" lvl="1" indent="0">
              <a:buNone/>
            </a:pPr>
            <a:r>
              <a:rPr lang="es-AR" sz="1400" dirty="0"/>
              <a:t>- los </a:t>
            </a:r>
            <a:r>
              <a:rPr lang="es-AR" sz="1400" dirty="0" err="1"/>
              <a:t>setters</a:t>
            </a:r>
            <a:r>
              <a:rPr lang="es-AR" sz="1400" dirty="0"/>
              <a:t> y </a:t>
            </a:r>
            <a:r>
              <a:rPr lang="es-AR" sz="1400" dirty="0" err="1"/>
              <a:t>getters</a:t>
            </a:r>
            <a:endParaRPr lang="es-AR" sz="1400" dirty="0"/>
          </a:p>
          <a:p>
            <a:pPr marL="457200" lvl="1" indent="0">
              <a:buNone/>
            </a:pPr>
            <a:r>
              <a:rPr lang="es-AR" sz="1400" dirty="0"/>
              <a:t>- un método que dada una materia, una nota y un trimestre la agrega en la matriz </a:t>
            </a:r>
            <a:r>
              <a:rPr lang="es-AR" sz="1400" dirty="0" smtClean="0"/>
              <a:t>la nota</a:t>
            </a:r>
            <a:endParaRPr lang="es-AR" sz="1400" dirty="0"/>
          </a:p>
          <a:p>
            <a:pPr marL="457200" lvl="1" indent="0">
              <a:buNone/>
            </a:pPr>
            <a:r>
              <a:rPr lang="es-AR" sz="1400" dirty="0"/>
              <a:t>- un método que dada una materia y un trimestre, devuelve la nota que obtuvo el alumno</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177</a:t>
            </a:fld>
            <a:endParaRPr lang="es-ES_tradnl" dirty="0"/>
          </a:p>
        </p:txBody>
      </p:sp>
      <p:pic>
        <p:nvPicPr>
          <p:cNvPr id="8" name="Imagen 7"/>
          <p:cNvPicPr>
            <a:picLocks noChangeAspect="1"/>
          </p:cNvPicPr>
          <p:nvPr/>
        </p:nvPicPr>
        <p:blipFill>
          <a:blip r:embed="rId2"/>
          <a:stretch>
            <a:fillRect/>
          </a:stretch>
        </p:blipFill>
        <p:spPr>
          <a:xfrm>
            <a:off x="6279692" y="1931550"/>
            <a:ext cx="2362744" cy="2015610"/>
          </a:xfrm>
          <a:prstGeom prst="rect">
            <a:avLst/>
          </a:prstGeom>
        </p:spPr>
      </p:pic>
    </p:spTree>
    <p:extLst>
      <p:ext uri="{BB962C8B-B14F-4D97-AF65-F5344CB8AC3E}">
        <p14:creationId xmlns:p14="http://schemas.microsoft.com/office/powerpoint/2010/main" xmlns="" val="328411158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10 </a:t>
            </a:r>
            <a:r>
              <a:rPr lang="es-ES_tradnl" b="1" dirty="0"/>
              <a:t>(2)</a:t>
            </a:r>
            <a:br>
              <a:rPr lang="es-ES_tradnl" b="1" dirty="0"/>
            </a:br>
            <a:r>
              <a:rPr lang="es-ES_tradnl" sz="2800" i="1" dirty="0"/>
              <a:t>Arreglos</a:t>
            </a:r>
            <a:endParaRPr lang="es-ES_tradnl" i="1" dirty="0"/>
          </a:p>
        </p:txBody>
      </p:sp>
      <p:sp>
        <p:nvSpPr>
          <p:cNvPr id="3" name="Marcador de contenido 2"/>
          <p:cNvSpPr>
            <a:spLocks noGrp="1"/>
          </p:cNvSpPr>
          <p:nvPr>
            <p:ph idx="1"/>
          </p:nvPr>
        </p:nvSpPr>
        <p:spPr/>
        <p:txBody>
          <a:bodyPr>
            <a:noAutofit/>
          </a:bodyPr>
          <a:lstStyle/>
          <a:p>
            <a:r>
              <a:rPr lang="es-AR" sz="1600" dirty="0">
                <a:latin typeface="Arial" panose="020B0604020202020204" pitchFamily="34" charset="0"/>
                <a:cs typeface="Arial" panose="020B0604020202020204" pitchFamily="34" charset="0"/>
              </a:rPr>
              <a:t>Cree una clase llamada </a:t>
            </a:r>
            <a:r>
              <a:rPr lang="es-AR" sz="1600" b="1" dirty="0" err="1">
                <a:latin typeface="Arial" panose="020B0604020202020204" pitchFamily="34" charset="0"/>
                <a:cs typeface="Arial" panose="020B0604020202020204" pitchFamily="34" charset="0"/>
              </a:rPr>
              <a:t>TestEscuela</a:t>
            </a:r>
            <a:r>
              <a:rPr lang="es-AR" sz="1600" dirty="0">
                <a:latin typeface="Arial" panose="020B0604020202020204" pitchFamily="34" charset="0"/>
                <a:cs typeface="Arial" panose="020B0604020202020204" pitchFamily="34" charset="0"/>
              </a:rPr>
              <a:t>, con un método </a:t>
            </a:r>
            <a:r>
              <a:rPr lang="es-AR" sz="1600" dirty="0" err="1">
                <a:latin typeface="Arial" panose="020B0604020202020204" pitchFamily="34" charset="0"/>
                <a:cs typeface="Arial" panose="020B0604020202020204" pitchFamily="34" charset="0"/>
              </a:rPr>
              <a:t>main</a:t>
            </a:r>
            <a:r>
              <a:rPr lang="es-AR" sz="1600" dirty="0">
                <a:latin typeface="Arial" panose="020B0604020202020204" pitchFamily="34" charset="0"/>
                <a:cs typeface="Arial" panose="020B0604020202020204" pitchFamily="34" charset="0"/>
              </a:rPr>
              <a:t> donde:</a:t>
            </a:r>
          </a:p>
          <a:p>
            <a:pPr marL="457200" lvl="1" indent="0">
              <a:buNone/>
            </a:pPr>
            <a:r>
              <a:rPr lang="es-AR" sz="1600" dirty="0">
                <a:latin typeface="Arial" panose="020B0604020202020204" pitchFamily="34" charset="0"/>
                <a:cs typeface="Arial" panose="020B0604020202020204" pitchFamily="34" charset="0"/>
              </a:rPr>
              <a:t>- se cree un Alumno</a:t>
            </a:r>
          </a:p>
          <a:p>
            <a:pPr marL="457200" lvl="1" indent="0">
              <a:buNone/>
            </a:pPr>
            <a:r>
              <a:rPr lang="es-AR" sz="1600" dirty="0">
                <a:latin typeface="Arial" panose="020B0604020202020204" pitchFamily="34" charset="0"/>
                <a:cs typeface="Arial" panose="020B0604020202020204" pitchFamily="34" charset="0"/>
              </a:rPr>
              <a:t>- cree un arreglo con 5 materias. Cree un boletín, asígnele el arreglo de materias creado previamente. Asigne notas a dicho boletín</a:t>
            </a:r>
          </a:p>
          <a:p>
            <a:pPr marL="0" indent="0">
              <a:buNone/>
            </a:pPr>
            <a:r>
              <a:rPr lang="es-AR" sz="1600" dirty="0">
                <a:latin typeface="Arial" panose="020B0604020202020204" pitchFamily="34" charset="0"/>
                <a:cs typeface="Arial" panose="020B0604020202020204" pitchFamily="34" charset="0"/>
              </a:rPr>
              <a:t> </a:t>
            </a:r>
          </a:p>
          <a:p>
            <a:r>
              <a:rPr lang="es-AR" sz="1600" dirty="0">
                <a:latin typeface="Arial" panose="020B0604020202020204" pitchFamily="34" charset="0"/>
                <a:cs typeface="Arial" panose="020B0604020202020204" pitchFamily="34" charset="0"/>
              </a:rPr>
              <a:t>Usando el </a:t>
            </a:r>
            <a:r>
              <a:rPr lang="es-AR" sz="1600" b="1" dirty="0" err="1">
                <a:latin typeface="Arial" panose="020B0604020202020204" pitchFamily="34" charset="0"/>
                <a:cs typeface="Arial" panose="020B0604020202020204" pitchFamily="34" charset="0"/>
              </a:rPr>
              <a:t>for</a:t>
            </a:r>
            <a:r>
              <a:rPr lang="es-AR" sz="1600" b="1" dirty="0">
                <a:latin typeface="Arial" panose="020B0604020202020204" pitchFamily="34" charset="0"/>
                <a:cs typeface="Arial" panose="020B0604020202020204" pitchFamily="34" charset="0"/>
              </a:rPr>
              <a:t> </a:t>
            </a:r>
            <a:r>
              <a:rPr lang="es-AR" sz="1600" b="1" dirty="0" err="1">
                <a:latin typeface="Arial" panose="020B0604020202020204" pitchFamily="34" charset="0"/>
                <a:cs typeface="Arial" panose="020B0604020202020204" pitchFamily="34" charset="0"/>
              </a:rPr>
              <a:t>each</a:t>
            </a:r>
            <a:r>
              <a:rPr lang="es-AR" sz="1600" dirty="0">
                <a:latin typeface="Arial" panose="020B0604020202020204" pitchFamily="34" charset="0"/>
                <a:cs typeface="Arial" panose="020B0604020202020204" pitchFamily="34" charset="0"/>
              </a:rPr>
              <a:t> imprima el arreglo de materias. Imprima el nombre y apellido del alumno junto con su boletín. El boletín deberá tener el siguiente formato:    </a:t>
            </a:r>
          </a:p>
          <a:p>
            <a:pPr marL="0" indent="0">
              <a:buNone/>
            </a:pPr>
            <a:endParaRPr lang="es-US" sz="1600" b="1" dirty="0"/>
          </a:p>
          <a:p>
            <a:pPr marL="0" indent="0">
              <a:buNone/>
            </a:pPr>
            <a:endParaRPr lang="es-AR" sz="1600" b="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178</a:t>
            </a:fld>
            <a:endParaRPr lang="es-ES_tradnl" dirty="0"/>
          </a:p>
        </p:txBody>
      </p:sp>
      <p:graphicFrame>
        <p:nvGraphicFramePr>
          <p:cNvPr id="6" name="Tabla 5"/>
          <p:cNvGraphicFramePr>
            <a:graphicFrameLocks noGrp="1"/>
          </p:cNvGraphicFramePr>
          <p:nvPr>
            <p:extLst/>
          </p:nvPr>
        </p:nvGraphicFramePr>
        <p:xfrm>
          <a:off x="666750" y="4717764"/>
          <a:ext cx="7654290" cy="1729680"/>
        </p:xfrm>
        <a:graphic>
          <a:graphicData uri="http://schemas.openxmlformats.org/drawingml/2006/table">
            <a:tbl>
              <a:tblPr>
                <a:tableStyleId>{5C22544A-7EE6-4342-B048-85BDC9FD1C3A}</a:tableStyleId>
              </a:tblPr>
              <a:tblGrid>
                <a:gridCol w="1275715">
                  <a:extLst>
                    <a:ext uri="{9D8B030D-6E8A-4147-A177-3AD203B41FA5}">
                      <a16:colId xmlns="" xmlns:a16="http://schemas.microsoft.com/office/drawing/2014/main" val="20000"/>
                    </a:ext>
                  </a:extLst>
                </a:gridCol>
                <a:gridCol w="1275715">
                  <a:extLst>
                    <a:ext uri="{9D8B030D-6E8A-4147-A177-3AD203B41FA5}">
                      <a16:colId xmlns="" xmlns:a16="http://schemas.microsoft.com/office/drawing/2014/main" val="20001"/>
                    </a:ext>
                  </a:extLst>
                </a:gridCol>
                <a:gridCol w="1275715">
                  <a:extLst>
                    <a:ext uri="{9D8B030D-6E8A-4147-A177-3AD203B41FA5}">
                      <a16:colId xmlns="" xmlns:a16="http://schemas.microsoft.com/office/drawing/2014/main" val="20002"/>
                    </a:ext>
                  </a:extLst>
                </a:gridCol>
                <a:gridCol w="1275715">
                  <a:extLst>
                    <a:ext uri="{9D8B030D-6E8A-4147-A177-3AD203B41FA5}">
                      <a16:colId xmlns="" xmlns:a16="http://schemas.microsoft.com/office/drawing/2014/main" val="20003"/>
                    </a:ext>
                  </a:extLst>
                </a:gridCol>
                <a:gridCol w="1275715">
                  <a:extLst>
                    <a:ext uri="{9D8B030D-6E8A-4147-A177-3AD203B41FA5}">
                      <a16:colId xmlns="" xmlns:a16="http://schemas.microsoft.com/office/drawing/2014/main" val="20004"/>
                    </a:ext>
                  </a:extLst>
                </a:gridCol>
                <a:gridCol w="1275715">
                  <a:extLst>
                    <a:ext uri="{9D8B030D-6E8A-4147-A177-3AD203B41FA5}">
                      <a16:colId xmlns="" xmlns:a16="http://schemas.microsoft.com/office/drawing/2014/main" val="20005"/>
                    </a:ext>
                  </a:extLst>
                </a:gridCol>
              </a:tblGrid>
              <a:tr h="410349">
                <a:tc>
                  <a:txBody>
                    <a:bodyPr/>
                    <a:lstStyle/>
                    <a:p>
                      <a:pPr algn="ctr">
                        <a:lnSpc>
                          <a:spcPct val="115000"/>
                        </a:lnSpc>
                        <a:spcAft>
                          <a:spcPts val="0"/>
                        </a:spcAft>
                      </a:pPr>
                      <a:r>
                        <a:rPr lang="es-AR" sz="1500" dirty="0">
                          <a:solidFill>
                            <a:srgbClr val="FF0000"/>
                          </a:solidFill>
                          <a:effectLst/>
                        </a:rPr>
                        <a:t> </a:t>
                      </a:r>
                      <a:endParaRPr lang="es-AR" sz="1500" dirty="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Matemática</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Física</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Lengua</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Música</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Ed. Física</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extLst>
                  <a:ext uri="{0D108BD9-81ED-4DB2-BD59-A6C34878D82A}">
                    <a16:rowId xmlns="" xmlns:a16="http://schemas.microsoft.com/office/drawing/2014/main" val="10000"/>
                  </a:ext>
                </a:extLst>
              </a:tr>
              <a:tr h="410349">
                <a:tc>
                  <a:txBody>
                    <a:bodyPr/>
                    <a:lstStyle/>
                    <a:p>
                      <a:pPr algn="ctr">
                        <a:lnSpc>
                          <a:spcPct val="115000"/>
                        </a:lnSpc>
                        <a:spcAft>
                          <a:spcPts val="0"/>
                        </a:spcAft>
                      </a:pPr>
                      <a:r>
                        <a:rPr lang="es-AR" sz="1500" dirty="0">
                          <a:solidFill>
                            <a:srgbClr val="FF0000"/>
                          </a:solidFill>
                          <a:effectLst/>
                        </a:rPr>
                        <a:t>1º Trimestre</a:t>
                      </a:r>
                      <a:endParaRPr lang="es-AR" sz="1500" dirty="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10</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7</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5</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9</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9</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extLst>
                  <a:ext uri="{0D108BD9-81ED-4DB2-BD59-A6C34878D82A}">
                    <a16:rowId xmlns="" xmlns:a16="http://schemas.microsoft.com/office/drawing/2014/main" val="10001"/>
                  </a:ext>
                </a:extLst>
              </a:tr>
              <a:tr h="410349">
                <a:tc>
                  <a:txBody>
                    <a:bodyPr/>
                    <a:lstStyle/>
                    <a:p>
                      <a:pPr algn="ctr">
                        <a:lnSpc>
                          <a:spcPct val="115000"/>
                        </a:lnSpc>
                        <a:spcAft>
                          <a:spcPts val="0"/>
                        </a:spcAft>
                      </a:pPr>
                      <a:r>
                        <a:rPr lang="es-AR" sz="1500">
                          <a:solidFill>
                            <a:srgbClr val="FF0000"/>
                          </a:solidFill>
                          <a:effectLst/>
                        </a:rPr>
                        <a:t>2º Trimestre</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7</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9</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6</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10</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10</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extLst>
                  <a:ext uri="{0D108BD9-81ED-4DB2-BD59-A6C34878D82A}">
                    <a16:rowId xmlns="" xmlns:a16="http://schemas.microsoft.com/office/drawing/2014/main" val="10002"/>
                  </a:ext>
                </a:extLst>
              </a:tr>
              <a:tr h="410349">
                <a:tc>
                  <a:txBody>
                    <a:bodyPr/>
                    <a:lstStyle/>
                    <a:p>
                      <a:pPr algn="ctr">
                        <a:lnSpc>
                          <a:spcPct val="115000"/>
                        </a:lnSpc>
                        <a:spcAft>
                          <a:spcPts val="0"/>
                        </a:spcAft>
                      </a:pPr>
                      <a:r>
                        <a:rPr lang="es-AR" sz="1500" dirty="0">
                          <a:solidFill>
                            <a:srgbClr val="FF0000"/>
                          </a:solidFill>
                          <a:effectLst/>
                        </a:rPr>
                        <a:t>3º Trimestre</a:t>
                      </a:r>
                      <a:endParaRPr lang="es-AR" sz="1500" dirty="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8</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9</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7</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a:solidFill>
                            <a:srgbClr val="FF0000"/>
                          </a:solidFill>
                          <a:effectLst/>
                        </a:rPr>
                        <a:t>4</a:t>
                      </a:r>
                      <a:endParaRPr lang="es-AR" sz="150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tc>
                  <a:txBody>
                    <a:bodyPr/>
                    <a:lstStyle/>
                    <a:p>
                      <a:pPr algn="ctr">
                        <a:lnSpc>
                          <a:spcPct val="115000"/>
                        </a:lnSpc>
                        <a:spcAft>
                          <a:spcPts val="0"/>
                        </a:spcAft>
                      </a:pPr>
                      <a:r>
                        <a:rPr lang="es-AR" sz="1500" dirty="0">
                          <a:solidFill>
                            <a:srgbClr val="FF0000"/>
                          </a:solidFill>
                          <a:effectLst/>
                        </a:rPr>
                        <a:t>9</a:t>
                      </a:r>
                      <a:endParaRPr lang="es-AR" sz="1500" dirty="0">
                        <a:solidFill>
                          <a:srgbClr val="FF0000"/>
                        </a:solidFill>
                        <a:effectLst/>
                        <a:latin typeface="Arial" panose="020B0604020202020204" pitchFamily="34" charset="0"/>
                        <a:ea typeface="Arial" panose="020B0604020202020204" pitchFamily="34" charset="0"/>
                        <a:cs typeface="Arial" panose="020B0604020202020204" pitchFamily="34" charset="0"/>
                      </a:endParaRPr>
                    </a:p>
                  </a:txBody>
                  <a:tcPr marL="84765" marR="84765" marT="84765" marB="84765"/>
                </a:tc>
                <a:extLst>
                  <a:ext uri="{0D108BD9-81ED-4DB2-BD59-A6C34878D82A}">
                    <a16:rowId xmlns="" xmlns:a16="http://schemas.microsoft.com/office/drawing/2014/main" val="10003"/>
                  </a:ext>
                </a:extLst>
              </a:tr>
            </a:tbl>
          </a:graphicData>
        </a:graphic>
      </p:graphicFrame>
      <p:sp>
        <p:nvSpPr>
          <p:cNvPr id="7" name="Rectangle 1"/>
          <p:cNvSpPr>
            <a:spLocks noChangeArrowheads="1"/>
          </p:cNvSpPr>
          <p:nvPr/>
        </p:nvSpPr>
        <p:spPr bwMode="auto">
          <a:xfrm>
            <a:off x="674370" y="4427469"/>
            <a:ext cx="206659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sz="1200" b="1" i="0" u="none" strike="noStrike" cap="none" normalizeH="0" baseline="0" dirty="0">
                <a:ln>
                  <a:noFill/>
                </a:ln>
                <a:solidFill>
                  <a:srgbClr val="FF0000"/>
                </a:solidFill>
                <a:effectLst/>
                <a:latin typeface="Arial" panose="020B0604020202020204" pitchFamily="34" charset="0"/>
                <a:ea typeface="Arial" panose="020B0604020202020204" pitchFamily="34" charset="0"/>
                <a:cs typeface="Arial" panose="020B0604020202020204" pitchFamily="34" charset="0"/>
              </a:rPr>
              <a:t>Alumno:</a:t>
            </a:r>
            <a:r>
              <a:rPr kumimoji="0" lang="es-AR" sz="1200" b="1" i="0" u="none" strike="noStrike" cap="none" normalizeH="0" dirty="0">
                <a:ln>
                  <a:noFill/>
                </a:ln>
                <a:solidFill>
                  <a:srgbClr val="FF0000"/>
                </a:solidFill>
                <a:effectLst/>
                <a:latin typeface="Arial" panose="020B0604020202020204" pitchFamily="34" charset="0"/>
                <a:ea typeface="Arial" panose="020B0604020202020204" pitchFamily="34" charset="0"/>
                <a:cs typeface="Arial" panose="020B0604020202020204" pitchFamily="34" charset="0"/>
              </a:rPr>
              <a:t> </a:t>
            </a:r>
            <a:r>
              <a:rPr kumimoji="0" lang="es-AR" sz="1200" b="1" i="0" u="none" strike="noStrike" cap="none" normalizeH="0" baseline="0" dirty="0">
                <a:ln>
                  <a:noFill/>
                </a:ln>
                <a:solidFill>
                  <a:srgbClr val="FF0000"/>
                </a:solidFill>
                <a:effectLst/>
                <a:latin typeface="Arial" panose="020B0604020202020204" pitchFamily="34" charset="0"/>
                <a:ea typeface="Arial" panose="020B0604020202020204" pitchFamily="34" charset="0"/>
                <a:cs typeface="Arial" panose="020B0604020202020204" pitchFamily="34" charset="0"/>
              </a:rPr>
              <a:t>María Fernández</a:t>
            </a:r>
            <a:endParaRPr kumimoji="0" lang="es-AR" sz="20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7376197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a:bodyPr>
          <a:lstStyle/>
          <a:p>
            <a:r>
              <a:rPr lang="es-ES_tradnl" sz="4000" dirty="0"/>
              <a:t>Programación Orientada a Objetos</a:t>
            </a:r>
          </a:p>
        </p:txBody>
      </p:sp>
      <p:sp>
        <p:nvSpPr>
          <p:cNvPr id="5" name="Subtítulo 4"/>
          <p:cNvSpPr>
            <a:spLocks noGrp="1"/>
          </p:cNvSpPr>
          <p:nvPr>
            <p:ph type="subTitle" idx="1"/>
          </p:nvPr>
        </p:nvSpPr>
        <p:spPr/>
        <p:txBody>
          <a:bodyPr/>
          <a:lstStyle/>
          <a:p>
            <a:r>
              <a:rPr lang="es-ES_tradnl" dirty="0"/>
              <a:t>Estructuras de Control</a:t>
            </a:r>
          </a:p>
        </p:txBody>
      </p:sp>
    </p:spTree>
    <p:extLst>
      <p:ext uri="{BB962C8B-B14F-4D97-AF65-F5344CB8AC3E}">
        <p14:creationId xmlns:p14="http://schemas.microsoft.com/office/powerpoint/2010/main" xmlns="" val="197333520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10 </a:t>
            </a:r>
            <a:r>
              <a:rPr lang="es-ES_tradnl" b="1" dirty="0"/>
              <a:t/>
            </a:r>
            <a:br>
              <a:rPr lang="es-ES_tradnl" b="1"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179</a:t>
            </a:fld>
            <a:endParaRPr lang="es-ES_tradnl" dirty="0"/>
          </a:p>
        </p:txBody>
      </p:sp>
      <p:sp>
        <p:nvSpPr>
          <p:cNvPr id="3" name="Rectángulo 2"/>
          <p:cNvSpPr/>
          <p:nvPr/>
        </p:nvSpPr>
        <p:spPr>
          <a:xfrm>
            <a:off x="2286000" y="2416459"/>
            <a:ext cx="4572000" cy="3649461"/>
          </a:xfrm>
          <a:prstGeom prst="rect">
            <a:avLst/>
          </a:prstGeom>
        </p:spPr>
        <p:txBody>
          <a:bodyPr>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  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class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Alumno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apellido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getApellido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0000C0"/>
                </a:solidFill>
                <a:latin typeface="Courier New" panose="02070309020205020404" pitchFamily="49" charset="0"/>
                <a:ea typeface="Calibri" panose="020F0502020204030204" pitchFamily="34" charset="0"/>
                <a:cs typeface="Times New Roman" panose="02020603050405020304" pitchFamily="18" charset="0"/>
              </a:rPr>
              <a:t>apellido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setApellido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String</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apellido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apellido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apellido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getNombre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setNombre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(String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nombre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93519116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10 </a:t>
            </a:r>
            <a:r>
              <a:rPr lang="es-ES_tradnl" b="1" dirty="0"/>
              <a:t/>
            </a:r>
            <a:br>
              <a:rPr lang="es-ES_tradnl" b="1"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180</a:t>
            </a:fld>
            <a:endParaRPr lang="es-ES_tradnl" dirty="0"/>
          </a:p>
        </p:txBody>
      </p:sp>
      <p:sp>
        <p:nvSpPr>
          <p:cNvPr id="8" name="Rectángulo 7"/>
          <p:cNvSpPr/>
          <p:nvPr/>
        </p:nvSpPr>
        <p:spPr>
          <a:xfrm>
            <a:off x="190500" y="1627594"/>
            <a:ext cx="4572000" cy="5230406"/>
          </a:xfrm>
          <a:prstGeom prst="rect">
            <a:avLst/>
          </a:prstGeom>
        </p:spPr>
        <p:txBody>
          <a:bodyPr>
            <a:spAutoFit/>
          </a:bodyPr>
          <a:lstStyle/>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class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Boletin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notas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materias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private</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Alumno </a:t>
            </a:r>
            <a:r>
              <a:rPr lang="es-AR"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alumno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inicializar(</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String</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Alumno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alumno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notas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[3][</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length</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materias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alumno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alumno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addNota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(String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nota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trimestre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boolean</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encontrada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false</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nroMateria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nroMateria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materias</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length</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&amp;&amp;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encontrada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nroMateria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if</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materias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nroMateria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].equals(</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encontrada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true</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notas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trimestre</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- 1][</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nroMateria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nota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p>
        </p:txBody>
      </p:sp>
      <p:sp>
        <p:nvSpPr>
          <p:cNvPr id="9" name="Rectángulo 8"/>
          <p:cNvSpPr/>
          <p:nvPr/>
        </p:nvSpPr>
        <p:spPr>
          <a:xfrm>
            <a:off x="4762500" y="2327124"/>
            <a:ext cx="4572000" cy="4041491"/>
          </a:xfrm>
          <a:prstGeom prst="rect">
            <a:avLst/>
          </a:prstGeom>
        </p:spPr>
        <p:txBody>
          <a:bodyPr>
            <a:spAutoFit/>
          </a:bodyPr>
          <a:lstStyle/>
          <a:p>
            <a:pPr>
              <a:lnSpc>
                <a:spcPct val="107000"/>
              </a:lnSpc>
              <a:spcAft>
                <a:spcPts val="0"/>
              </a:spcAft>
            </a:pP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getNota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(String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trimestre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boolean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encontrada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false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nroMateria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nroMateria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materias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length</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&amp;&amp;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encontrada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nroMateria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if</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materias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nroMateria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].equals(</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encontrada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true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if</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nroMateria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materias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length</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notas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trimestre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nroMateria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else</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return</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0;</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p>
        </p:txBody>
      </p:sp>
    </p:spTree>
    <p:extLst>
      <p:ext uri="{BB962C8B-B14F-4D97-AF65-F5344CB8AC3E}">
        <p14:creationId xmlns:p14="http://schemas.microsoft.com/office/powerpoint/2010/main" xmlns="" val="154744477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10 </a:t>
            </a:r>
            <a:r>
              <a:rPr lang="es-ES_tradnl" b="1" dirty="0"/>
              <a:t/>
            </a:r>
            <a:br>
              <a:rPr lang="es-ES_tradnl" b="1"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181</a:t>
            </a:fld>
            <a:endParaRPr lang="es-ES_tradnl" dirty="0"/>
          </a:p>
        </p:txBody>
      </p:sp>
      <p:sp>
        <p:nvSpPr>
          <p:cNvPr id="4" name="Rectángulo 3"/>
          <p:cNvSpPr/>
          <p:nvPr/>
        </p:nvSpPr>
        <p:spPr>
          <a:xfrm>
            <a:off x="121920" y="1988056"/>
            <a:ext cx="4495800" cy="3649461"/>
          </a:xfrm>
          <a:prstGeom prst="rect">
            <a:avLst/>
          </a:prstGeom>
        </p:spPr>
        <p:txBody>
          <a:bodyPr wrap="square">
            <a:spAutoFit/>
          </a:bodyPr>
          <a:lstStyle/>
          <a:p>
            <a:pPr>
              <a:lnSpc>
                <a:spcPct val="107000"/>
              </a:lnSpc>
              <a:spcAft>
                <a:spcPts val="0"/>
              </a:spcAft>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void</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main(String[]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args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Alumno </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alumno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Alumno();</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alumno</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.setApellido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Fernandez</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alumno</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.setNombre</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Maria</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String</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String</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[5];</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[0] = </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Matematica</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[1] = </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Fisica</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[2] = </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"Lengua"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[3] = </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Musica</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[4] = </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"Ed. </a:t>
            </a:r>
            <a:r>
              <a:rPr lang="es-AR"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Fisica</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Boletin</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boletin</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new</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Boletin</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boletin</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.inicializar</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materias</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alumno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boletin</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.addNota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Matematica</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5, 1);</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boletin</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.addNota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Fisica</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8, 2);</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boletin</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.addNota</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Musica</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10, 3);</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ángulo 5"/>
          <p:cNvSpPr/>
          <p:nvPr/>
        </p:nvSpPr>
        <p:spPr>
          <a:xfrm>
            <a:off x="4450080" y="2091232"/>
            <a:ext cx="4572000" cy="3053400"/>
          </a:xfrm>
          <a:prstGeom prst="rect">
            <a:avLst/>
          </a:prstGeom>
        </p:spPr>
        <p:txBody>
          <a:bodyPr>
            <a:spAutoFit/>
          </a:bodyPr>
          <a:lstStyle/>
          <a:p>
            <a:pPr>
              <a:lnSpc>
                <a:spcPct val="107000"/>
              </a:lnSpc>
              <a:spcAft>
                <a:spcPts val="0"/>
              </a:spcAft>
            </a:pP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s-AR"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alumno</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.getNombre</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 "</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s-AR"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alumno</a:t>
            </a:r>
            <a:r>
              <a:rPr lang="es-AR"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.getApellido</a:t>
            </a: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j</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0;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j</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3;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j</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for</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0;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materias</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length</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boletin</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.getNota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materias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err="1">
                <a:solidFill>
                  <a:srgbClr val="6A3E3E"/>
                </a:solidFill>
                <a:latin typeface="Courier New" panose="02070309020205020404" pitchFamily="49" charset="0"/>
                <a:ea typeface="Calibri" panose="020F0502020204030204" pitchFamily="34" charset="0"/>
                <a:cs typeface="Times New Roman" panose="02020603050405020304" pitchFamily="18" charset="0"/>
              </a:rPr>
              <a:t>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6A3E3E"/>
                </a:solidFill>
                <a:latin typeface="Courier New" panose="02070309020205020404" pitchFamily="49" charset="0"/>
                <a:ea typeface="Calibri" panose="020F0502020204030204" pitchFamily="34" charset="0"/>
                <a:cs typeface="Times New Roman" panose="02020603050405020304" pitchFamily="18" charset="0"/>
              </a:rPr>
              <a:t>j</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sz="1200"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out</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.println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s-A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ángulo 7"/>
          <p:cNvSpPr/>
          <p:nvPr/>
        </p:nvSpPr>
        <p:spPr>
          <a:xfrm>
            <a:off x="2990850" y="5317530"/>
            <a:ext cx="6671310" cy="1241174"/>
          </a:xfrm>
          <a:prstGeom prst="rect">
            <a:avLst/>
          </a:prstGeom>
        </p:spPr>
        <p:txBody>
          <a:bodyPr wrap="square">
            <a:spAutoFit/>
          </a:bodyPr>
          <a:lstStyle/>
          <a:p>
            <a:pPr>
              <a:lnSpc>
                <a:spcPct val="107000"/>
              </a:lnSpc>
              <a:spcAft>
                <a:spcPts val="0"/>
              </a:spcAft>
            </a:pPr>
            <a:r>
              <a:rPr lang="es-AR" sz="1400" b="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Maria</a:t>
            </a:r>
            <a:r>
              <a:rPr lang="es-AR" sz="1400"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400" b="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Fernandez</a:t>
            </a:r>
            <a:endParaRPr lang="es-AR" sz="1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400" b="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Matematica</a:t>
            </a:r>
            <a:r>
              <a:rPr lang="es-AR" sz="1400"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s-AR" sz="1400" b="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Fisica</a:t>
            </a:r>
            <a:r>
              <a:rPr lang="es-AR" sz="1400"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Lengua	</a:t>
            </a:r>
            <a:r>
              <a:rPr lang="es-AR" sz="1400" b="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Musica</a:t>
            </a:r>
            <a:r>
              <a:rPr lang="es-AR" sz="1400"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Ed. </a:t>
            </a:r>
            <a:r>
              <a:rPr lang="es-AR" sz="1400" b="1"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Fisica</a:t>
            </a:r>
            <a:r>
              <a:rPr lang="es-AR" sz="1400"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s-AR" sz="1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400"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5		0	0	0	0</a:t>
            </a:r>
            <a:endParaRPr lang="es-AR" sz="1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AR" sz="1400"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0		8	0	0	0</a:t>
            </a:r>
            <a:endParaRPr lang="es-AR" sz="1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sz="1400"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0		0	0	10	0</a:t>
            </a:r>
            <a:endParaRPr lang="es-AR"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527826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pPr/>
              <a:t>182</a:t>
            </a:fld>
            <a:endParaRPr lang="es-ES_tradnl" dirty="0"/>
          </a:p>
        </p:txBody>
      </p:sp>
      <p:sp>
        <p:nvSpPr>
          <p:cNvPr id="9" name="Marcador de contenido 2"/>
          <p:cNvSpPr>
            <a:spLocks noGrp="1"/>
          </p:cNvSpPr>
          <p:nvPr>
            <p:ph idx="1"/>
          </p:nvPr>
        </p:nvSpPr>
        <p:spPr>
          <a:xfrm>
            <a:off x="628650" y="2160000"/>
            <a:ext cx="8042910" cy="4351338"/>
          </a:xfrm>
        </p:spPr>
        <p:txBody>
          <a:bodyPr>
            <a:noAutofit/>
          </a:bodyPr>
          <a:lstStyle/>
          <a:p>
            <a:r>
              <a:rPr lang="es-AR" sz="1600" dirty="0">
                <a:latin typeface="Arial" panose="020B0604020202020204" pitchFamily="34" charset="0"/>
                <a:cs typeface="Arial" panose="020B0604020202020204" pitchFamily="34" charset="0"/>
              </a:rPr>
              <a:t>Cree una </a:t>
            </a:r>
            <a:r>
              <a:rPr lang="es-AR" sz="1600" dirty="0" smtClean="0">
                <a:latin typeface="Arial" panose="020B0604020202020204" pitchFamily="34" charset="0"/>
                <a:cs typeface="Arial" panose="020B0604020202020204" pitchFamily="34" charset="0"/>
              </a:rPr>
              <a:t>lista que contenga todos los numeros enteros entre 1 y 100</a:t>
            </a:r>
          </a:p>
          <a:p>
            <a:r>
              <a:rPr lang="es-AR" sz="1600" dirty="0" smtClean="0">
                <a:latin typeface="Arial" panose="020B0604020202020204" pitchFamily="34" charset="0"/>
                <a:cs typeface="Arial" panose="020B0604020202020204" pitchFamily="34" charset="0"/>
              </a:rPr>
              <a:t>Imprima todos los numeros impares</a:t>
            </a:r>
          </a:p>
          <a:p>
            <a:r>
              <a:rPr lang="es-AR" sz="1600" dirty="0" smtClean="0">
                <a:latin typeface="Arial" panose="020B0604020202020204" pitchFamily="34" charset="0"/>
                <a:cs typeface="Arial" panose="020B0604020202020204" pitchFamily="34" charset="0"/>
              </a:rPr>
              <a:t>Vacie la lista</a:t>
            </a:r>
          </a:p>
          <a:p>
            <a:r>
              <a:rPr lang="es-AR" sz="1600" dirty="0">
                <a:latin typeface="Arial" panose="020B0604020202020204" pitchFamily="34" charset="0"/>
                <a:cs typeface="Arial" panose="020B0604020202020204" pitchFamily="34" charset="0"/>
              </a:rPr>
              <a:t>Utilice “for” para el recorrido</a:t>
            </a:r>
          </a:p>
          <a:p>
            <a:pPr marL="0" indent="0">
              <a:buNone/>
            </a:pPr>
            <a:endParaRPr lang="es-US" sz="1600" b="1" dirty="0"/>
          </a:p>
          <a:p>
            <a:pPr marL="0" indent="0">
              <a:buNone/>
            </a:pPr>
            <a:endParaRPr lang="es-AR" sz="1600" b="1" dirty="0"/>
          </a:p>
        </p:txBody>
      </p:sp>
      <p:pic>
        <p:nvPicPr>
          <p:cNvPr id="10" name="Imagen 9"/>
          <p:cNvPicPr>
            <a:picLocks noChangeAspect="1"/>
          </p:cNvPicPr>
          <p:nvPr/>
        </p:nvPicPr>
        <p:blipFill>
          <a:blip r:embed="rId2"/>
          <a:stretch>
            <a:fillRect/>
          </a:stretch>
        </p:blipFill>
        <p:spPr>
          <a:xfrm>
            <a:off x="4056434" y="3103124"/>
            <a:ext cx="4306110" cy="3229582"/>
          </a:xfrm>
          <a:prstGeom prst="rect">
            <a:avLst/>
          </a:prstGeom>
        </p:spPr>
      </p:pic>
      <p:sp>
        <p:nvSpPr>
          <p:cNvPr id="11" name="Título 1"/>
          <p:cNvSpPr>
            <a:spLocks noGrp="1"/>
          </p:cNvSpPr>
          <p:nvPr>
            <p:ph type="title"/>
          </p:nvPr>
        </p:nvSpPr>
        <p:spPr>
          <a:xfrm>
            <a:off x="234315" y="900000"/>
            <a:ext cx="8675370" cy="1220315"/>
          </a:xfrm>
        </p:spPr>
        <p:txBody>
          <a:bodyPr/>
          <a:lstStyle/>
          <a:p>
            <a:r>
              <a:rPr lang="es-ES_tradnl" b="1" dirty="0"/>
              <a:t>Ejercicio </a:t>
            </a:r>
            <a:r>
              <a:rPr lang="es-ES_tradnl" b="1" dirty="0" smtClean="0"/>
              <a:t>11</a:t>
            </a:r>
            <a:r>
              <a:rPr lang="es-ES_tradnl" b="1" dirty="0"/>
              <a:t/>
            </a:r>
            <a:br>
              <a:rPr lang="es-ES_tradnl" b="1" dirty="0"/>
            </a:br>
            <a:r>
              <a:rPr lang="es-ES_tradnl" sz="2800" i="1" dirty="0" smtClean="0"/>
              <a:t>Listas</a:t>
            </a:r>
            <a:endParaRPr lang="es-ES_tradnl" i="1" dirty="0"/>
          </a:p>
        </p:txBody>
      </p:sp>
    </p:spTree>
    <p:extLst>
      <p:ext uri="{BB962C8B-B14F-4D97-AF65-F5344CB8AC3E}">
        <p14:creationId xmlns:p14="http://schemas.microsoft.com/office/powerpoint/2010/main" xmlns="" val="21422226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11 </a:t>
            </a:r>
            <a:r>
              <a:rPr lang="es-ES_tradnl" b="1" dirty="0"/>
              <a:t/>
            </a:r>
            <a:br>
              <a:rPr lang="es-ES_tradnl" b="1"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183</a:t>
            </a:fld>
            <a:endParaRPr lang="es-ES_tradnl" dirty="0"/>
          </a:p>
        </p:txBody>
      </p:sp>
      <p:sp>
        <p:nvSpPr>
          <p:cNvPr id="7" name="Rectángulo 6"/>
          <p:cNvSpPr/>
          <p:nvPr/>
        </p:nvSpPr>
        <p:spPr>
          <a:xfrm>
            <a:off x="398834" y="1779687"/>
            <a:ext cx="4572000" cy="4801314"/>
          </a:xfrm>
          <a:prstGeom prst="rect">
            <a:avLst/>
          </a:prstGeom>
        </p:spPr>
        <p:txBody>
          <a:bodyPr>
            <a:spAutoFit/>
          </a:bodyPr>
          <a:lstStyle/>
          <a:p>
            <a:r>
              <a:rPr lang="es-ES_tradnl" dirty="0" err="1">
                <a:solidFill>
                  <a:srgbClr val="0000E6"/>
                </a:solidFill>
              </a:rPr>
              <a:t>public</a:t>
            </a:r>
            <a:r>
              <a:rPr lang="es-ES_tradnl" dirty="0"/>
              <a:t> </a:t>
            </a:r>
            <a:r>
              <a:rPr lang="es-ES_tradnl" dirty="0" err="1">
                <a:solidFill>
                  <a:srgbClr val="0000E6"/>
                </a:solidFill>
              </a:rPr>
              <a:t>class</a:t>
            </a:r>
            <a:r>
              <a:rPr lang="es-ES_tradnl" dirty="0"/>
              <a:t> </a:t>
            </a:r>
            <a:r>
              <a:rPr lang="es-ES_tradnl" b="1" dirty="0">
                <a:latin typeface="Monospaced" charset="0"/>
              </a:rPr>
              <a:t>Ejercicio12</a:t>
            </a:r>
            <a:r>
              <a:rPr lang="es-ES_tradnl" dirty="0"/>
              <a:t> {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private</a:t>
            </a:r>
            <a:r>
              <a:rPr lang="es-ES_tradnl" dirty="0" smtClean="0"/>
              <a:t> </a:t>
            </a:r>
            <a:r>
              <a:rPr lang="es-ES_tradnl" dirty="0" err="1"/>
              <a:t>List</a:t>
            </a:r>
            <a:r>
              <a:rPr lang="es-ES_tradnl" dirty="0"/>
              <a:t>&lt;</a:t>
            </a:r>
            <a:r>
              <a:rPr lang="es-ES_tradnl" dirty="0" err="1"/>
              <a:t>Integer</a:t>
            </a:r>
            <a:r>
              <a:rPr lang="es-ES_tradnl" dirty="0"/>
              <a:t>&gt; </a:t>
            </a:r>
            <a:r>
              <a:rPr lang="es-ES_tradnl" dirty="0" err="1">
                <a:solidFill>
                  <a:srgbClr val="009900"/>
                </a:solidFill>
              </a:rPr>
              <a:t>numeros</a:t>
            </a:r>
            <a:r>
              <a:rPr lang="es-ES_tradnl" dirty="0"/>
              <a:t>;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void</a:t>
            </a:r>
            <a:r>
              <a:rPr lang="es-ES_tradnl" dirty="0"/>
              <a:t> </a:t>
            </a:r>
            <a:r>
              <a:rPr lang="es-ES_tradnl" b="1" dirty="0" err="1">
                <a:latin typeface="Monospaced" charset="0"/>
              </a:rPr>
              <a:t>cargarLista</a:t>
            </a:r>
            <a:r>
              <a:rPr lang="es-ES_tradnl" dirty="0"/>
              <a:t>(){ </a:t>
            </a:r>
            <a:endParaRPr lang="es-ES_tradnl" dirty="0" smtClean="0"/>
          </a:p>
          <a:p>
            <a:r>
              <a:rPr lang="es-ES_tradnl" dirty="0">
                <a:solidFill>
                  <a:srgbClr val="009900"/>
                </a:solidFill>
              </a:rPr>
              <a:t> </a:t>
            </a:r>
            <a:r>
              <a:rPr lang="es-ES_tradnl" dirty="0" smtClean="0">
                <a:solidFill>
                  <a:srgbClr val="009900"/>
                </a:solidFill>
              </a:rPr>
              <a:t>   </a:t>
            </a:r>
            <a:r>
              <a:rPr lang="es-ES_tradnl" dirty="0" err="1" smtClean="0">
                <a:solidFill>
                  <a:srgbClr val="009900"/>
                </a:solidFill>
              </a:rPr>
              <a:t>numeros</a:t>
            </a:r>
            <a:r>
              <a:rPr lang="es-ES_tradnl" dirty="0" smtClean="0"/>
              <a:t>=</a:t>
            </a:r>
            <a:r>
              <a:rPr lang="es-ES_tradnl" dirty="0" smtClean="0">
                <a:solidFill>
                  <a:srgbClr val="0000E6"/>
                </a:solidFill>
              </a:rPr>
              <a:t>new</a:t>
            </a:r>
            <a:r>
              <a:rPr lang="es-ES_tradnl" dirty="0" smtClean="0"/>
              <a:t> </a:t>
            </a:r>
            <a:r>
              <a:rPr lang="es-ES_tradnl" dirty="0" err="1"/>
              <a:t>ArrayList</a:t>
            </a:r>
            <a:r>
              <a:rPr lang="es-ES_tradnl" dirty="0"/>
              <a:t>&lt;&gt;();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for</a:t>
            </a:r>
            <a:r>
              <a:rPr lang="es-ES_tradnl" dirty="0" smtClean="0"/>
              <a:t> </a:t>
            </a:r>
            <a:r>
              <a:rPr lang="es-ES_tradnl" dirty="0"/>
              <a:t>(</a:t>
            </a:r>
            <a:r>
              <a:rPr lang="es-ES_tradnl" dirty="0" err="1">
                <a:solidFill>
                  <a:srgbClr val="0000E6"/>
                </a:solidFill>
              </a:rPr>
              <a:t>int</a:t>
            </a:r>
            <a:r>
              <a:rPr lang="es-ES_tradnl" dirty="0"/>
              <a:t> i = 1; i &lt; 101; i++) </a:t>
            </a:r>
            <a:endParaRPr lang="es-ES_tradnl" dirty="0" smtClean="0"/>
          </a:p>
          <a:p>
            <a:r>
              <a:rPr lang="es-ES_tradnl" dirty="0">
                <a:solidFill>
                  <a:srgbClr val="009900"/>
                </a:solidFill>
              </a:rPr>
              <a:t> </a:t>
            </a:r>
            <a:r>
              <a:rPr lang="es-ES_tradnl" dirty="0" smtClean="0">
                <a:solidFill>
                  <a:srgbClr val="009900"/>
                </a:solidFill>
              </a:rPr>
              <a:t>     </a:t>
            </a:r>
            <a:r>
              <a:rPr lang="es-ES_tradnl" dirty="0" err="1" smtClean="0">
                <a:solidFill>
                  <a:srgbClr val="009900"/>
                </a:solidFill>
              </a:rPr>
              <a:t>numeros</a:t>
            </a:r>
            <a:r>
              <a:rPr lang="es-ES_tradnl" dirty="0" err="1" smtClean="0"/>
              <a:t>.add</a:t>
            </a:r>
            <a:r>
              <a:rPr lang="es-ES_tradnl" dirty="0" smtClean="0"/>
              <a:t>(i</a:t>
            </a:r>
            <a:r>
              <a:rPr lang="es-ES_tradnl" dirty="0"/>
              <a:t>); </a:t>
            </a:r>
            <a:endParaRPr lang="es-ES_tradnl" dirty="0" smtClean="0"/>
          </a:p>
          <a:p>
            <a:r>
              <a:rPr lang="es-ES_tradnl" dirty="0" smtClean="0"/>
              <a:t>  } </a:t>
            </a:r>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void</a:t>
            </a:r>
            <a:r>
              <a:rPr lang="es-ES_tradnl" dirty="0"/>
              <a:t> </a:t>
            </a:r>
            <a:r>
              <a:rPr lang="es-ES_tradnl" b="1" dirty="0" err="1">
                <a:latin typeface="Monospaced" charset="0"/>
              </a:rPr>
              <a:t>imprimirImpares</a:t>
            </a:r>
            <a:r>
              <a:rPr lang="es-ES_tradnl" dirty="0"/>
              <a:t>(){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for</a:t>
            </a:r>
            <a:r>
              <a:rPr lang="es-ES_tradnl" dirty="0" smtClean="0"/>
              <a:t> </a:t>
            </a:r>
            <a:r>
              <a:rPr lang="es-ES_tradnl" dirty="0"/>
              <a:t>(</a:t>
            </a:r>
            <a:r>
              <a:rPr lang="es-ES_tradnl" dirty="0" err="1">
                <a:solidFill>
                  <a:srgbClr val="0000E6"/>
                </a:solidFill>
              </a:rPr>
              <a:t>int</a:t>
            </a:r>
            <a:r>
              <a:rPr lang="es-ES_tradnl" dirty="0"/>
              <a:t> i = 0; i &lt; </a:t>
            </a:r>
            <a:r>
              <a:rPr lang="es-ES_tradnl" dirty="0" err="1">
                <a:solidFill>
                  <a:srgbClr val="009900"/>
                </a:solidFill>
              </a:rPr>
              <a:t>numeros</a:t>
            </a:r>
            <a:r>
              <a:rPr lang="es-ES_tradnl" dirty="0" err="1"/>
              <a:t>.size</a:t>
            </a:r>
            <a:r>
              <a:rPr lang="es-ES_tradnl" dirty="0"/>
              <a:t>(); i++) { </a:t>
            </a:r>
            <a:endParaRPr lang="es-ES_tradnl" dirty="0" smtClean="0"/>
          </a:p>
          <a:p>
            <a:r>
              <a:rPr lang="es-ES_tradnl" dirty="0"/>
              <a:t> </a:t>
            </a:r>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.println</a:t>
            </a:r>
            <a:r>
              <a:rPr lang="es-ES_tradnl" dirty="0" smtClean="0"/>
              <a:t>(</a:t>
            </a:r>
            <a:r>
              <a:rPr lang="es-ES_tradnl" dirty="0" err="1" smtClean="0">
                <a:solidFill>
                  <a:srgbClr val="009900"/>
                </a:solidFill>
              </a:rPr>
              <a:t>numeros</a:t>
            </a:r>
            <a:r>
              <a:rPr lang="es-ES_tradnl" dirty="0" err="1" smtClean="0"/>
              <a:t>.get</a:t>
            </a:r>
            <a:r>
              <a:rPr lang="es-ES_tradnl" dirty="0" smtClean="0"/>
              <a:t>(i</a:t>
            </a:r>
            <a:r>
              <a:rPr lang="es-ES_tradnl" dirty="0"/>
              <a:t>)); </a:t>
            </a:r>
            <a:endParaRPr lang="es-ES_tradnl" dirty="0" smtClean="0"/>
          </a:p>
          <a:p>
            <a:r>
              <a:rPr lang="es-ES_tradnl" dirty="0"/>
              <a:t> </a:t>
            </a:r>
            <a:r>
              <a:rPr lang="es-ES_tradnl" dirty="0" smtClean="0"/>
              <a:t>     i</a:t>
            </a:r>
            <a:r>
              <a:rPr lang="es-ES_tradnl" dirty="0"/>
              <a:t>++; </a:t>
            </a:r>
            <a:endParaRPr lang="es-ES_tradnl" dirty="0" smtClean="0"/>
          </a:p>
          <a:p>
            <a:r>
              <a:rPr lang="es-ES_tradnl" dirty="0"/>
              <a:t> </a:t>
            </a:r>
            <a:r>
              <a:rPr lang="es-ES_tradnl" dirty="0" smtClean="0"/>
              <a:t>   } </a:t>
            </a:r>
          </a:p>
          <a:p>
            <a:r>
              <a:rPr lang="es-ES_tradnl" dirty="0"/>
              <a:t> </a:t>
            </a:r>
            <a:r>
              <a:rPr lang="es-ES_tradnl" dirty="0" smtClean="0"/>
              <a:t> } </a:t>
            </a:r>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void</a:t>
            </a:r>
            <a:r>
              <a:rPr lang="es-ES_tradnl" dirty="0"/>
              <a:t> </a:t>
            </a:r>
            <a:r>
              <a:rPr lang="es-ES_tradnl" b="1" dirty="0" err="1">
                <a:latin typeface="Monospaced" charset="0"/>
              </a:rPr>
              <a:t>vaciarLista</a:t>
            </a:r>
            <a:r>
              <a:rPr lang="es-ES_tradnl" dirty="0"/>
              <a:t>(){ </a:t>
            </a:r>
            <a:endParaRPr lang="es-ES_tradnl" dirty="0" smtClean="0"/>
          </a:p>
          <a:p>
            <a:r>
              <a:rPr lang="es-ES_tradnl" dirty="0">
                <a:solidFill>
                  <a:srgbClr val="009900"/>
                </a:solidFill>
              </a:rPr>
              <a:t> </a:t>
            </a:r>
            <a:r>
              <a:rPr lang="es-ES_tradnl" dirty="0" smtClean="0">
                <a:solidFill>
                  <a:srgbClr val="009900"/>
                </a:solidFill>
              </a:rPr>
              <a:t>   </a:t>
            </a:r>
            <a:r>
              <a:rPr lang="es-ES_tradnl" dirty="0" err="1" smtClean="0">
                <a:solidFill>
                  <a:srgbClr val="009900"/>
                </a:solidFill>
              </a:rPr>
              <a:t>numeros</a:t>
            </a:r>
            <a:r>
              <a:rPr lang="es-ES_tradnl" dirty="0" err="1" smtClean="0"/>
              <a:t>.clear</a:t>
            </a:r>
            <a:r>
              <a:rPr lang="es-ES_tradnl" dirty="0"/>
              <a:t>(); </a:t>
            </a:r>
            <a:endParaRPr lang="es-ES_tradnl" dirty="0" smtClean="0"/>
          </a:p>
          <a:p>
            <a:r>
              <a:rPr lang="es-ES_tradnl" dirty="0"/>
              <a:t> </a:t>
            </a:r>
            <a:r>
              <a:rPr lang="es-ES_tradnl" dirty="0" smtClean="0"/>
              <a:t> }</a:t>
            </a:r>
          </a:p>
          <a:p>
            <a:r>
              <a:rPr lang="es-ES_tradnl" dirty="0" smtClean="0"/>
              <a:t>}</a:t>
            </a:r>
            <a:endParaRPr lang="en-US" dirty="0"/>
          </a:p>
        </p:txBody>
      </p:sp>
      <p:sp>
        <p:nvSpPr>
          <p:cNvPr id="9" name="Rectángulo 8"/>
          <p:cNvSpPr/>
          <p:nvPr/>
        </p:nvSpPr>
        <p:spPr>
          <a:xfrm>
            <a:off x="4970834" y="3299807"/>
            <a:ext cx="4572000" cy="1477328"/>
          </a:xfrm>
          <a:prstGeom prst="rect">
            <a:avLst/>
          </a:prstGeom>
        </p:spPr>
        <p:txBody>
          <a:bodyPr>
            <a:spAutoFit/>
          </a:bodyPr>
          <a:lstStyle/>
          <a:p>
            <a:r>
              <a:rPr lang="es-ES_tradnl" dirty="0" err="1">
                <a:solidFill>
                  <a:srgbClr val="0000E6"/>
                </a:solidFill>
              </a:rPr>
              <a:t>public</a:t>
            </a:r>
            <a:r>
              <a:rPr lang="es-ES_tradnl" dirty="0"/>
              <a:t> </a:t>
            </a:r>
            <a:r>
              <a:rPr lang="es-ES_tradnl" dirty="0" err="1">
                <a:solidFill>
                  <a:srgbClr val="0000E6"/>
                </a:solidFill>
              </a:rPr>
              <a:t>static</a:t>
            </a:r>
            <a:r>
              <a:rPr lang="es-ES_tradnl" dirty="0"/>
              <a:t> </a:t>
            </a:r>
            <a:r>
              <a:rPr lang="es-ES_tradnl" dirty="0" err="1">
                <a:solidFill>
                  <a:srgbClr val="0000E6"/>
                </a:solidFill>
              </a:rPr>
              <a:t>void</a:t>
            </a:r>
            <a:r>
              <a:rPr lang="es-ES_tradnl" dirty="0"/>
              <a:t> </a:t>
            </a:r>
            <a:r>
              <a:rPr lang="es-ES_tradnl" b="1" i="1" dirty="0" err="1">
                <a:latin typeface="Monospaced" charset="0"/>
              </a:rPr>
              <a:t>main</a:t>
            </a:r>
            <a:r>
              <a:rPr lang="es-ES_tradnl" dirty="0"/>
              <a:t>(</a:t>
            </a:r>
            <a:r>
              <a:rPr lang="es-ES_tradnl" dirty="0" err="1"/>
              <a:t>String</a:t>
            </a:r>
            <a:r>
              <a:rPr lang="es-ES_tradnl" dirty="0"/>
              <a:t>[] </a:t>
            </a:r>
            <a:r>
              <a:rPr lang="es-ES_tradnl" dirty="0" err="1"/>
              <a:t>args</a:t>
            </a:r>
            <a:r>
              <a:rPr lang="es-ES_tradnl" dirty="0"/>
              <a:t>) { </a:t>
            </a:r>
            <a:endParaRPr lang="es-ES_tradnl" dirty="0" smtClean="0"/>
          </a:p>
          <a:p>
            <a:r>
              <a:rPr lang="es-ES_tradnl" dirty="0"/>
              <a:t> </a:t>
            </a:r>
            <a:r>
              <a:rPr lang="es-ES_tradnl" dirty="0" smtClean="0"/>
              <a:t> Ejercicio12 </a:t>
            </a:r>
            <a:r>
              <a:rPr lang="es-ES_tradnl" dirty="0"/>
              <a:t>ej12=</a:t>
            </a:r>
            <a:r>
              <a:rPr lang="es-ES_tradnl" dirty="0">
                <a:solidFill>
                  <a:srgbClr val="0000E6"/>
                </a:solidFill>
              </a:rPr>
              <a:t>new</a:t>
            </a:r>
            <a:r>
              <a:rPr lang="es-ES_tradnl" dirty="0"/>
              <a:t> Ejercicio12(); </a:t>
            </a:r>
            <a:endParaRPr lang="es-ES_tradnl" dirty="0" smtClean="0"/>
          </a:p>
          <a:p>
            <a:r>
              <a:rPr lang="es-ES_tradnl" dirty="0"/>
              <a:t> </a:t>
            </a:r>
            <a:r>
              <a:rPr lang="es-ES_tradnl" dirty="0" smtClean="0"/>
              <a:t> ej12.cargarLista</a:t>
            </a:r>
            <a:r>
              <a:rPr lang="es-ES_tradnl" dirty="0"/>
              <a:t>(); </a:t>
            </a:r>
            <a:endParaRPr lang="es-ES_tradnl" dirty="0" smtClean="0"/>
          </a:p>
          <a:p>
            <a:r>
              <a:rPr lang="es-ES_tradnl" dirty="0"/>
              <a:t> </a:t>
            </a:r>
            <a:r>
              <a:rPr lang="es-ES_tradnl" dirty="0" smtClean="0"/>
              <a:t> ej12.imprimirImpares</a:t>
            </a:r>
            <a:r>
              <a:rPr lang="es-ES_tradnl" dirty="0"/>
              <a:t>(); </a:t>
            </a:r>
            <a:endParaRPr lang="es-ES_tradnl" dirty="0" smtClean="0"/>
          </a:p>
          <a:p>
            <a:r>
              <a:rPr lang="es-ES_tradnl" dirty="0" smtClean="0"/>
              <a:t>} </a:t>
            </a:r>
            <a:endParaRPr lang="en-US" dirty="0"/>
          </a:p>
        </p:txBody>
      </p:sp>
    </p:spTree>
    <p:extLst>
      <p:ext uri="{BB962C8B-B14F-4D97-AF65-F5344CB8AC3E}">
        <p14:creationId xmlns:p14="http://schemas.microsoft.com/office/powerpoint/2010/main" xmlns="" val="195136457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pPr/>
              <a:t>184</a:t>
            </a:fld>
            <a:endParaRPr lang="es-ES_tradnl" dirty="0"/>
          </a:p>
        </p:txBody>
      </p:sp>
      <p:sp>
        <p:nvSpPr>
          <p:cNvPr id="3" name="Título 1"/>
          <p:cNvSpPr>
            <a:spLocks noGrp="1"/>
          </p:cNvSpPr>
          <p:nvPr>
            <p:ph type="title"/>
          </p:nvPr>
        </p:nvSpPr>
        <p:spPr>
          <a:xfrm>
            <a:off x="628650" y="900000"/>
            <a:ext cx="7886700" cy="1220315"/>
          </a:xfrm>
        </p:spPr>
        <p:txBody>
          <a:bodyPr/>
          <a:lstStyle/>
          <a:p>
            <a:r>
              <a:rPr lang="es-ES_tradnl" b="1" dirty="0"/>
              <a:t>Ejercicio </a:t>
            </a:r>
            <a:r>
              <a:rPr lang="es-ES_tradnl" b="1" dirty="0" smtClean="0"/>
              <a:t>12</a:t>
            </a:r>
            <a:r>
              <a:rPr lang="es-ES_tradnl" b="1" dirty="0"/>
              <a:t/>
            </a:r>
            <a:br>
              <a:rPr lang="es-ES_tradnl" b="1" dirty="0"/>
            </a:br>
            <a:r>
              <a:rPr lang="es-ES_tradnl" sz="2800" i="1" dirty="0" smtClean="0"/>
              <a:t>Listas</a:t>
            </a:r>
            <a:endParaRPr lang="es-ES_tradnl" i="1" dirty="0"/>
          </a:p>
        </p:txBody>
      </p:sp>
      <p:sp>
        <p:nvSpPr>
          <p:cNvPr id="4" name="Marcador de contenido 2"/>
          <p:cNvSpPr>
            <a:spLocks noGrp="1"/>
          </p:cNvSpPr>
          <p:nvPr>
            <p:ph idx="1"/>
          </p:nvPr>
        </p:nvSpPr>
        <p:spPr>
          <a:xfrm>
            <a:off x="628650" y="2160000"/>
            <a:ext cx="8042910" cy="4351338"/>
          </a:xfrm>
        </p:spPr>
        <p:txBody>
          <a:bodyPr>
            <a:noAutofit/>
          </a:bodyPr>
          <a:lstStyle/>
          <a:p>
            <a:r>
              <a:rPr lang="es-AR" sz="1600" dirty="0" smtClean="0">
                <a:latin typeface="Arial" panose="020B0604020202020204" pitchFamily="34" charset="0"/>
                <a:cs typeface="Arial" panose="020B0604020202020204" pitchFamily="34" charset="0"/>
              </a:rPr>
              <a:t>Reimplemente los ejercicios 6 y 7 pero utilizando listas en lugar de arreglos</a:t>
            </a:r>
          </a:p>
          <a:p>
            <a:pPr marL="0" indent="0">
              <a:buNone/>
            </a:pPr>
            <a:endParaRPr lang="es-US" sz="1600" b="1" dirty="0"/>
          </a:p>
          <a:p>
            <a:pPr marL="0" indent="0">
              <a:buNone/>
            </a:pPr>
            <a:endParaRPr lang="es-AR" sz="1600" b="1" dirty="0"/>
          </a:p>
        </p:txBody>
      </p:sp>
      <p:pic>
        <p:nvPicPr>
          <p:cNvPr id="6" name="Imagen 5"/>
          <p:cNvPicPr>
            <a:picLocks noChangeAspect="1"/>
          </p:cNvPicPr>
          <p:nvPr/>
        </p:nvPicPr>
        <p:blipFill>
          <a:blip r:embed="rId2"/>
          <a:stretch>
            <a:fillRect/>
          </a:stretch>
        </p:blipFill>
        <p:spPr>
          <a:xfrm>
            <a:off x="4056434" y="3103124"/>
            <a:ext cx="4306110" cy="3229582"/>
          </a:xfrm>
          <a:prstGeom prst="rect">
            <a:avLst/>
          </a:prstGeom>
        </p:spPr>
      </p:pic>
    </p:spTree>
    <p:extLst>
      <p:ext uri="{BB962C8B-B14F-4D97-AF65-F5344CB8AC3E}">
        <p14:creationId xmlns:p14="http://schemas.microsoft.com/office/powerpoint/2010/main" xmlns="" val="155483708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12 (a) </a:t>
            </a:r>
            <a:r>
              <a:rPr lang="es-ES_tradnl" b="1" dirty="0"/>
              <a:t/>
            </a:r>
            <a:br>
              <a:rPr lang="es-ES_tradnl" b="1"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185</a:t>
            </a:fld>
            <a:endParaRPr lang="es-ES_tradnl" dirty="0"/>
          </a:p>
        </p:txBody>
      </p:sp>
      <p:sp>
        <p:nvSpPr>
          <p:cNvPr id="3" name="Rectángulo 2"/>
          <p:cNvSpPr/>
          <p:nvPr/>
        </p:nvSpPr>
        <p:spPr>
          <a:xfrm>
            <a:off x="204281" y="2574084"/>
            <a:ext cx="4572000" cy="2862322"/>
          </a:xfrm>
          <a:prstGeom prst="rect">
            <a:avLst/>
          </a:prstGeom>
        </p:spPr>
        <p:txBody>
          <a:bodyPr>
            <a:spAutoFit/>
          </a:bodyPr>
          <a:lstStyle/>
          <a:p>
            <a:r>
              <a:rPr lang="es-ES_tradnl" dirty="0" err="1">
                <a:solidFill>
                  <a:srgbClr val="0000E6"/>
                </a:solidFill>
              </a:rPr>
              <a:t>public</a:t>
            </a:r>
            <a:r>
              <a:rPr lang="es-ES_tradnl" dirty="0"/>
              <a:t> </a:t>
            </a:r>
            <a:r>
              <a:rPr lang="es-ES_tradnl" dirty="0" err="1">
                <a:solidFill>
                  <a:srgbClr val="0000E6"/>
                </a:solidFill>
              </a:rPr>
              <a:t>void</a:t>
            </a:r>
            <a:r>
              <a:rPr lang="es-ES_tradnl" dirty="0"/>
              <a:t> </a:t>
            </a:r>
            <a:r>
              <a:rPr lang="es-ES_tradnl" b="1" dirty="0">
                <a:latin typeface="Monospaced" charset="0"/>
              </a:rPr>
              <a:t>letras</a:t>
            </a:r>
            <a:r>
              <a:rPr lang="es-ES_tradnl" dirty="0"/>
              <a:t>(){ </a:t>
            </a:r>
            <a:endParaRPr lang="es-ES_tradnl" dirty="0" smtClean="0"/>
          </a:p>
          <a:p>
            <a:r>
              <a:rPr lang="es-ES_tradnl" dirty="0"/>
              <a:t> </a:t>
            </a:r>
            <a:r>
              <a:rPr lang="es-ES_tradnl" dirty="0" smtClean="0"/>
              <a:t> </a:t>
            </a:r>
            <a:r>
              <a:rPr lang="es-ES_tradnl" dirty="0" err="1" smtClean="0"/>
              <a:t>List</a:t>
            </a:r>
            <a:r>
              <a:rPr lang="es-ES_tradnl" dirty="0" smtClean="0"/>
              <a:t>&lt;</a:t>
            </a:r>
            <a:r>
              <a:rPr lang="es-ES_tradnl" dirty="0" err="1" smtClean="0"/>
              <a:t>Character</a:t>
            </a:r>
            <a:r>
              <a:rPr lang="es-ES_tradnl" dirty="0"/>
              <a:t>&gt; letras=</a:t>
            </a:r>
            <a:r>
              <a:rPr lang="es-ES_tradnl" dirty="0">
                <a:solidFill>
                  <a:srgbClr val="0000E6"/>
                </a:solidFill>
              </a:rPr>
              <a:t>new</a:t>
            </a:r>
            <a:r>
              <a:rPr lang="es-ES_tradnl" dirty="0"/>
              <a:t> </a:t>
            </a:r>
            <a:r>
              <a:rPr lang="es-ES_tradnl" dirty="0" err="1"/>
              <a:t>ArrayList</a:t>
            </a:r>
            <a:r>
              <a:rPr lang="es-ES_tradnl" dirty="0"/>
              <a:t>&lt;&gt;(); </a:t>
            </a:r>
            <a:endParaRPr lang="es-ES_tradnl" dirty="0" smtClean="0"/>
          </a:p>
          <a:p>
            <a:r>
              <a:rPr lang="es-ES_tradnl" dirty="0"/>
              <a:t> </a:t>
            </a:r>
            <a:r>
              <a:rPr lang="es-ES_tradnl" dirty="0" smtClean="0"/>
              <a:t> </a:t>
            </a:r>
            <a:r>
              <a:rPr lang="es-ES_tradnl" dirty="0" err="1" smtClean="0"/>
              <a:t>letras.add</a:t>
            </a:r>
            <a:r>
              <a:rPr lang="es-ES_tradnl" dirty="0"/>
              <a:t>(</a:t>
            </a:r>
            <a:r>
              <a:rPr lang="es-ES_tradnl" dirty="0">
                <a:solidFill>
                  <a:srgbClr val="CE7B00"/>
                </a:solidFill>
              </a:rPr>
              <a:t>'a'</a:t>
            </a:r>
            <a:r>
              <a:rPr lang="es-ES_tradnl" dirty="0"/>
              <a:t>); </a:t>
            </a:r>
            <a:endParaRPr lang="es-ES_tradnl" dirty="0" smtClean="0"/>
          </a:p>
          <a:p>
            <a:r>
              <a:rPr lang="es-ES_tradnl" dirty="0"/>
              <a:t> </a:t>
            </a:r>
            <a:r>
              <a:rPr lang="es-ES_tradnl" dirty="0" smtClean="0"/>
              <a:t> </a:t>
            </a:r>
            <a:r>
              <a:rPr lang="es-ES_tradnl" dirty="0" err="1" smtClean="0"/>
              <a:t>letras.add</a:t>
            </a:r>
            <a:r>
              <a:rPr lang="es-ES_tradnl" dirty="0"/>
              <a:t>(</a:t>
            </a:r>
            <a:r>
              <a:rPr lang="es-ES_tradnl" dirty="0">
                <a:solidFill>
                  <a:srgbClr val="CE7B00"/>
                </a:solidFill>
              </a:rPr>
              <a:t>'b'</a:t>
            </a:r>
            <a:r>
              <a:rPr lang="es-ES_tradnl" dirty="0"/>
              <a:t>); </a:t>
            </a:r>
            <a:endParaRPr lang="es-ES_tradnl" dirty="0" smtClean="0"/>
          </a:p>
          <a:p>
            <a:r>
              <a:rPr lang="es-ES_tradnl" dirty="0"/>
              <a:t> </a:t>
            </a:r>
            <a:r>
              <a:rPr lang="es-ES_tradnl" dirty="0" smtClean="0"/>
              <a:t> </a:t>
            </a:r>
            <a:r>
              <a:rPr lang="es-ES_tradnl" dirty="0" err="1" smtClean="0"/>
              <a:t>letras.add</a:t>
            </a:r>
            <a:r>
              <a:rPr lang="es-ES_tradnl" dirty="0"/>
              <a:t>(</a:t>
            </a:r>
            <a:r>
              <a:rPr lang="es-ES_tradnl" dirty="0">
                <a:solidFill>
                  <a:srgbClr val="CE7B00"/>
                </a:solidFill>
              </a:rPr>
              <a:t>'c'</a:t>
            </a:r>
            <a:r>
              <a:rPr lang="es-ES_tradnl" dirty="0"/>
              <a:t>); </a:t>
            </a:r>
            <a:endParaRPr lang="es-ES_tradnl" dirty="0" smtClean="0"/>
          </a:p>
          <a:p>
            <a:r>
              <a:rPr lang="es-ES_tradnl" dirty="0"/>
              <a:t> </a:t>
            </a:r>
            <a:r>
              <a:rPr lang="es-ES_tradnl" dirty="0" smtClean="0"/>
              <a:t> </a:t>
            </a:r>
            <a:r>
              <a:rPr lang="es-ES_tradnl" dirty="0" err="1" smtClean="0"/>
              <a:t>letras.add</a:t>
            </a:r>
            <a:r>
              <a:rPr lang="es-ES_tradnl" dirty="0"/>
              <a:t>(</a:t>
            </a:r>
            <a:r>
              <a:rPr lang="es-ES_tradnl" dirty="0">
                <a:solidFill>
                  <a:srgbClr val="CE7B00"/>
                </a:solidFill>
              </a:rPr>
              <a:t>'d'</a:t>
            </a:r>
            <a:r>
              <a:rPr lang="es-ES_tradnl" dirty="0"/>
              <a:t>); </a:t>
            </a:r>
            <a:endParaRPr lang="es-ES_tradnl" dirty="0" smtClean="0"/>
          </a:p>
          <a:p>
            <a:r>
              <a:rPr lang="es-ES_tradnl" dirty="0"/>
              <a:t> </a:t>
            </a:r>
            <a:r>
              <a:rPr lang="es-ES_tradnl" dirty="0" smtClean="0"/>
              <a:t> </a:t>
            </a:r>
            <a:r>
              <a:rPr lang="es-ES_tradnl" dirty="0" err="1" smtClean="0"/>
              <a:t>letras.add</a:t>
            </a:r>
            <a:r>
              <a:rPr lang="es-ES_tradnl" dirty="0"/>
              <a:t>(</a:t>
            </a:r>
            <a:r>
              <a:rPr lang="es-ES_tradnl" dirty="0">
                <a:solidFill>
                  <a:srgbClr val="CE7B00"/>
                </a:solidFill>
              </a:rPr>
              <a:t>'e'</a:t>
            </a:r>
            <a:r>
              <a:rPr lang="es-ES_tradnl" dirty="0"/>
              <a:t>); </a:t>
            </a:r>
            <a:endParaRPr lang="es-ES_tradnl" dirty="0" smtClean="0"/>
          </a:p>
          <a:p>
            <a:r>
              <a:rPr lang="es-ES_tradnl" dirty="0"/>
              <a:t> </a:t>
            </a:r>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.println</a:t>
            </a:r>
            <a:r>
              <a:rPr lang="es-ES_tradnl" dirty="0" smtClean="0"/>
              <a:t>(letras</a:t>
            </a:r>
            <a:r>
              <a:rPr lang="es-ES_tradnl" dirty="0"/>
              <a:t>); </a:t>
            </a:r>
            <a:endParaRPr lang="es-ES_tradnl" dirty="0" smtClean="0"/>
          </a:p>
          <a:p>
            <a:r>
              <a:rPr lang="es-ES_tradnl" dirty="0" smtClean="0"/>
              <a:t>} </a:t>
            </a:r>
          </a:p>
          <a:p>
            <a:endParaRPr lang="es-ES_tradnl" dirty="0">
              <a:solidFill>
                <a:srgbClr val="0000E6"/>
              </a:solidFill>
            </a:endParaRPr>
          </a:p>
        </p:txBody>
      </p:sp>
      <p:sp>
        <p:nvSpPr>
          <p:cNvPr id="4" name="Rectángulo 3"/>
          <p:cNvSpPr/>
          <p:nvPr/>
        </p:nvSpPr>
        <p:spPr>
          <a:xfrm>
            <a:off x="4572000" y="3865794"/>
            <a:ext cx="4572000" cy="2585323"/>
          </a:xfrm>
          <a:prstGeom prst="rect">
            <a:avLst/>
          </a:prstGeom>
        </p:spPr>
        <p:txBody>
          <a:bodyPr>
            <a:spAutoFit/>
          </a:bodyPr>
          <a:lstStyle/>
          <a:p>
            <a:r>
              <a:rPr lang="es-ES_tradnl" dirty="0" err="1">
                <a:solidFill>
                  <a:srgbClr val="0000E6"/>
                </a:solidFill>
              </a:rPr>
              <a:t>public</a:t>
            </a:r>
            <a:r>
              <a:rPr lang="es-ES_tradnl" dirty="0"/>
              <a:t> </a:t>
            </a:r>
            <a:r>
              <a:rPr lang="es-ES_tradnl" dirty="0" err="1">
                <a:solidFill>
                  <a:srgbClr val="0000E6"/>
                </a:solidFill>
              </a:rPr>
              <a:t>void</a:t>
            </a:r>
            <a:r>
              <a:rPr lang="es-ES_tradnl" dirty="0"/>
              <a:t> </a:t>
            </a:r>
            <a:r>
              <a:rPr lang="es-ES_tradnl" b="1" dirty="0" err="1">
                <a:latin typeface="Monospaced" charset="0"/>
              </a:rPr>
              <a:t>numeros</a:t>
            </a:r>
            <a:r>
              <a:rPr lang="es-ES_tradnl" dirty="0"/>
              <a:t>(){ </a:t>
            </a:r>
          </a:p>
          <a:p>
            <a:r>
              <a:rPr lang="es-ES_tradnl" dirty="0"/>
              <a:t>  </a:t>
            </a:r>
            <a:r>
              <a:rPr lang="es-ES_tradnl" dirty="0" err="1"/>
              <a:t>List</a:t>
            </a:r>
            <a:r>
              <a:rPr lang="es-ES_tradnl" dirty="0"/>
              <a:t>&lt;</a:t>
            </a:r>
            <a:r>
              <a:rPr lang="es-ES_tradnl" dirty="0" err="1"/>
              <a:t>Integer</a:t>
            </a:r>
            <a:r>
              <a:rPr lang="es-ES_tradnl" dirty="0"/>
              <a:t>&gt; </a:t>
            </a:r>
            <a:r>
              <a:rPr lang="es-ES_tradnl" dirty="0" err="1"/>
              <a:t>numeros</a:t>
            </a:r>
            <a:r>
              <a:rPr lang="es-ES_tradnl" dirty="0"/>
              <a:t>=</a:t>
            </a:r>
            <a:r>
              <a:rPr lang="es-ES_tradnl" dirty="0">
                <a:solidFill>
                  <a:srgbClr val="0000E6"/>
                </a:solidFill>
              </a:rPr>
              <a:t>new</a:t>
            </a:r>
            <a:r>
              <a:rPr lang="es-ES_tradnl" dirty="0"/>
              <a:t> </a:t>
            </a:r>
            <a:r>
              <a:rPr lang="es-ES_tradnl" dirty="0" err="1"/>
              <a:t>ArrayList</a:t>
            </a:r>
            <a:r>
              <a:rPr lang="es-ES_tradnl" dirty="0"/>
              <a:t>&lt;&gt;(); </a:t>
            </a:r>
            <a:r>
              <a:rPr lang="es-ES_tradnl" dirty="0" smtClean="0"/>
              <a:t>  </a:t>
            </a:r>
          </a:p>
          <a:p>
            <a:r>
              <a:rPr lang="es-ES_tradnl" dirty="0"/>
              <a:t> </a:t>
            </a:r>
            <a:r>
              <a:rPr lang="es-ES_tradnl" dirty="0" smtClean="0"/>
              <a:t> </a:t>
            </a:r>
            <a:r>
              <a:rPr lang="es-ES_tradnl" dirty="0" err="1" smtClean="0"/>
              <a:t>numeros.add</a:t>
            </a:r>
            <a:r>
              <a:rPr lang="es-ES_tradnl" dirty="0" smtClean="0"/>
              <a:t>(1</a:t>
            </a:r>
            <a:r>
              <a:rPr lang="es-ES_tradnl" dirty="0"/>
              <a:t>); </a:t>
            </a:r>
            <a:endParaRPr lang="es-ES_tradnl" dirty="0" smtClean="0"/>
          </a:p>
          <a:p>
            <a:r>
              <a:rPr lang="es-ES_tradnl" dirty="0"/>
              <a:t> </a:t>
            </a:r>
            <a:r>
              <a:rPr lang="es-ES_tradnl" dirty="0" smtClean="0"/>
              <a:t> </a:t>
            </a:r>
            <a:r>
              <a:rPr lang="es-ES_tradnl" dirty="0" err="1" smtClean="0"/>
              <a:t>numeros.add</a:t>
            </a:r>
            <a:r>
              <a:rPr lang="es-ES_tradnl" dirty="0" smtClean="0"/>
              <a:t>(2</a:t>
            </a:r>
            <a:r>
              <a:rPr lang="es-ES_tradnl" dirty="0"/>
              <a:t>); </a:t>
            </a:r>
            <a:endParaRPr lang="es-ES_tradnl" dirty="0" smtClean="0"/>
          </a:p>
          <a:p>
            <a:r>
              <a:rPr lang="es-ES_tradnl" dirty="0"/>
              <a:t> </a:t>
            </a:r>
            <a:r>
              <a:rPr lang="es-ES_tradnl" dirty="0" smtClean="0"/>
              <a:t> </a:t>
            </a:r>
            <a:r>
              <a:rPr lang="es-ES_tradnl" dirty="0" err="1" smtClean="0"/>
              <a:t>numeros.add</a:t>
            </a:r>
            <a:r>
              <a:rPr lang="es-ES_tradnl" dirty="0" smtClean="0"/>
              <a:t>(3</a:t>
            </a:r>
            <a:r>
              <a:rPr lang="es-ES_tradnl" dirty="0"/>
              <a:t>); </a:t>
            </a:r>
            <a:endParaRPr lang="es-ES_tradnl" dirty="0" smtClean="0"/>
          </a:p>
          <a:p>
            <a:r>
              <a:rPr lang="es-ES_tradnl" dirty="0"/>
              <a:t> </a:t>
            </a:r>
            <a:r>
              <a:rPr lang="es-ES_tradnl" dirty="0" smtClean="0"/>
              <a:t> </a:t>
            </a:r>
            <a:r>
              <a:rPr lang="es-ES_tradnl" dirty="0" err="1" smtClean="0"/>
              <a:t>numeros.add</a:t>
            </a:r>
            <a:r>
              <a:rPr lang="es-ES_tradnl" dirty="0" smtClean="0"/>
              <a:t>(4</a:t>
            </a:r>
            <a:r>
              <a:rPr lang="es-ES_tradnl" dirty="0"/>
              <a:t>); </a:t>
            </a:r>
            <a:endParaRPr lang="es-ES_tradnl" dirty="0" smtClean="0"/>
          </a:p>
          <a:p>
            <a:r>
              <a:rPr lang="es-ES_tradnl" dirty="0"/>
              <a:t> </a:t>
            </a:r>
            <a:r>
              <a:rPr lang="es-ES_tradnl" dirty="0" smtClean="0"/>
              <a:t> </a:t>
            </a:r>
            <a:r>
              <a:rPr lang="es-ES_tradnl" dirty="0" err="1" smtClean="0"/>
              <a:t>numeros.add</a:t>
            </a:r>
            <a:r>
              <a:rPr lang="es-ES_tradnl" dirty="0" smtClean="0"/>
              <a:t>(5</a:t>
            </a:r>
            <a:r>
              <a:rPr lang="es-ES_tradnl" dirty="0"/>
              <a:t>); </a:t>
            </a:r>
            <a:endParaRPr lang="es-ES_tradnl" dirty="0" smtClean="0"/>
          </a:p>
          <a:p>
            <a:r>
              <a:rPr lang="es-ES_tradnl" dirty="0"/>
              <a:t> </a:t>
            </a:r>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.println</a:t>
            </a:r>
            <a:r>
              <a:rPr lang="es-ES_tradnl" dirty="0" smtClean="0"/>
              <a:t>(</a:t>
            </a:r>
            <a:r>
              <a:rPr lang="es-ES_tradnl" dirty="0" err="1" smtClean="0"/>
              <a:t>numeros</a:t>
            </a:r>
            <a:r>
              <a:rPr lang="es-ES_tradnl" dirty="0"/>
              <a:t>); </a:t>
            </a:r>
            <a:endParaRPr lang="es-ES_tradnl" dirty="0" smtClean="0"/>
          </a:p>
          <a:p>
            <a:r>
              <a:rPr lang="es-ES_tradnl" dirty="0" smtClean="0"/>
              <a:t>}</a:t>
            </a:r>
            <a:endParaRPr lang="en-US" dirty="0"/>
          </a:p>
        </p:txBody>
      </p:sp>
    </p:spTree>
    <p:extLst>
      <p:ext uri="{BB962C8B-B14F-4D97-AF65-F5344CB8AC3E}">
        <p14:creationId xmlns:p14="http://schemas.microsoft.com/office/powerpoint/2010/main" xmlns="" val="156583728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pPr/>
              <a:t>186</a:t>
            </a:fld>
            <a:endParaRPr lang="es-ES_tradnl" dirty="0"/>
          </a:p>
        </p:txBody>
      </p:sp>
      <p:sp>
        <p:nvSpPr>
          <p:cNvPr id="3" name="Título 1"/>
          <p:cNvSpPr>
            <a:spLocks noGrp="1"/>
          </p:cNvSpPr>
          <p:nvPr>
            <p:ph type="title"/>
          </p:nvPr>
        </p:nvSpPr>
        <p:spPr>
          <a:xfrm>
            <a:off x="628650" y="900000"/>
            <a:ext cx="7886700" cy="1220315"/>
          </a:xfrm>
        </p:spPr>
        <p:txBody>
          <a:bodyPr/>
          <a:lstStyle/>
          <a:p>
            <a:r>
              <a:rPr lang="es-ES_tradnl" b="1" dirty="0"/>
              <a:t>Ejercicio </a:t>
            </a:r>
            <a:r>
              <a:rPr lang="es-ES_tradnl" b="1" dirty="0" smtClean="0"/>
              <a:t>12 (b) </a:t>
            </a:r>
            <a:r>
              <a:rPr lang="es-ES_tradnl" b="1" dirty="0"/>
              <a:t/>
            </a:r>
            <a:br>
              <a:rPr lang="es-ES_tradnl" b="1" dirty="0"/>
            </a:br>
            <a:r>
              <a:rPr lang="es-ES_tradnl" sz="2800" i="1" dirty="0"/>
              <a:t>Resolución</a:t>
            </a:r>
            <a:endParaRPr lang="es-ES_tradnl" i="1" dirty="0"/>
          </a:p>
        </p:txBody>
      </p:sp>
      <p:sp>
        <p:nvSpPr>
          <p:cNvPr id="2" name="Rectángulo 1"/>
          <p:cNvSpPr/>
          <p:nvPr/>
        </p:nvSpPr>
        <p:spPr>
          <a:xfrm>
            <a:off x="291829" y="2120315"/>
            <a:ext cx="4572000" cy="2031325"/>
          </a:xfrm>
          <a:prstGeom prst="rect">
            <a:avLst/>
          </a:prstGeom>
        </p:spPr>
        <p:txBody>
          <a:bodyPr>
            <a:spAutoFit/>
          </a:bodyPr>
          <a:lstStyle/>
          <a:p>
            <a:r>
              <a:rPr lang="es-ES_tradnl" dirty="0" err="1">
                <a:solidFill>
                  <a:srgbClr val="0000E6"/>
                </a:solidFill>
              </a:rPr>
              <a:t>private</a:t>
            </a:r>
            <a:r>
              <a:rPr lang="es-ES_tradnl" dirty="0"/>
              <a:t> </a:t>
            </a:r>
            <a:r>
              <a:rPr lang="es-ES_tradnl" dirty="0" err="1">
                <a:solidFill>
                  <a:srgbClr val="0000E6"/>
                </a:solidFill>
              </a:rPr>
              <a:t>static</a:t>
            </a:r>
            <a:r>
              <a:rPr lang="es-ES_tradnl" dirty="0"/>
              <a:t> </a:t>
            </a:r>
            <a:r>
              <a:rPr lang="es-ES_tradnl" dirty="0" err="1">
                <a:solidFill>
                  <a:srgbClr val="0000E6"/>
                </a:solidFill>
              </a:rPr>
              <a:t>void</a:t>
            </a:r>
            <a:r>
              <a:rPr lang="es-ES_tradnl" dirty="0"/>
              <a:t> </a:t>
            </a:r>
            <a:r>
              <a:rPr lang="es-ES_tradnl" b="1" i="1" dirty="0" err="1">
                <a:latin typeface="Monospaced" charset="0"/>
              </a:rPr>
              <a:t>incisoA</a:t>
            </a:r>
            <a:r>
              <a:rPr lang="es-ES_tradnl" dirty="0"/>
              <a:t>() { </a:t>
            </a:r>
            <a:endParaRPr lang="es-ES_tradnl" dirty="0" smtClean="0"/>
          </a:p>
          <a:p>
            <a:r>
              <a:rPr lang="es-ES_tradnl" dirty="0"/>
              <a:t> </a:t>
            </a:r>
            <a:r>
              <a:rPr lang="es-ES_tradnl" dirty="0" smtClean="0"/>
              <a:t> </a:t>
            </a:r>
            <a:r>
              <a:rPr lang="es-ES_tradnl" dirty="0" err="1" smtClean="0"/>
              <a:t>List</a:t>
            </a:r>
            <a:r>
              <a:rPr lang="es-ES_tradnl" dirty="0" smtClean="0"/>
              <a:t>&lt;</a:t>
            </a:r>
            <a:r>
              <a:rPr lang="es-ES_tradnl" dirty="0" err="1" smtClean="0"/>
              <a:t>Integer</a:t>
            </a:r>
            <a:r>
              <a:rPr lang="es-ES_tradnl" dirty="0"/>
              <a:t>&gt; </a:t>
            </a:r>
            <a:r>
              <a:rPr lang="es-ES_tradnl" dirty="0" err="1"/>
              <a:t>numeros</a:t>
            </a:r>
            <a:r>
              <a:rPr lang="es-ES_tradnl" dirty="0"/>
              <a:t> = </a:t>
            </a:r>
            <a:r>
              <a:rPr lang="es-ES_tradnl" dirty="0">
                <a:solidFill>
                  <a:srgbClr val="0000E6"/>
                </a:solidFill>
              </a:rPr>
              <a:t>new</a:t>
            </a:r>
            <a:r>
              <a:rPr lang="es-ES_tradnl" dirty="0"/>
              <a:t> </a:t>
            </a:r>
            <a:r>
              <a:rPr lang="es-ES_tradnl" dirty="0" err="1"/>
              <a:t>ArrayList</a:t>
            </a:r>
            <a:r>
              <a:rPr lang="es-ES_tradnl" dirty="0"/>
              <a:t>&lt;&gt;(); </a:t>
            </a:r>
            <a:r>
              <a:rPr lang="es-ES_tradnl" dirty="0" smtClean="0"/>
              <a:t> </a:t>
            </a:r>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for</a:t>
            </a:r>
            <a:r>
              <a:rPr lang="es-ES_tradnl" dirty="0" smtClean="0"/>
              <a:t> </a:t>
            </a:r>
            <a:r>
              <a:rPr lang="es-ES_tradnl" dirty="0"/>
              <a:t>(</a:t>
            </a:r>
            <a:r>
              <a:rPr lang="es-ES_tradnl" dirty="0" err="1">
                <a:solidFill>
                  <a:srgbClr val="0000E6"/>
                </a:solidFill>
              </a:rPr>
              <a:t>int</a:t>
            </a:r>
            <a:r>
              <a:rPr lang="es-ES_tradnl" dirty="0"/>
              <a:t> i = 0; i &lt; 1000; i</a:t>
            </a:r>
            <a:r>
              <a:rPr lang="es-ES_tradnl" dirty="0" smtClean="0"/>
              <a:t>++)</a:t>
            </a:r>
          </a:p>
          <a:p>
            <a:r>
              <a:rPr lang="es-ES_tradnl" dirty="0"/>
              <a:t> </a:t>
            </a:r>
            <a:r>
              <a:rPr lang="es-ES_tradnl" dirty="0" smtClean="0"/>
              <a:t>   </a:t>
            </a:r>
            <a:r>
              <a:rPr lang="es-ES_tradnl" dirty="0" err="1" smtClean="0"/>
              <a:t>numeros.add</a:t>
            </a:r>
            <a:r>
              <a:rPr lang="es-ES_tradnl" dirty="0" smtClean="0"/>
              <a:t>(i</a:t>
            </a:r>
            <a:r>
              <a:rPr lang="es-ES_tradnl" dirty="0"/>
              <a:t>);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for</a:t>
            </a:r>
            <a:r>
              <a:rPr lang="es-ES_tradnl" dirty="0" smtClean="0"/>
              <a:t> </a:t>
            </a:r>
            <a:r>
              <a:rPr lang="es-ES_tradnl" dirty="0"/>
              <a:t>(</a:t>
            </a:r>
            <a:r>
              <a:rPr lang="es-ES_tradnl" dirty="0" err="1">
                <a:solidFill>
                  <a:srgbClr val="0000E6"/>
                </a:solidFill>
              </a:rPr>
              <a:t>int</a:t>
            </a:r>
            <a:r>
              <a:rPr lang="es-ES_tradnl" dirty="0"/>
              <a:t> </a:t>
            </a:r>
            <a:r>
              <a:rPr lang="es-ES_tradnl" dirty="0" err="1"/>
              <a:t>num</a:t>
            </a:r>
            <a:r>
              <a:rPr lang="es-ES_tradnl" dirty="0"/>
              <a:t> : </a:t>
            </a:r>
            <a:r>
              <a:rPr lang="es-ES_tradnl" dirty="0" err="1"/>
              <a:t>numeros</a:t>
            </a:r>
            <a:r>
              <a:rPr lang="es-ES_tradnl" dirty="0" smtClean="0"/>
              <a:t>)</a:t>
            </a:r>
          </a:p>
          <a:p>
            <a:r>
              <a:rPr lang="es-ES_tradnl" dirty="0"/>
              <a:t> </a:t>
            </a:r>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.println</a:t>
            </a:r>
            <a:r>
              <a:rPr lang="es-ES_tradnl" dirty="0" smtClean="0"/>
              <a:t>(</a:t>
            </a:r>
            <a:r>
              <a:rPr lang="es-ES_tradnl" dirty="0" err="1" smtClean="0"/>
              <a:t>num</a:t>
            </a:r>
            <a:r>
              <a:rPr lang="es-ES_tradnl" dirty="0"/>
              <a:t>); </a:t>
            </a:r>
            <a:endParaRPr lang="es-ES_tradnl" dirty="0" smtClean="0"/>
          </a:p>
          <a:p>
            <a:r>
              <a:rPr lang="es-ES_tradnl" dirty="0" smtClean="0"/>
              <a:t>}</a:t>
            </a:r>
            <a:endParaRPr lang="en-US" dirty="0"/>
          </a:p>
        </p:txBody>
      </p:sp>
      <p:sp>
        <p:nvSpPr>
          <p:cNvPr id="4" name="Rectángulo 3"/>
          <p:cNvSpPr/>
          <p:nvPr/>
        </p:nvSpPr>
        <p:spPr>
          <a:xfrm>
            <a:off x="4863829" y="2110273"/>
            <a:ext cx="4572000" cy="2031325"/>
          </a:xfrm>
          <a:prstGeom prst="rect">
            <a:avLst/>
          </a:prstGeom>
        </p:spPr>
        <p:txBody>
          <a:bodyPr>
            <a:spAutoFit/>
          </a:bodyPr>
          <a:lstStyle/>
          <a:p>
            <a:r>
              <a:rPr lang="es-ES_tradnl" dirty="0" err="1">
                <a:solidFill>
                  <a:srgbClr val="0000E6"/>
                </a:solidFill>
              </a:rPr>
              <a:t>private</a:t>
            </a:r>
            <a:r>
              <a:rPr lang="es-ES_tradnl" dirty="0"/>
              <a:t> </a:t>
            </a:r>
            <a:r>
              <a:rPr lang="es-ES_tradnl" dirty="0" err="1">
                <a:solidFill>
                  <a:srgbClr val="0000E6"/>
                </a:solidFill>
              </a:rPr>
              <a:t>static</a:t>
            </a:r>
            <a:r>
              <a:rPr lang="es-ES_tradnl" dirty="0"/>
              <a:t> </a:t>
            </a:r>
            <a:r>
              <a:rPr lang="es-ES_tradnl" dirty="0" err="1">
                <a:solidFill>
                  <a:srgbClr val="0000E6"/>
                </a:solidFill>
              </a:rPr>
              <a:t>void</a:t>
            </a:r>
            <a:r>
              <a:rPr lang="es-ES_tradnl" dirty="0"/>
              <a:t> </a:t>
            </a:r>
            <a:r>
              <a:rPr lang="es-ES_tradnl" b="1" i="1" dirty="0" err="1">
                <a:latin typeface="Monospaced" charset="0"/>
              </a:rPr>
              <a:t>incisoB</a:t>
            </a:r>
            <a:r>
              <a:rPr lang="es-ES_tradnl" dirty="0"/>
              <a:t>() { </a:t>
            </a:r>
            <a:endParaRPr lang="es-ES_tradnl" dirty="0" smtClean="0"/>
          </a:p>
          <a:p>
            <a:r>
              <a:rPr lang="es-ES_tradnl" dirty="0"/>
              <a:t> </a:t>
            </a:r>
            <a:r>
              <a:rPr lang="es-ES_tradnl" dirty="0" smtClean="0"/>
              <a:t> </a:t>
            </a:r>
            <a:r>
              <a:rPr lang="es-ES_tradnl" dirty="0" err="1" smtClean="0"/>
              <a:t>List</a:t>
            </a:r>
            <a:r>
              <a:rPr lang="es-ES_tradnl" dirty="0" smtClean="0"/>
              <a:t>&lt;</a:t>
            </a:r>
            <a:r>
              <a:rPr lang="es-ES_tradnl" dirty="0" err="1" smtClean="0"/>
              <a:t>Integer</a:t>
            </a:r>
            <a:r>
              <a:rPr lang="es-ES_tradnl" dirty="0"/>
              <a:t>&gt; </a:t>
            </a:r>
            <a:r>
              <a:rPr lang="es-ES_tradnl" dirty="0" err="1"/>
              <a:t>numeros</a:t>
            </a:r>
            <a:r>
              <a:rPr lang="es-ES_tradnl" dirty="0"/>
              <a:t> = </a:t>
            </a:r>
            <a:r>
              <a:rPr lang="es-ES_tradnl" dirty="0">
                <a:solidFill>
                  <a:srgbClr val="0000E6"/>
                </a:solidFill>
              </a:rPr>
              <a:t>new</a:t>
            </a:r>
            <a:r>
              <a:rPr lang="es-ES_tradnl" dirty="0"/>
              <a:t> </a:t>
            </a:r>
            <a:r>
              <a:rPr lang="es-ES_tradnl" dirty="0" err="1"/>
              <a:t>ArrayList</a:t>
            </a:r>
            <a:r>
              <a:rPr lang="es-ES_tradnl" dirty="0"/>
              <a:t>&lt;&gt;();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for</a:t>
            </a:r>
            <a:r>
              <a:rPr lang="es-ES_tradnl" dirty="0" smtClean="0"/>
              <a:t> </a:t>
            </a:r>
            <a:r>
              <a:rPr lang="es-ES_tradnl" dirty="0"/>
              <a:t>(</a:t>
            </a:r>
            <a:r>
              <a:rPr lang="es-ES_tradnl" dirty="0" err="1">
                <a:solidFill>
                  <a:srgbClr val="0000E6"/>
                </a:solidFill>
              </a:rPr>
              <a:t>int</a:t>
            </a:r>
            <a:r>
              <a:rPr lang="es-ES_tradnl" dirty="0"/>
              <a:t> i = 0; i &lt; 1000; i</a:t>
            </a:r>
            <a:r>
              <a:rPr lang="es-ES_tradnl" dirty="0" smtClean="0"/>
              <a:t>++)</a:t>
            </a:r>
          </a:p>
          <a:p>
            <a:r>
              <a:rPr lang="es-ES_tradnl" dirty="0"/>
              <a:t> </a:t>
            </a:r>
            <a:r>
              <a:rPr lang="es-ES_tradnl" dirty="0" smtClean="0"/>
              <a:t>   </a:t>
            </a:r>
            <a:r>
              <a:rPr lang="es-ES_tradnl" dirty="0" err="1" smtClean="0"/>
              <a:t>numeros.add</a:t>
            </a:r>
            <a:r>
              <a:rPr lang="es-ES_tradnl" dirty="0" smtClean="0"/>
              <a:t>(i </a:t>
            </a:r>
            <a:r>
              <a:rPr lang="es-ES_tradnl" dirty="0"/>
              <a:t>+ 5000);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for</a:t>
            </a:r>
            <a:r>
              <a:rPr lang="es-ES_tradnl" dirty="0" smtClean="0"/>
              <a:t> </a:t>
            </a:r>
            <a:r>
              <a:rPr lang="es-ES_tradnl" dirty="0"/>
              <a:t>(</a:t>
            </a:r>
            <a:r>
              <a:rPr lang="es-ES_tradnl" dirty="0" err="1">
                <a:solidFill>
                  <a:srgbClr val="0000E6"/>
                </a:solidFill>
              </a:rPr>
              <a:t>int</a:t>
            </a:r>
            <a:r>
              <a:rPr lang="es-ES_tradnl" dirty="0"/>
              <a:t> </a:t>
            </a:r>
            <a:r>
              <a:rPr lang="es-ES_tradnl" dirty="0" err="1"/>
              <a:t>num</a:t>
            </a:r>
            <a:r>
              <a:rPr lang="es-ES_tradnl" dirty="0"/>
              <a:t> : </a:t>
            </a:r>
            <a:r>
              <a:rPr lang="es-ES_tradnl" dirty="0" err="1"/>
              <a:t>numeros</a:t>
            </a:r>
            <a:r>
              <a:rPr lang="es-ES_tradnl" dirty="0" smtClean="0"/>
              <a:t>)</a:t>
            </a:r>
          </a:p>
          <a:p>
            <a:r>
              <a:rPr lang="es-ES_tradnl" dirty="0"/>
              <a:t> </a:t>
            </a:r>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.println</a:t>
            </a:r>
            <a:r>
              <a:rPr lang="es-ES_tradnl" dirty="0" smtClean="0"/>
              <a:t>(</a:t>
            </a:r>
            <a:r>
              <a:rPr lang="es-ES_tradnl" dirty="0" err="1" smtClean="0"/>
              <a:t>num</a:t>
            </a:r>
            <a:r>
              <a:rPr lang="es-ES_tradnl" dirty="0"/>
              <a:t>); </a:t>
            </a:r>
            <a:endParaRPr lang="es-ES_tradnl" dirty="0" smtClean="0"/>
          </a:p>
          <a:p>
            <a:r>
              <a:rPr lang="es-ES_tradnl" dirty="0" smtClean="0"/>
              <a:t>}</a:t>
            </a:r>
            <a:endParaRPr lang="en-US" dirty="0"/>
          </a:p>
        </p:txBody>
      </p:sp>
      <p:sp>
        <p:nvSpPr>
          <p:cNvPr id="6" name="Rectángulo 5"/>
          <p:cNvSpPr/>
          <p:nvPr/>
        </p:nvSpPr>
        <p:spPr>
          <a:xfrm>
            <a:off x="1848255" y="4059209"/>
            <a:ext cx="4572000" cy="2585323"/>
          </a:xfrm>
          <a:prstGeom prst="rect">
            <a:avLst/>
          </a:prstGeom>
        </p:spPr>
        <p:txBody>
          <a:bodyPr>
            <a:spAutoFit/>
          </a:bodyPr>
          <a:lstStyle/>
          <a:p>
            <a:r>
              <a:rPr lang="es-ES_tradnl" dirty="0" err="1">
                <a:solidFill>
                  <a:srgbClr val="0000E6"/>
                </a:solidFill>
              </a:rPr>
              <a:t>private</a:t>
            </a:r>
            <a:r>
              <a:rPr lang="es-ES_tradnl" dirty="0"/>
              <a:t> </a:t>
            </a:r>
            <a:r>
              <a:rPr lang="es-ES_tradnl" dirty="0" err="1">
                <a:solidFill>
                  <a:srgbClr val="0000E6"/>
                </a:solidFill>
              </a:rPr>
              <a:t>static</a:t>
            </a:r>
            <a:r>
              <a:rPr lang="es-ES_tradnl" dirty="0"/>
              <a:t> </a:t>
            </a:r>
            <a:r>
              <a:rPr lang="es-ES_tradnl" dirty="0" err="1">
                <a:solidFill>
                  <a:srgbClr val="0000E6"/>
                </a:solidFill>
              </a:rPr>
              <a:t>void</a:t>
            </a:r>
            <a:r>
              <a:rPr lang="es-ES_tradnl" dirty="0"/>
              <a:t> </a:t>
            </a:r>
            <a:r>
              <a:rPr lang="es-ES_tradnl" b="1" i="1" dirty="0" err="1">
                <a:latin typeface="Monospaced" charset="0"/>
              </a:rPr>
              <a:t>incisoC</a:t>
            </a:r>
            <a:r>
              <a:rPr lang="es-ES_tradnl" dirty="0"/>
              <a:t>() { </a:t>
            </a:r>
            <a:endParaRPr lang="es-ES_tradnl" dirty="0" smtClean="0"/>
          </a:p>
          <a:p>
            <a:r>
              <a:rPr lang="es-ES_tradnl" dirty="0"/>
              <a:t> </a:t>
            </a:r>
            <a:r>
              <a:rPr lang="es-ES_tradnl" dirty="0" smtClean="0"/>
              <a:t> </a:t>
            </a:r>
            <a:r>
              <a:rPr lang="es-ES_tradnl" dirty="0" err="1" smtClean="0"/>
              <a:t>List</a:t>
            </a:r>
            <a:r>
              <a:rPr lang="es-ES_tradnl" dirty="0" smtClean="0"/>
              <a:t>&lt;</a:t>
            </a:r>
            <a:r>
              <a:rPr lang="es-ES_tradnl" dirty="0" err="1" smtClean="0"/>
              <a:t>Integer</a:t>
            </a:r>
            <a:r>
              <a:rPr lang="es-ES_tradnl" dirty="0"/>
              <a:t>&gt; </a:t>
            </a:r>
            <a:r>
              <a:rPr lang="es-ES_tradnl" dirty="0" err="1"/>
              <a:t>numeros</a:t>
            </a:r>
            <a:r>
              <a:rPr lang="es-ES_tradnl" dirty="0"/>
              <a:t> = </a:t>
            </a:r>
            <a:r>
              <a:rPr lang="es-ES_tradnl" dirty="0">
                <a:solidFill>
                  <a:srgbClr val="0000E6"/>
                </a:solidFill>
              </a:rPr>
              <a:t>new</a:t>
            </a:r>
            <a:r>
              <a:rPr lang="es-ES_tradnl" dirty="0"/>
              <a:t> </a:t>
            </a:r>
            <a:r>
              <a:rPr lang="es-ES_tradnl" dirty="0" err="1"/>
              <a:t>ArrayList</a:t>
            </a:r>
            <a:r>
              <a:rPr lang="es-ES_tradnl" dirty="0"/>
              <a:t>&lt;&gt;();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int</a:t>
            </a:r>
            <a:r>
              <a:rPr lang="es-ES_tradnl" dirty="0" smtClean="0"/>
              <a:t> </a:t>
            </a:r>
            <a:r>
              <a:rPr lang="es-ES_tradnl" dirty="0"/>
              <a:t>valor = 5000;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for</a:t>
            </a:r>
            <a:r>
              <a:rPr lang="es-ES_tradnl" dirty="0" smtClean="0"/>
              <a:t> </a:t>
            </a:r>
            <a:r>
              <a:rPr lang="es-ES_tradnl" dirty="0"/>
              <a:t>(</a:t>
            </a:r>
            <a:r>
              <a:rPr lang="es-ES_tradnl" dirty="0" err="1">
                <a:solidFill>
                  <a:srgbClr val="0000E6"/>
                </a:solidFill>
              </a:rPr>
              <a:t>int</a:t>
            </a:r>
            <a:r>
              <a:rPr lang="es-ES_tradnl" dirty="0"/>
              <a:t> i = 0; i &lt; 500; i++) { </a:t>
            </a:r>
            <a:endParaRPr lang="es-ES_tradnl" dirty="0" smtClean="0"/>
          </a:p>
          <a:p>
            <a:r>
              <a:rPr lang="es-ES_tradnl" dirty="0"/>
              <a:t> </a:t>
            </a:r>
            <a:r>
              <a:rPr lang="es-ES_tradnl" dirty="0" smtClean="0"/>
              <a:t>   </a:t>
            </a:r>
            <a:r>
              <a:rPr lang="es-ES_tradnl" dirty="0" err="1" smtClean="0"/>
              <a:t>numeros.add</a:t>
            </a:r>
            <a:r>
              <a:rPr lang="es-ES_tradnl" dirty="0" smtClean="0"/>
              <a:t>(valor</a:t>
            </a:r>
            <a:r>
              <a:rPr lang="es-ES_tradnl" dirty="0"/>
              <a:t>); </a:t>
            </a:r>
            <a:r>
              <a:rPr lang="es-ES_tradnl" dirty="0" smtClean="0"/>
              <a:t>  valor </a:t>
            </a:r>
            <a:r>
              <a:rPr lang="es-ES_tradnl" dirty="0"/>
              <a:t>+= 2; </a:t>
            </a:r>
            <a:endParaRPr lang="es-ES_tradnl" dirty="0" smtClean="0"/>
          </a:p>
          <a:p>
            <a:r>
              <a:rPr lang="es-ES_tradnl" dirty="0"/>
              <a:t> </a:t>
            </a:r>
            <a:r>
              <a:rPr lang="es-ES_tradnl" dirty="0" smtClean="0"/>
              <a:t> } </a:t>
            </a:r>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for</a:t>
            </a:r>
            <a:r>
              <a:rPr lang="es-ES_tradnl" dirty="0" smtClean="0"/>
              <a:t> </a:t>
            </a:r>
            <a:r>
              <a:rPr lang="es-ES_tradnl" dirty="0"/>
              <a:t>(</a:t>
            </a:r>
            <a:r>
              <a:rPr lang="es-ES_tradnl" dirty="0" err="1">
                <a:solidFill>
                  <a:srgbClr val="0000E6"/>
                </a:solidFill>
              </a:rPr>
              <a:t>int</a:t>
            </a:r>
            <a:r>
              <a:rPr lang="es-ES_tradnl" dirty="0"/>
              <a:t> </a:t>
            </a:r>
            <a:r>
              <a:rPr lang="es-ES_tradnl" dirty="0" err="1"/>
              <a:t>num</a:t>
            </a:r>
            <a:r>
              <a:rPr lang="es-ES_tradnl" dirty="0"/>
              <a:t> : </a:t>
            </a:r>
            <a:r>
              <a:rPr lang="es-ES_tradnl" dirty="0" err="1"/>
              <a:t>numeros</a:t>
            </a:r>
            <a:r>
              <a:rPr lang="es-ES_tradnl" dirty="0" smtClean="0"/>
              <a:t>) </a:t>
            </a:r>
          </a:p>
          <a:p>
            <a:r>
              <a:rPr lang="es-ES_tradnl" dirty="0"/>
              <a:t> </a:t>
            </a:r>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.println</a:t>
            </a:r>
            <a:r>
              <a:rPr lang="es-ES_tradnl" dirty="0" smtClean="0"/>
              <a:t>(</a:t>
            </a:r>
            <a:r>
              <a:rPr lang="es-ES_tradnl" dirty="0" err="1" smtClean="0"/>
              <a:t>num</a:t>
            </a:r>
            <a:r>
              <a:rPr lang="es-ES_tradnl" dirty="0"/>
              <a:t>); </a:t>
            </a:r>
            <a:endParaRPr lang="es-ES_tradnl" dirty="0" smtClean="0"/>
          </a:p>
          <a:p>
            <a:r>
              <a:rPr lang="es-ES_tradnl" dirty="0" smtClean="0"/>
              <a:t>}</a:t>
            </a:r>
            <a:endParaRPr lang="en-US" dirty="0"/>
          </a:p>
        </p:txBody>
      </p:sp>
    </p:spTree>
    <p:extLst>
      <p:ext uri="{BB962C8B-B14F-4D97-AF65-F5344CB8AC3E}">
        <p14:creationId xmlns:p14="http://schemas.microsoft.com/office/powerpoint/2010/main" xmlns="" val="1911637438"/>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pPr/>
              <a:t>187</a:t>
            </a:fld>
            <a:endParaRPr lang="es-ES_tradnl" dirty="0"/>
          </a:p>
        </p:txBody>
      </p:sp>
      <p:sp>
        <p:nvSpPr>
          <p:cNvPr id="3" name="Título 1"/>
          <p:cNvSpPr>
            <a:spLocks noGrp="1"/>
          </p:cNvSpPr>
          <p:nvPr>
            <p:ph type="title"/>
          </p:nvPr>
        </p:nvSpPr>
        <p:spPr>
          <a:xfrm>
            <a:off x="628650" y="900000"/>
            <a:ext cx="7886700" cy="1220315"/>
          </a:xfrm>
        </p:spPr>
        <p:txBody>
          <a:bodyPr/>
          <a:lstStyle/>
          <a:p>
            <a:r>
              <a:rPr lang="es-ES_tradnl" b="1" dirty="0"/>
              <a:t>Ejercicio </a:t>
            </a:r>
            <a:r>
              <a:rPr lang="es-ES_tradnl" b="1" dirty="0" smtClean="0"/>
              <a:t>13</a:t>
            </a:r>
            <a:r>
              <a:rPr lang="es-ES_tradnl" b="1" dirty="0"/>
              <a:t/>
            </a:r>
            <a:br>
              <a:rPr lang="es-ES_tradnl" b="1" dirty="0"/>
            </a:br>
            <a:r>
              <a:rPr lang="es-ES_tradnl" sz="2800" i="1" dirty="0" smtClean="0"/>
              <a:t>Listas</a:t>
            </a:r>
            <a:endParaRPr lang="es-ES_tradnl" i="1" dirty="0"/>
          </a:p>
        </p:txBody>
      </p:sp>
      <p:sp>
        <p:nvSpPr>
          <p:cNvPr id="4" name="Marcador de contenido 2"/>
          <p:cNvSpPr>
            <a:spLocks noGrp="1"/>
          </p:cNvSpPr>
          <p:nvPr>
            <p:ph idx="1"/>
          </p:nvPr>
        </p:nvSpPr>
        <p:spPr>
          <a:xfrm>
            <a:off x="628650" y="2160000"/>
            <a:ext cx="8042910" cy="4351338"/>
          </a:xfrm>
        </p:spPr>
        <p:txBody>
          <a:bodyPr>
            <a:noAutofit/>
          </a:bodyPr>
          <a:lstStyle/>
          <a:p>
            <a:r>
              <a:rPr lang="es-AR" sz="1600" dirty="0" smtClean="0">
                <a:latin typeface="Arial" panose="020B0604020202020204" pitchFamily="34" charset="0"/>
                <a:cs typeface="Arial" panose="020B0604020202020204" pitchFamily="34" charset="0"/>
              </a:rPr>
              <a:t>Reemplace los arreglos del ejercicio 9 por listas </a:t>
            </a:r>
          </a:p>
          <a:p>
            <a:pPr marL="0" indent="0">
              <a:buNone/>
            </a:pPr>
            <a:endParaRPr lang="es-US" sz="1600" b="1" dirty="0"/>
          </a:p>
          <a:p>
            <a:pPr marL="0" indent="0">
              <a:buNone/>
            </a:pPr>
            <a:endParaRPr lang="es-AR" sz="1600" b="1" dirty="0"/>
          </a:p>
        </p:txBody>
      </p:sp>
      <p:pic>
        <p:nvPicPr>
          <p:cNvPr id="6" name="Imagen 5"/>
          <p:cNvPicPr>
            <a:picLocks noChangeAspect="1"/>
          </p:cNvPicPr>
          <p:nvPr/>
        </p:nvPicPr>
        <p:blipFill>
          <a:blip r:embed="rId2"/>
          <a:stretch>
            <a:fillRect/>
          </a:stretch>
        </p:blipFill>
        <p:spPr>
          <a:xfrm>
            <a:off x="3054485" y="2790336"/>
            <a:ext cx="4691020" cy="3600735"/>
          </a:xfrm>
          <a:prstGeom prst="rect">
            <a:avLst/>
          </a:prstGeom>
        </p:spPr>
      </p:pic>
    </p:spTree>
    <p:extLst>
      <p:ext uri="{BB962C8B-B14F-4D97-AF65-F5344CB8AC3E}">
        <p14:creationId xmlns:p14="http://schemas.microsoft.com/office/powerpoint/2010/main" xmlns="" val="176263865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13 </a:t>
            </a:r>
            <a:r>
              <a:rPr lang="es-ES_tradnl" b="1" dirty="0"/>
              <a:t/>
            </a:r>
            <a:br>
              <a:rPr lang="es-ES_tradnl" b="1"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188</a:t>
            </a:fld>
            <a:endParaRPr lang="es-ES_tradnl" dirty="0"/>
          </a:p>
        </p:txBody>
      </p:sp>
      <p:sp>
        <p:nvSpPr>
          <p:cNvPr id="4" name="Rectángulo 3"/>
          <p:cNvSpPr/>
          <p:nvPr/>
        </p:nvSpPr>
        <p:spPr>
          <a:xfrm>
            <a:off x="2237366" y="2120315"/>
            <a:ext cx="4572000" cy="1200329"/>
          </a:xfrm>
          <a:prstGeom prst="rect">
            <a:avLst/>
          </a:prstGeom>
        </p:spPr>
        <p:txBody>
          <a:bodyPr>
            <a:spAutoFit/>
          </a:bodyPr>
          <a:lstStyle/>
          <a:p>
            <a:r>
              <a:rPr lang="es-ES_tradnl" dirty="0" err="1"/>
              <a:t>List</a:t>
            </a:r>
            <a:r>
              <a:rPr lang="es-ES_tradnl" dirty="0"/>
              <a:t>&lt;Persona&gt; personas = </a:t>
            </a:r>
            <a:r>
              <a:rPr lang="es-ES_tradnl" dirty="0">
                <a:solidFill>
                  <a:srgbClr val="0000E6"/>
                </a:solidFill>
              </a:rPr>
              <a:t>new</a:t>
            </a:r>
            <a:r>
              <a:rPr lang="es-ES_tradnl" dirty="0"/>
              <a:t> </a:t>
            </a:r>
            <a:r>
              <a:rPr lang="es-ES_tradnl" dirty="0" err="1"/>
              <a:t>ArrayList</a:t>
            </a:r>
            <a:r>
              <a:rPr lang="es-ES_tradnl" dirty="0"/>
              <a:t>&lt;&gt;(); </a:t>
            </a:r>
            <a:r>
              <a:rPr lang="es-ES_tradnl" dirty="0" err="1"/>
              <a:t>personas.add</a:t>
            </a:r>
            <a:r>
              <a:rPr lang="es-ES_tradnl" dirty="0"/>
              <a:t>(p1); </a:t>
            </a:r>
            <a:endParaRPr lang="es-ES_tradnl" dirty="0" smtClean="0"/>
          </a:p>
          <a:p>
            <a:r>
              <a:rPr lang="es-ES_tradnl" dirty="0" err="1" smtClean="0"/>
              <a:t>personas.add</a:t>
            </a:r>
            <a:r>
              <a:rPr lang="es-ES_tradnl" dirty="0" smtClean="0"/>
              <a:t>(p2</a:t>
            </a:r>
            <a:r>
              <a:rPr lang="es-ES_tradnl" dirty="0"/>
              <a:t>); </a:t>
            </a:r>
            <a:endParaRPr lang="es-ES_tradnl" dirty="0" smtClean="0"/>
          </a:p>
          <a:p>
            <a:r>
              <a:rPr lang="es-ES_tradnl" dirty="0" err="1" smtClean="0"/>
              <a:t>personas.add</a:t>
            </a:r>
            <a:r>
              <a:rPr lang="es-ES_tradnl" dirty="0" smtClean="0"/>
              <a:t>(p3</a:t>
            </a:r>
            <a:r>
              <a:rPr lang="es-ES_tradnl" dirty="0"/>
              <a:t>);</a:t>
            </a:r>
            <a:endParaRPr lang="en-US" dirty="0"/>
          </a:p>
        </p:txBody>
      </p:sp>
      <p:sp>
        <p:nvSpPr>
          <p:cNvPr id="9" name="Rectángulo 8"/>
          <p:cNvSpPr/>
          <p:nvPr/>
        </p:nvSpPr>
        <p:spPr>
          <a:xfrm>
            <a:off x="2237366" y="3525455"/>
            <a:ext cx="5389123" cy="2862322"/>
          </a:xfrm>
          <a:prstGeom prst="rect">
            <a:avLst/>
          </a:prstGeom>
        </p:spPr>
        <p:txBody>
          <a:bodyPr wrap="square">
            <a:spAutoFit/>
          </a:bodyPr>
          <a:lstStyle/>
          <a:p>
            <a:r>
              <a:rPr lang="es-ES_tradnl" dirty="0">
                <a:solidFill>
                  <a:srgbClr val="969696"/>
                </a:solidFill>
              </a:rPr>
              <a:t>// 4.3 - 4.4</a:t>
            </a:r>
            <a:r>
              <a:rPr lang="es-ES_tradnl" dirty="0"/>
              <a:t> </a:t>
            </a:r>
            <a:endParaRPr lang="es-ES_tradnl" dirty="0" smtClean="0"/>
          </a:p>
          <a:p>
            <a:r>
              <a:rPr lang="es-ES_tradnl" dirty="0" err="1" smtClean="0"/>
              <a:t>List</a:t>
            </a:r>
            <a:r>
              <a:rPr lang="es-ES_tradnl" dirty="0" smtClean="0"/>
              <a:t>&lt;</a:t>
            </a:r>
            <a:r>
              <a:rPr lang="es-ES_tradnl" dirty="0" err="1" smtClean="0"/>
              <a:t>Integer</a:t>
            </a:r>
            <a:r>
              <a:rPr lang="es-ES_tradnl" dirty="0"/>
              <a:t>&gt; descuentos = </a:t>
            </a:r>
            <a:r>
              <a:rPr lang="es-ES_tradnl" dirty="0">
                <a:solidFill>
                  <a:srgbClr val="0000E6"/>
                </a:solidFill>
              </a:rPr>
              <a:t>new</a:t>
            </a:r>
            <a:r>
              <a:rPr lang="es-ES_tradnl" dirty="0"/>
              <a:t> </a:t>
            </a:r>
            <a:r>
              <a:rPr lang="es-ES_tradnl" dirty="0" err="1"/>
              <a:t>ArrayList</a:t>
            </a:r>
            <a:r>
              <a:rPr lang="es-ES_tradnl" dirty="0"/>
              <a:t>&lt;&gt;(); </a:t>
            </a:r>
            <a:endParaRPr lang="es-ES_tradnl" dirty="0" smtClean="0"/>
          </a:p>
          <a:p>
            <a:r>
              <a:rPr lang="es-ES_tradnl" dirty="0" err="1" smtClean="0"/>
              <a:t>descuentos.add</a:t>
            </a:r>
            <a:r>
              <a:rPr lang="es-ES_tradnl" dirty="0" smtClean="0"/>
              <a:t>(10</a:t>
            </a:r>
            <a:r>
              <a:rPr lang="es-ES_tradnl" dirty="0"/>
              <a:t>); </a:t>
            </a:r>
            <a:endParaRPr lang="es-ES_tradnl" dirty="0" smtClean="0"/>
          </a:p>
          <a:p>
            <a:r>
              <a:rPr lang="es-ES_tradnl" dirty="0" err="1" smtClean="0"/>
              <a:t>descuentos.add</a:t>
            </a:r>
            <a:r>
              <a:rPr lang="es-ES_tradnl" dirty="0" smtClean="0"/>
              <a:t>(5</a:t>
            </a:r>
            <a:r>
              <a:rPr lang="es-ES_tradnl" dirty="0"/>
              <a:t>); </a:t>
            </a:r>
            <a:endParaRPr lang="es-ES_tradnl" dirty="0" smtClean="0"/>
          </a:p>
          <a:p>
            <a:r>
              <a:rPr lang="es-ES_tradnl" dirty="0" err="1" smtClean="0"/>
              <a:t>descuentos.add</a:t>
            </a:r>
            <a:r>
              <a:rPr lang="es-ES_tradnl" dirty="0" smtClean="0"/>
              <a:t>(2</a:t>
            </a:r>
            <a:r>
              <a:rPr lang="es-ES_tradnl" dirty="0"/>
              <a:t>); </a:t>
            </a:r>
            <a:endParaRPr lang="es-ES_tradnl" dirty="0" smtClean="0"/>
          </a:p>
          <a:p>
            <a:r>
              <a:rPr lang="es-ES_tradnl" dirty="0" smtClean="0"/>
              <a:t>p1.setSalario(1500 </a:t>
            </a:r>
            <a:r>
              <a:rPr lang="es-ES_tradnl" dirty="0"/>
              <a:t>- (1500 * </a:t>
            </a:r>
            <a:r>
              <a:rPr lang="es-ES_tradnl" dirty="0" err="1"/>
              <a:t>descuentos.get</a:t>
            </a:r>
            <a:r>
              <a:rPr lang="es-ES_tradnl" dirty="0"/>
              <a:t>(0) / 100)); </a:t>
            </a:r>
            <a:endParaRPr lang="es-ES_tradnl" dirty="0" smtClean="0"/>
          </a:p>
          <a:p>
            <a:r>
              <a:rPr lang="es-ES_tradnl" dirty="0" smtClean="0"/>
              <a:t>p2.setSalario(890 </a:t>
            </a:r>
            <a:r>
              <a:rPr lang="es-ES_tradnl" dirty="0"/>
              <a:t>- (890 * </a:t>
            </a:r>
            <a:r>
              <a:rPr lang="es-ES_tradnl" dirty="0" err="1"/>
              <a:t>descuentos.get</a:t>
            </a:r>
            <a:r>
              <a:rPr lang="es-ES_tradnl" dirty="0"/>
              <a:t>(1) / 100)); </a:t>
            </a:r>
            <a:endParaRPr lang="es-ES_tradnl" dirty="0" smtClean="0"/>
          </a:p>
          <a:p>
            <a:r>
              <a:rPr lang="es-ES_tradnl" dirty="0" smtClean="0"/>
              <a:t>p3.setSalario(500 </a:t>
            </a:r>
            <a:r>
              <a:rPr lang="es-ES_tradnl" dirty="0"/>
              <a:t>- (500 * </a:t>
            </a:r>
            <a:r>
              <a:rPr lang="es-ES_tradnl" dirty="0" err="1"/>
              <a:t>descuentos.get</a:t>
            </a:r>
            <a:r>
              <a:rPr lang="es-ES_tradnl" dirty="0"/>
              <a:t>(2) / 100)); </a:t>
            </a:r>
            <a:endParaRPr lang="es-ES_tradnl" dirty="0" smtClean="0"/>
          </a:p>
          <a:p>
            <a:r>
              <a:rPr lang="es-ES_tradnl" dirty="0" err="1" smtClean="0">
                <a:solidFill>
                  <a:srgbClr val="0000E6"/>
                </a:solidFill>
              </a:rPr>
              <a:t>for</a:t>
            </a:r>
            <a:r>
              <a:rPr lang="es-ES_tradnl" dirty="0" smtClean="0"/>
              <a:t> </a:t>
            </a:r>
            <a:r>
              <a:rPr lang="es-ES_tradnl" dirty="0"/>
              <a:t>(Persona p : personas) </a:t>
            </a:r>
            <a:endParaRPr lang="es-ES_tradnl" dirty="0" smtClean="0"/>
          </a:p>
          <a:p>
            <a:r>
              <a:rPr lang="es-ES_tradnl" dirty="0"/>
              <a:t> </a:t>
            </a:r>
            <a:r>
              <a:rPr lang="es-ES_tradnl" dirty="0" smtClean="0"/>
              <a:t> </a:t>
            </a:r>
            <a:r>
              <a:rPr lang="es-ES_tradnl" dirty="0" err="1" smtClean="0"/>
              <a:t>System.</a:t>
            </a:r>
            <a:r>
              <a:rPr lang="es-ES_tradnl" i="1" dirty="0" err="1" smtClean="0">
                <a:solidFill>
                  <a:srgbClr val="009900"/>
                </a:solidFill>
                <a:latin typeface="Monospaced" charset="0"/>
              </a:rPr>
              <a:t>out</a:t>
            </a:r>
            <a:r>
              <a:rPr lang="es-ES_tradnl" dirty="0" err="1" smtClean="0"/>
              <a:t>.println</a:t>
            </a:r>
            <a:r>
              <a:rPr lang="es-ES_tradnl" dirty="0" smtClean="0"/>
              <a:t>(p</a:t>
            </a:r>
            <a:r>
              <a:rPr lang="es-ES_tradnl" dirty="0"/>
              <a:t>);</a:t>
            </a:r>
            <a:endParaRPr lang="en-US" dirty="0"/>
          </a:p>
        </p:txBody>
      </p:sp>
    </p:spTree>
    <p:extLst>
      <p:ext uri="{BB962C8B-B14F-4D97-AF65-F5344CB8AC3E}">
        <p14:creationId xmlns:p14="http://schemas.microsoft.com/office/powerpoint/2010/main" xmlns="" val="15884575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Temas</a:t>
            </a:r>
          </a:p>
        </p:txBody>
      </p:sp>
      <p:sp>
        <p:nvSpPr>
          <p:cNvPr id="3" name="Marcador de contenido 2"/>
          <p:cNvSpPr>
            <a:spLocks noGrp="1"/>
          </p:cNvSpPr>
          <p:nvPr>
            <p:ph idx="1"/>
          </p:nvPr>
        </p:nvSpPr>
        <p:spPr/>
        <p:txBody>
          <a:bodyPr/>
          <a:lstStyle/>
          <a:p>
            <a:pPr lvl="0">
              <a:buSzPct val="100000"/>
            </a:pPr>
            <a:r>
              <a:rPr lang="es-AR" dirty="0"/>
              <a:t>Operadores relacionales</a:t>
            </a:r>
          </a:p>
          <a:p>
            <a:pPr lvl="1">
              <a:buSzPct val="100000"/>
            </a:pPr>
            <a:r>
              <a:rPr lang="es-AR" dirty="0"/>
              <a:t>Igual, Distinto, Mayor (igual), Menor (igual)</a:t>
            </a:r>
          </a:p>
          <a:p>
            <a:pPr lvl="0">
              <a:buSzPct val="100000"/>
            </a:pPr>
            <a:r>
              <a:rPr lang="es-AR" dirty="0"/>
              <a:t>Operadores condicionales</a:t>
            </a:r>
          </a:p>
          <a:p>
            <a:pPr lvl="1">
              <a:buSzPct val="100000"/>
            </a:pPr>
            <a:r>
              <a:rPr lang="es-US" dirty="0"/>
              <a:t>AND, OR, NOT</a:t>
            </a:r>
          </a:p>
          <a:p>
            <a:pPr lvl="1">
              <a:buSzPct val="100000"/>
            </a:pPr>
            <a:r>
              <a:rPr lang="es-US" dirty="0"/>
              <a:t>Precedencia</a:t>
            </a:r>
            <a:endParaRPr lang="es-AR" dirty="0"/>
          </a:p>
          <a:p>
            <a:pPr lvl="0">
              <a:buSzPct val="100000"/>
            </a:pPr>
            <a:r>
              <a:rPr lang="es-AR" dirty="0"/>
              <a:t>Estructuras de control</a:t>
            </a:r>
          </a:p>
          <a:p>
            <a:pPr lvl="1">
              <a:buSzPct val="100000"/>
            </a:pPr>
            <a:r>
              <a:rPr lang="es-AR" dirty="0"/>
              <a:t>Sentencias de selección: IF, IF-ELSE, SWITCH</a:t>
            </a:r>
          </a:p>
          <a:p>
            <a:pPr lvl="1">
              <a:buSzPct val="100000"/>
            </a:pPr>
            <a:r>
              <a:rPr lang="es-AR" dirty="0"/>
              <a:t>Sentencias de iteración: WHILE, FOR, FOREACH</a:t>
            </a:r>
          </a:p>
          <a:p>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18</a:t>
            </a:fld>
            <a:endParaRPr lang="es-ES_tradnl" dirty="0"/>
          </a:p>
        </p:txBody>
      </p:sp>
    </p:spTree>
    <p:extLst>
      <p:ext uri="{BB962C8B-B14F-4D97-AF65-F5344CB8AC3E}">
        <p14:creationId xmlns:p14="http://schemas.microsoft.com/office/powerpoint/2010/main" xmlns="" val="95343339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a:t>
            </a:r>
            <a:r>
              <a:rPr lang="es-ES_tradnl" b="1" dirty="0" smtClean="0"/>
              <a:t>13 </a:t>
            </a:r>
            <a:r>
              <a:rPr lang="es-ES_tradnl" b="1" dirty="0"/>
              <a:t/>
            </a:r>
            <a:br>
              <a:rPr lang="es-ES_tradnl" b="1"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189</a:t>
            </a:fld>
            <a:endParaRPr lang="es-ES_tradnl" dirty="0"/>
          </a:p>
        </p:txBody>
      </p:sp>
      <p:sp>
        <p:nvSpPr>
          <p:cNvPr id="3" name="Rectángulo 2"/>
          <p:cNvSpPr/>
          <p:nvPr/>
        </p:nvSpPr>
        <p:spPr>
          <a:xfrm>
            <a:off x="1867711" y="2120315"/>
            <a:ext cx="6507804" cy="1754326"/>
          </a:xfrm>
          <a:prstGeom prst="rect">
            <a:avLst/>
          </a:prstGeom>
        </p:spPr>
        <p:txBody>
          <a:bodyPr wrap="square">
            <a:spAutoFit/>
          </a:bodyPr>
          <a:lstStyle/>
          <a:p>
            <a:r>
              <a:rPr lang="es-ES_tradnl" dirty="0">
                <a:solidFill>
                  <a:srgbClr val="969696"/>
                </a:solidFill>
              </a:rPr>
              <a:t>// 4.5</a:t>
            </a:r>
            <a:r>
              <a:rPr lang="es-ES_tradnl" dirty="0"/>
              <a:t> </a:t>
            </a:r>
            <a:endParaRPr lang="es-ES_tradnl" dirty="0" smtClean="0"/>
          </a:p>
          <a:p>
            <a:r>
              <a:rPr lang="es-ES_tradnl" dirty="0" err="1" smtClean="0">
                <a:solidFill>
                  <a:srgbClr val="0000E6"/>
                </a:solidFill>
              </a:rPr>
              <a:t>for</a:t>
            </a:r>
            <a:r>
              <a:rPr lang="es-ES_tradnl" dirty="0" smtClean="0"/>
              <a:t> </a:t>
            </a:r>
            <a:r>
              <a:rPr lang="es-ES_tradnl" dirty="0"/>
              <a:t>(</a:t>
            </a:r>
            <a:r>
              <a:rPr lang="es-ES_tradnl" dirty="0" err="1">
                <a:solidFill>
                  <a:srgbClr val="0000E6"/>
                </a:solidFill>
              </a:rPr>
              <a:t>int</a:t>
            </a:r>
            <a:r>
              <a:rPr lang="es-ES_tradnl" dirty="0"/>
              <a:t> i = 0; i &lt; </a:t>
            </a:r>
            <a:r>
              <a:rPr lang="es-ES_tradnl" dirty="0" err="1"/>
              <a:t>personas.size</a:t>
            </a:r>
            <a:r>
              <a:rPr lang="es-ES_tradnl" dirty="0"/>
              <a:t>(); i++) { </a:t>
            </a:r>
            <a:endParaRPr lang="es-ES_tradnl" dirty="0" smtClean="0"/>
          </a:p>
          <a:p>
            <a:r>
              <a:rPr lang="es-ES_tradnl" dirty="0"/>
              <a:t> </a:t>
            </a:r>
            <a:r>
              <a:rPr lang="es-ES_tradnl" dirty="0" smtClean="0"/>
              <a:t> Persona </a:t>
            </a:r>
            <a:r>
              <a:rPr lang="es-ES_tradnl" dirty="0"/>
              <a:t>p=</a:t>
            </a:r>
            <a:r>
              <a:rPr lang="es-ES_tradnl" dirty="0" err="1"/>
              <a:t>personas.get</a:t>
            </a:r>
            <a:r>
              <a:rPr lang="es-ES_tradnl" dirty="0"/>
              <a:t>(i); </a:t>
            </a:r>
            <a:endParaRPr lang="es-ES_tradnl" dirty="0" smtClean="0"/>
          </a:p>
          <a:p>
            <a:r>
              <a:rPr lang="es-ES_tradnl" dirty="0"/>
              <a:t> </a:t>
            </a:r>
            <a:r>
              <a:rPr lang="es-ES_tradnl" dirty="0" smtClean="0"/>
              <a:t> </a:t>
            </a:r>
            <a:r>
              <a:rPr lang="es-ES_tradnl" dirty="0" err="1" smtClean="0"/>
              <a:t>p.setSalario</a:t>
            </a:r>
            <a:r>
              <a:rPr lang="es-ES_tradnl" dirty="0" smtClean="0"/>
              <a:t>(</a:t>
            </a:r>
            <a:r>
              <a:rPr lang="es-ES_tradnl" dirty="0" err="1" smtClean="0"/>
              <a:t>p.getSalario</a:t>
            </a:r>
            <a:r>
              <a:rPr lang="es-ES_tradnl" dirty="0"/>
              <a:t>() - </a:t>
            </a:r>
            <a:r>
              <a:rPr lang="es-ES_tradnl" dirty="0" err="1"/>
              <a:t>p.getSalario</a:t>
            </a:r>
            <a:r>
              <a:rPr lang="es-ES_tradnl" dirty="0"/>
              <a:t>() * </a:t>
            </a:r>
            <a:endParaRPr lang="es-ES_tradnl" dirty="0" smtClean="0"/>
          </a:p>
          <a:p>
            <a:r>
              <a:rPr lang="es-ES_tradnl" dirty="0"/>
              <a:t> </a:t>
            </a:r>
            <a:r>
              <a:rPr lang="es-ES_tradnl" dirty="0" smtClean="0"/>
              <a:t>   </a:t>
            </a:r>
            <a:r>
              <a:rPr lang="es-ES_tradnl" dirty="0" err="1" smtClean="0"/>
              <a:t>descuentos.get</a:t>
            </a:r>
            <a:r>
              <a:rPr lang="es-ES_tradnl" dirty="0" smtClean="0"/>
              <a:t>(</a:t>
            </a:r>
            <a:r>
              <a:rPr lang="es-ES_tradnl" dirty="0" err="1" smtClean="0"/>
              <a:t>personas.size</a:t>
            </a:r>
            <a:r>
              <a:rPr lang="es-ES_tradnl" dirty="0"/>
              <a:t>() - 1 - i) / 100); </a:t>
            </a:r>
            <a:endParaRPr lang="es-ES_tradnl" dirty="0" smtClean="0"/>
          </a:p>
          <a:p>
            <a:r>
              <a:rPr lang="es-ES_tradnl" dirty="0" smtClean="0"/>
              <a:t>}</a:t>
            </a:r>
            <a:endParaRPr lang="en-US" dirty="0"/>
          </a:p>
        </p:txBody>
      </p:sp>
      <p:sp>
        <p:nvSpPr>
          <p:cNvPr id="7" name="Rectángulo 6"/>
          <p:cNvSpPr/>
          <p:nvPr/>
        </p:nvSpPr>
        <p:spPr>
          <a:xfrm>
            <a:off x="598251" y="3990101"/>
            <a:ext cx="9046723" cy="2585323"/>
          </a:xfrm>
          <a:prstGeom prst="rect">
            <a:avLst/>
          </a:prstGeom>
        </p:spPr>
        <p:txBody>
          <a:bodyPr wrap="square">
            <a:spAutoFit/>
          </a:bodyPr>
          <a:lstStyle/>
          <a:p>
            <a:r>
              <a:rPr lang="es-ES_tradnl" dirty="0">
                <a:solidFill>
                  <a:srgbClr val="969696"/>
                </a:solidFill>
              </a:rPr>
              <a:t>// 4.6</a:t>
            </a:r>
            <a:r>
              <a:rPr lang="es-ES_tradnl" dirty="0"/>
              <a:t> </a:t>
            </a:r>
          </a:p>
          <a:p>
            <a:r>
              <a:rPr lang="es-ES_tradnl" dirty="0" smtClean="0"/>
              <a:t>personas </a:t>
            </a:r>
            <a:r>
              <a:rPr lang="es-ES_tradnl" dirty="0"/>
              <a:t>= </a:t>
            </a:r>
            <a:r>
              <a:rPr lang="es-ES_tradnl" dirty="0">
                <a:solidFill>
                  <a:srgbClr val="0000E6"/>
                </a:solidFill>
              </a:rPr>
              <a:t>new</a:t>
            </a:r>
            <a:r>
              <a:rPr lang="es-ES_tradnl" dirty="0"/>
              <a:t> </a:t>
            </a:r>
            <a:r>
              <a:rPr lang="es-ES_tradnl" dirty="0" err="1"/>
              <a:t>ArrayList</a:t>
            </a:r>
            <a:r>
              <a:rPr lang="es-ES_tradnl" dirty="0"/>
              <a:t>&lt;&gt;(); </a:t>
            </a:r>
            <a:endParaRPr lang="es-ES_tradnl" dirty="0" smtClean="0"/>
          </a:p>
          <a:p>
            <a:r>
              <a:rPr lang="es-ES_tradnl" dirty="0" err="1" smtClean="0"/>
              <a:t>personas.add</a:t>
            </a:r>
            <a:r>
              <a:rPr lang="es-ES_tradnl" dirty="0" smtClean="0"/>
              <a:t>(p1</a:t>
            </a:r>
            <a:r>
              <a:rPr lang="es-ES_tradnl" dirty="0"/>
              <a:t>); </a:t>
            </a:r>
            <a:r>
              <a:rPr lang="es-ES_tradnl" dirty="0" err="1" smtClean="0"/>
              <a:t>personas.add</a:t>
            </a:r>
            <a:r>
              <a:rPr lang="es-ES_tradnl" dirty="0" smtClean="0"/>
              <a:t>(p2</a:t>
            </a:r>
            <a:r>
              <a:rPr lang="es-ES_tradnl" dirty="0"/>
              <a:t>); </a:t>
            </a:r>
            <a:r>
              <a:rPr lang="es-ES_tradnl" dirty="0" err="1" smtClean="0"/>
              <a:t>personas.add</a:t>
            </a:r>
            <a:r>
              <a:rPr lang="es-ES_tradnl" dirty="0" smtClean="0"/>
              <a:t>(p3</a:t>
            </a:r>
            <a:r>
              <a:rPr lang="es-ES_tradnl" dirty="0"/>
              <a:t>); </a:t>
            </a:r>
            <a:r>
              <a:rPr lang="es-ES_tradnl" dirty="0" err="1" smtClean="0"/>
              <a:t>personas.add</a:t>
            </a:r>
            <a:r>
              <a:rPr lang="es-ES_tradnl" dirty="0" smtClean="0"/>
              <a:t>(p4</a:t>
            </a:r>
            <a:r>
              <a:rPr lang="es-ES_tradnl" dirty="0"/>
              <a:t>); </a:t>
            </a:r>
            <a:endParaRPr lang="es-ES_tradnl" dirty="0" smtClean="0"/>
          </a:p>
          <a:p>
            <a:r>
              <a:rPr lang="es-ES_tradnl" dirty="0" smtClean="0"/>
              <a:t>descuentos </a:t>
            </a:r>
            <a:r>
              <a:rPr lang="es-ES_tradnl" dirty="0"/>
              <a:t>= </a:t>
            </a:r>
            <a:r>
              <a:rPr lang="es-ES_tradnl" dirty="0">
                <a:solidFill>
                  <a:srgbClr val="0000E6"/>
                </a:solidFill>
              </a:rPr>
              <a:t>new</a:t>
            </a:r>
            <a:r>
              <a:rPr lang="es-ES_tradnl" dirty="0"/>
              <a:t> </a:t>
            </a:r>
            <a:r>
              <a:rPr lang="es-ES_tradnl" dirty="0" err="1"/>
              <a:t>ArrayList</a:t>
            </a:r>
            <a:r>
              <a:rPr lang="es-ES_tradnl" dirty="0"/>
              <a:t>&lt;&gt;(); </a:t>
            </a:r>
            <a:endParaRPr lang="es-ES_tradnl" dirty="0" smtClean="0"/>
          </a:p>
          <a:p>
            <a:r>
              <a:rPr lang="es-ES_tradnl" dirty="0" err="1" smtClean="0"/>
              <a:t>descuentos.add</a:t>
            </a:r>
            <a:r>
              <a:rPr lang="es-ES_tradnl" dirty="0" smtClean="0"/>
              <a:t>(7</a:t>
            </a:r>
            <a:r>
              <a:rPr lang="es-ES_tradnl" dirty="0"/>
              <a:t>); </a:t>
            </a:r>
            <a:r>
              <a:rPr lang="es-ES_tradnl" dirty="0" err="1"/>
              <a:t>descuentos.add</a:t>
            </a:r>
            <a:r>
              <a:rPr lang="es-ES_tradnl" dirty="0"/>
              <a:t>(10); </a:t>
            </a:r>
            <a:r>
              <a:rPr lang="es-ES_tradnl" dirty="0" err="1"/>
              <a:t>descuentos.add</a:t>
            </a:r>
            <a:r>
              <a:rPr lang="es-ES_tradnl" dirty="0"/>
              <a:t>(5); </a:t>
            </a:r>
            <a:r>
              <a:rPr lang="es-ES_tradnl" dirty="0" err="1"/>
              <a:t>descuentos.add</a:t>
            </a:r>
            <a:r>
              <a:rPr lang="es-ES_tradnl" dirty="0"/>
              <a:t>(2); </a:t>
            </a:r>
            <a:endParaRPr lang="es-ES_tradnl" dirty="0" smtClean="0"/>
          </a:p>
          <a:p>
            <a:r>
              <a:rPr lang="es-ES_tradnl" dirty="0" err="1" smtClean="0">
                <a:solidFill>
                  <a:srgbClr val="0000E6"/>
                </a:solidFill>
              </a:rPr>
              <a:t>for</a:t>
            </a:r>
            <a:r>
              <a:rPr lang="es-ES_tradnl" dirty="0" smtClean="0"/>
              <a:t> </a:t>
            </a:r>
            <a:r>
              <a:rPr lang="es-ES_tradnl" dirty="0"/>
              <a:t>(</a:t>
            </a:r>
            <a:r>
              <a:rPr lang="es-ES_tradnl" dirty="0" err="1">
                <a:solidFill>
                  <a:srgbClr val="0000E6"/>
                </a:solidFill>
              </a:rPr>
              <a:t>int</a:t>
            </a:r>
            <a:r>
              <a:rPr lang="es-ES_tradnl" dirty="0"/>
              <a:t> i = 0; i &lt; </a:t>
            </a:r>
            <a:r>
              <a:rPr lang="es-ES_tradnl" dirty="0" err="1"/>
              <a:t>personas.size</a:t>
            </a:r>
            <a:r>
              <a:rPr lang="es-ES_tradnl" dirty="0"/>
              <a:t>(); i++) { </a:t>
            </a:r>
            <a:endParaRPr lang="es-ES_tradnl" dirty="0" smtClean="0"/>
          </a:p>
          <a:p>
            <a:r>
              <a:rPr lang="es-ES_tradnl" dirty="0"/>
              <a:t> </a:t>
            </a:r>
            <a:r>
              <a:rPr lang="es-ES_tradnl" dirty="0" smtClean="0"/>
              <a:t> </a:t>
            </a:r>
            <a:r>
              <a:rPr lang="es-ES_tradnl" dirty="0" err="1" smtClean="0"/>
              <a:t>personas.get</a:t>
            </a:r>
            <a:r>
              <a:rPr lang="es-ES_tradnl" dirty="0" smtClean="0"/>
              <a:t>(i</a:t>
            </a:r>
            <a:r>
              <a:rPr lang="es-ES_tradnl" dirty="0"/>
              <a:t>).</a:t>
            </a:r>
            <a:r>
              <a:rPr lang="es-ES_tradnl" dirty="0" err="1"/>
              <a:t>setSalario</a:t>
            </a:r>
            <a:r>
              <a:rPr lang="es-ES_tradnl" dirty="0"/>
              <a:t>(</a:t>
            </a:r>
            <a:r>
              <a:rPr lang="es-ES_tradnl" dirty="0" err="1"/>
              <a:t>personas.get</a:t>
            </a:r>
            <a:r>
              <a:rPr lang="es-ES_tradnl" dirty="0"/>
              <a:t>(i).</a:t>
            </a:r>
            <a:r>
              <a:rPr lang="es-ES_tradnl" dirty="0" err="1"/>
              <a:t>getSalario</a:t>
            </a:r>
            <a:r>
              <a:rPr lang="es-ES_tradnl" dirty="0"/>
              <a:t>() - </a:t>
            </a:r>
            <a:r>
              <a:rPr lang="es-ES_tradnl" dirty="0" err="1"/>
              <a:t>personas.get</a:t>
            </a:r>
            <a:r>
              <a:rPr lang="es-ES_tradnl" dirty="0"/>
              <a:t>(i).</a:t>
            </a:r>
            <a:r>
              <a:rPr lang="es-ES_tradnl" dirty="0" err="1"/>
              <a:t>getSalario</a:t>
            </a:r>
            <a:r>
              <a:rPr lang="es-ES_tradnl" dirty="0"/>
              <a:t>() * </a:t>
            </a:r>
            <a:endParaRPr lang="es-ES_tradnl" dirty="0" smtClean="0"/>
          </a:p>
          <a:p>
            <a:r>
              <a:rPr lang="es-ES_tradnl" dirty="0"/>
              <a:t> </a:t>
            </a:r>
            <a:r>
              <a:rPr lang="es-ES_tradnl" dirty="0" smtClean="0"/>
              <a:t>   </a:t>
            </a:r>
            <a:r>
              <a:rPr lang="es-ES_tradnl" dirty="0" err="1" smtClean="0"/>
              <a:t>descuentos.get</a:t>
            </a:r>
            <a:r>
              <a:rPr lang="es-ES_tradnl" dirty="0" smtClean="0"/>
              <a:t>(</a:t>
            </a:r>
            <a:r>
              <a:rPr lang="es-ES_tradnl" dirty="0" err="1" smtClean="0"/>
              <a:t>personas.size</a:t>
            </a:r>
            <a:r>
              <a:rPr lang="es-ES_tradnl" dirty="0"/>
              <a:t>() - 1 - i) / 100); </a:t>
            </a:r>
            <a:endParaRPr lang="es-ES_tradnl" dirty="0" smtClean="0"/>
          </a:p>
          <a:p>
            <a:r>
              <a:rPr lang="es-ES_tradnl" dirty="0" smtClean="0"/>
              <a:t>}</a:t>
            </a:r>
            <a:endParaRPr lang="en-US" dirty="0"/>
          </a:p>
        </p:txBody>
      </p:sp>
    </p:spTree>
    <p:extLst>
      <p:ext uri="{BB962C8B-B14F-4D97-AF65-F5344CB8AC3E}">
        <p14:creationId xmlns:p14="http://schemas.microsoft.com/office/powerpoint/2010/main" xmlns="" val="98314474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D802D9E1-0DDA-174F-9155-A972C397A999}" type="slidenum">
              <a:rPr lang="es-ES_tradnl" smtClean="0"/>
              <a:pPr/>
              <a:t>190</a:t>
            </a:fld>
            <a:endParaRPr lang="es-ES_tradnl" dirty="0"/>
          </a:p>
        </p:txBody>
      </p:sp>
      <p:sp>
        <p:nvSpPr>
          <p:cNvPr id="8" name="Título 1"/>
          <p:cNvSpPr>
            <a:spLocks noGrp="1"/>
          </p:cNvSpPr>
          <p:nvPr>
            <p:ph type="title"/>
          </p:nvPr>
        </p:nvSpPr>
        <p:spPr>
          <a:xfrm>
            <a:off x="628650" y="900000"/>
            <a:ext cx="7886700" cy="1220315"/>
          </a:xfrm>
        </p:spPr>
        <p:txBody>
          <a:bodyPr/>
          <a:lstStyle/>
          <a:p>
            <a:r>
              <a:rPr lang="es-ES_tradnl" b="1" dirty="0"/>
              <a:t>Ejercicio </a:t>
            </a:r>
            <a:r>
              <a:rPr lang="es-ES_tradnl" b="1" dirty="0" smtClean="0"/>
              <a:t>14</a:t>
            </a:r>
            <a:r>
              <a:rPr lang="es-ES_tradnl" b="1" dirty="0"/>
              <a:t/>
            </a:r>
            <a:br>
              <a:rPr lang="es-ES_tradnl" b="1" dirty="0"/>
            </a:br>
            <a:r>
              <a:rPr lang="es-ES_tradnl" sz="2800" i="1" dirty="0" smtClean="0"/>
              <a:t>Listas</a:t>
            </a:r>
            <a:endParaRPr lang="es-ES_tradnl" i="1" dirty="0"/>
          </a:p>
        </p:txBody>
      </p:sp>
      <p:sp>
        <p:nvSpPr>
          <p:cNvPr id="9" name="Marcador de contenido 2"/>
          <p:cNvSpPr>
            <a:spLocks noGrp="1"/>
          </p:cNvSpPr>
          <p:nvPr>
            <p:ph idx="1"/>
          </p:nvPr>
        </p:nvSpPr>
        <p:spPr>
          <a:xfrm>
            <a:off x="628650" y="2160000"/>
            <a:ext cx="8042910" cy="4351338"/>
          </a:xfrm>
        </p:spPr>
        <p:txBody>
          <a:bodyPr>
            <a:noAutofit/>
          </a:bodyPr>
          <a:lstStyle/>
          <a:p>
            <a:r>
              <a:rPr lang="es-AR" sz="2000" dirty="0" smtClean="0">
                <a:latin typeface="Arial" panose="020B0604020202020204" pitchFamily="34" charset="0"/>
                <a:cs typeface="Arial" panose="020B0604020202020204" pitchFamily="34" charset="0"/>
              </a:rPr>
              <a:t>Implemente las clases indicadas en el siguiente diagrama de UML</a:t>
            </a:r>
          </a:p>
          <a:p>
            <a:pPr marL="0" indent="0">
              <a:buNone/>
            </a:pPr>
            <a:endParaRPr lang="es-US" sz="1600" b="1" dirty="0"/>
          </a:p>
          <a:p>
            <a:pPr marL="0" indent="0">
              <a:buNone/>
            </a:pPr>
            <a:endParaRPr lang="es-AR" sz="1600" b="1" dirty="0"/>
          </a:p>
        </p:txBody>
      </p:sp>
      <p:pic>
        <p:nvPicPr>
          <p:cNvPr id="10" name="gráficos1"/>
          <p:cNvPicPr/>
          <p:nvPr/>
        </p:nvPicPr>
        <p:blipFill>
          <a:blip r:embed="rId2">
            <a:lum/>
            <a:alphaModFix/>
          </a:blip>
          <a:srcRect/>
          <a:stretch>
            <a:fillRect/>
          </a:stretch>
        </p:blipFill>
        <p:spPr>
          <a:xfrm>
            <a:off x="1556426" y="2587303"/>
            <a:ext cx="6190366" cy="3963720"/>
          </a:xfrm>
          <a:prstGeom prst="rect">
            <a:avLst/>
          </a:prstGeom>
          <a:ln>
            <a:noFill/>
            <a:prstDash/>
          </a:ln>
        </p:spPr>
      </p:pic>
    </p:spTree>
    <p:extLst>
      <p:ext uri="{BB962C8B-B14F-4D97-AF65-F5344CB8AC3E}">
        <p14:creationId xmlns:p14="http://schemas.microsoft.com/office/powerpoint/2010/main" xmlns="" val="118749660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a:t>Ejercicio </a:t>
            </a:r>
            <a:r>
              <a:rPr lang="es-ES_tradnl" b="1" smtClean="0"/>
              <a:t>14 </a:t>
            </a:r>
            <a:r>
              <a:rPr lang="es-ES_tradnl" b="1" dirty="0"/>
              <a:t/>
            </a:r>
            <a:br>
              <a:rPr lang="es-ES_tradnl" b="1" dirty="0"/>
            </a:br>
            <a:r>
              <a:rPr lang="es-ES_tradnl" sz="2800" i="1" dirty="0"/>
              <a:t>Resolución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191</a:t>
            </a:fld>
            <a:endParaRPr lang="es-ES_tradnl" dirty="0"/>
          </a:p>
        </p:txBody>
      </p:sp>
      <p:sp>
        <p:nvSpPr>
          <p:cNvPr id="3" name="Rectángulo 2"/>
          <p:cNvSpPr/>
          <p:nvPr/>
        </p:nvSpPr>
        <p:spPr>
          <a:xfrm>
            <a:off x="1838496" y="2051109"/>
            <a:ext cx="7305472" cy="4524315"/>
          </a:xfrm>
          <a:prstGeom prst="rect">
            <a:avLst/>
          </a:prstGeom>
        </p:spPr>
        <p:txBody>
          <a:bodyPr wrap="square">
            <a:spAutoFit/>
          </a:bodyPr>
          <a:lstStyle/>
          <a:p>
            <a:r>
              <a:rPr lang="es-ES_tradnl" dirty="0" err="1">
                <a:solidFill>
                  <a:srgbClr val="0000E6"/>
                </a:solidFill>
              </a:rPr>
              <a:t>public</a:t>
            </a:r>
            <a:r>
              <a:rPr lang="es-ES_tradnl" dirty="0"/>
              <a:t> </a:t>
            </a:r>
            <a:r>
              <a:rPr lang="es-ES_tradnl" dirty="0" err="1">
                <a:solidFill>
                  <a:srgbClr val="0000E6"/>
                </a:solidFill>
              </a:rPr>
              <a:t>class</a:t>
            </a:r>
            <a:r>
              <a:rPr lang="es-ES_tradnl" dirty="0"/>
              <a:t> </a:t>
            </a:r>
            <a:r>
              <a:rPr lang="es-ES_tradnl" b="1" dirty="0">
                <a:latin typeface="Monospaced" charset="0"/>
              </a:rPr>
              <a:t>Biblioteca</a:t>
            </a:r>
            <a:r>
              <a:rPr lang="es-ES_tradnl" dirty="0"/>
              <a:t> {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private</a:t>
            </a:r>
            <a:r>
              <a:rPr lang="es-ES_tradnl" dirty="0" smtClean="0"/>
              <a:t> </a:t>
            </a:r>
            <a:r>
              <a:rPr lang="es-ES_tradnl" dirty="0" err="1"/>
              <a:t>ArrayList</a:t>
            </a:r>
            <a:r>
              <a:rPr lang="es-ES_tradnl" dirty="0"/>
              <a:t>&lt;Libro&gt; </a:t>
            </a:r>
            <a:r>
              <a:rPr lang="es-ES_tradnl" dirty="0">
                <a:solidFill>
                  <a:srgbClr val="009900"/>
                </a:solidFill>
              </a:rPr>
              <a:t>libros</a:t>
            </a:r>
            <a:r>
              <a:rPr lang="es-ES_tradnl" dirty="0"/>
              <a:t>; </a:t>
            </a:r>
            <a:endParaRPr lang="es-ES_tradnl" dirty="0" smtClean="0"/>
          </a:p>
          <a:p>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void</a:t>
            </a:r>
            <a:r>
              <a:rPr lang="es-ES_tradnl" dirty="0"/>
              <a:t> </a:t>
            </a:r>
            <a:r>
              <a:rPr lang="es-ES_tradnl" b="1" dirty="0" err="1">
                <a:latin typeface="Monospaced" charset="0"/>
              </a:rPr>
              <a:t>agregarLibro</a:t>
            </a:r>
            <a:r>
              <a:rPr lang="es-ES_tradnl" dirty="0"/>
              <a:t>(Libro libro){ </a:t>
            </a:r>
            <a:r>
              <a:rPr lang="es-ES_tradnl" dirty="0" err="1" smtClean="0">
                <a:solidFill>
                  <a:srgbClr val="009900"/>
                </a:solidFill>
              </a:rPr>
              <a:t>libros</a:t>
            </a:r>
            <a:r>
              <a:rPr lang="es-ES_tradnl" dirty="0" err="1" smtClean="0"/>
              <a:t>.add</a:t>
            </a:r>
            <a:r>
              <a:rPr lang="es-ES_tradnl" dirty="0" smtClean="0"/>
              <a:t>(libro);} </a:t>
            </a:r>
            <a:endParaRPr lang="es-ES_tradnl" dirty="0" smtClean="0">
              <a:solidFill>
                <a:srgbClr val="0000E6"/>
              </a:solidFill>
            </a:endParaRPr>
          </a:p>
          <a:p>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solidFill>
                  <a:srgbClr val="0000E6"/>
                </a:solidFill>
              </a:rPr>
              <a:t>boolean</a:t>
            </a:r>
            <a:r>
              <a:rPr lang="es-ES_tradnl" dirty="0"/>
              <a:t> </a:t>
            </a:r>
            <a:r>
              <a:rPr lang="es-ES_tradnl" b="1" dirty="0" err="1">
                <a:latin typeface="Monospaced" charset="0"/>
              </a:rPr>
              <a:t>contieneLibro</a:t>
            </a:r>
            <a:r>
              <a:rPr lang="es-ES_tradnl" dirty="0"/>
              <a:t>(Libro libro){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return</a:t>
            </a:r>
            <a:r>
              <a:rPr lang="es-ES_tradnl" dirty="0" smtClean="0"/>
              <a:t> </a:t>
            </a:r>
            <a:r>
              <a:rPr lang="es-ES_tradnl" dirty="0" err="1">
                <a:solidFill>
                  <a:srgbClr val="009900"/>
                </a:solidFill>
              </a:rPr>
              <a:t>libros</a:t>
            </a:r>
            <a:r>
              <a:rPr lang="es-ES_tradnl" dirty="0" err="1"/>
              <a:t>.contains</a:t>
            </a:r>
            <a:r>
              <a:rPr lang="es-ES_tradnl" dirty="0"/>
              <a:t>(libro); </a:t>
            </a:r>
            <a:endParaRPr lang="es-ES_tradnl" dirty="0" smtClean="0"/>
          </a:p>
          <a:p>
            <a:r>
              <a:rPr lang="es-ES_tradnl" dirty="0"/>
              <a:t> </a:t>
            </a:r>
            <a:r>
              <a:rPr lang="es-ES_tradnl" dirty="0" smtClean="0"/>
              <a:t> } </a:t>
            </a:r>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err="1"/>
              <a:t>ArrayList</a:t>
            </a:r>
            <a:r>
              <a:rPr lang="es-ES_tradnl" dirty="0"/>
              <a:t>&lt;Libro&gt; </a:t>
            </a:r>
            <a:r>
              <a:rPr lang="es-ES_tradnl" b="1" dirty="0" err="1">
                <a:latin typeface="Monospaced" charset="0"/>
              </a:rPr>
              <a:t>getLibros</a:t>
            </a:r>
            <a:r>
              <a:rPr lang="es-ES_tradnl" dirty="0"/>
              <a:t>() { </a:t>
            </a:r>
            <a:r>
              <a:rPr lang="es-ES_tradnl" dirty="0" err="1" smtClean="0">
                <a:solidFill>
                  <a:srgbClr val="0000E6"/>
                </a:solidFill>
              </a:rPr>
              <a:t>return</a:t>
            </a:r>
            <a:r>
              <a:rPr lang="es-ES_tradnl" dirty="0" smtClean="0"/>
              <a:t> </a:t>
            </a:r>
            <a:r>
              <a:rPr lang="es-ES_tradnl" dirty="0">
                <a:solidFill>
                  <a:srgbClr val="009900"/>
                </a:solidFill>
              </a:rPr>
              <a:t>libros</a:t>
            </a:r>
            <a:r>
              <a:rPr lang="es-ES_tradnl" dirty="0"/>
              <a:t>; </a:t>
            </a:r>
            <a:r>
              <a:rPr lang="es-ES_tradnl" dirty="0" smtClean="0"/>
              <a:t>} </a:t>
            </a:r>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public</a:t>
            </a:r>
            <a:r>
              <a:rPr lang="es-ES_tradnl" dirty="0" smtClean="0"/>
              <a:t> </a:t>
            </a:r>
            <a:r>
              <a:rPr lang="es-ES_tradnl" dirty="0"/>
              <a:t>Libro </a:t>
            </a:r>
            <a:r>
              <a:rPr lang="es-ES_tradnl" b="1" dirty="0" err="1">
                <a:latin typeface="Monospaced" charset="0"/>
              </a:rPr>
              <a:t>buscarLibro</a:t>
            </a:r>
            <a:r>
              <a:rPr lang="es-ES_tradnl" dirty="0"/>
              <a:t>(</a:t>
            </a:r>
            <a:r>
              <a:rPr lang="es-ES_tradnl" dirty="0" err="1"/>
              <a:t>String</a:t>
            </a:r>
            <a:r>
              <a:rPr lang="es-ES_tradnl" dirty="0"/>
              <a:t> titulo){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for</a:t>
            </a:r>
            <a:r>
              <a:rPr lang="es-ES_tradnl" dirty="0" smtClean="0"/>
              <a:t> </a:t>
            </a:r>
            <a:r>
              <a:rPr lang="es-ES_tradnl" dirty="0"/>
              <a:t>(Libro libro : </a:t>
            </a:r>
            <a:r>
              <a:rPr lang="es-ES_tradnl" dirty="0">
                <a:solidFill>
                  <a:srgbClr val="009900"/>
                </a:solidFill>
              </a:rPr>
              <a:t>libros</a:t>
            </a:r>
            <a:r>
              <a:rPr lang="es-ES_tradnl" dirty="0"/>
              <a:t>) {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if</a:t>
            </a:r>
            <a:r>
              <a:rPr lang="es-ES_tradnl" dirty="0" smtClean="0"/>
              <a:t>(</a:t>
            </a:r>
            <a:r>
              <a:rPr lang="es-ES_tradnl" dirty="0" err="1" smtClean="0"/>
              <a:t>libro.getTitulo</a:t>
            </a:r>
            <a:r>
              <a:rPr lang="es-ES_tradnl" dirty="0"/>
              <a:t>().</a:t>
            </a:r>
            <a:r>
              <a:rPr lang="es-ES_tradnl" dirty="0" err="1"/>
              <a:t>equals</a:t>
            </a:r>
            <a:r>
              <a:rPr lang="es-ES_tradnl" dirty="0"/>
              <a:t>(titulo)) </a:t>
            </a:r>
            <a:endParaRPr lang="es-ES_tradnl" dirty="0" smtClean="0"/>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return</a:t>
            </a:r>
            <a:r>
              <a:rPr lang="es-ES_tradnl" dirty="0" smtClean="0"/>
              <a:t> </a:t>
            </a:r>
            <a:r>
              <a:rPr lang="es-ES_tradnl" dirty="0"/>
              <a:t>libro; </a:t>
            </a:r>
            <a:endParaRPr lang="es-ES_tradnl" dirty="0" smtClean="0"/>
          </a:p>
          <a:p>
            <a:r>
              <a:rPr lang="es-ES_tradnl" dirty="0"/>
              <a:t> </a:t>
            </a:r>
            <a:r>
              <a:rPr lang="es-ES_tradnl" dirty="0" smtClean="0"/>
              <a:t>   } </a:t>
            </a:r>
          </a:p>
          <a:p>
            <a:r>
              <a:rPr lang="es-ES_tradnl" dirty="0">
                <a:solidFill>
                  <a:srgbClr val="0000E6"/>
                </a:solidFill>
              </a:rPr>
              <a:t> </a:t>
            </a:r>
            <a:r>
              <a:rPr lang="es-ES_tradnl" dirty="0" smtClean="0">
                <a:solidFill>
                  <a:srgbClr val="0000E6"/>
                </a:solidFill>
              </a:rPr>
              <a:t>   </a:t>
            </a:r>
            <a:r>
              <a:rPr lang="es-ES_tradnl" dirty="0" err="1" smtClean="0">
                <a:solidFill>
                  <a:srgbClr val="0000E6"/>
                </a:solidFill>
              </a:rPr>
              <a:t>return</a:t>
            </a:r>
            <a:r>
              <a:rPr lang="es-ES_tradnl" dirty="0" smtClean="0"/>
              <a:t> </a:t>
            </a:r>
            <a:r>
              <a:rPr lang="es-ES_tradnl" dirty="0" err="1">
                <a:solidFill>
                  <a:srgbClr val="0000E6"/>
                </a:solidFill>
              </a:rPr>
              <a:t>null</a:t>
            </a:r>
            <a:r>
              <a:rPr lang="es-ES_tradnl" dirty="0"/>
              <a:t>; </a:t>
            </a:r>
            <a:endParaRPr lang="es-ES_tradnl" dirty="0" smtClean="0"/>
          </a:p>
          <a:p>
            <a:r>
              <a:rPr lang="es-ES_tradnl" dirty="0"/>
              <a:t> </a:t>
            </a:r>
            <a:r>
              <a:rPr lang="es-ES_tradnl" dirty="0" smtClean="0"/>
              <a:t> } </a:t>
            </a:r>
          </a:p>
          <a:p>
            <a:r>
              <a:rPr lang="es-ES_tradnl" dirty="0" smtClean="0"/>
              <a:t>}</a:t>
            </a:r>
            <a:endParaRPr lang="en-US" dirty="0"/>
          </a:p>
        </p:txBody>
      </p:sp>
    </p:spTree>
    <p:extLst>
      <p:ext uri="{BB962C8B-B14F-4D97-AF65-F5344CB8AC3E}">
        <p14:creationId xmlns:p14="http://schemas.microsoft.com/office/powerpoint/2010/main" xmlns="" val="1309978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Introducción a Java</a:t>
            </a:r>
            <a:br>
              <a:rPr lang="es-ES_tradnl" b="1" dirty="0"/>
            </a:br>
            <a:r>
              <a:rPr lang="es-ES_tradnl" sz="2800" i="1" u="sng" dirty="0" err="1"/>
              <a:t>NetBeans</a:t>
            </a:r>
            <a:r>
              <a:rPr lang="es-ES_tradnl" sz="2800" i="1" dirty="0"/>
              <a:t>: Entorno de Desarrollo</a:t>
            </a:r>
            <a:endParaRPr lang="es-ES_tradnl" dirty="0"/>
          </a:p>
        </p:txBody>
      </p:sp>
      <p:sp>
        <p:nvSpPr>
          <p:cNvPr id="3" name="Marcador de contenido 2">
            <a:extLst>
              <a:ext uri="{FF2B5EF4-FFF2-40B4-BE49-F238E27FC236}">
                <a16:creationId xmlns="" xmlns:a16="http://schemas.microsoft.com/office/drawing/2014/main" id="{A5FFBC51-EC56-46B8-98B5-71F11C319703}"/>
              </a:ext>
            </a:extLst>
          </p:cNvPr>
          <p:cNvSpPr>
            <a:spLocks noGrp="1"/>
          </p:cNvSpPr>
          <p:nvPr>
            <p:ph idx="1"/>
          </p:nvPr>
        </p:nvSpPr>
        <p:spPr/>
        <p:txBody>
          <a:bodyPr/>
          <a:lstStyle/>
          <a:p>
            <a:endParaRPr lang="es-ES"/>
          </a:p>
        </p:txBody>
      </p:sp>
      <p:sp>
        <p:nvSpPr>
          <p:cNvPr id="4" name="Marcador de pie de página 3"/>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a:t>
            </a:fld>
            <a:endParaRPr lang="es-ES_tradnl" dirty="0"/>
          </a:p>
        </p:txBody>
      </p:sp>
      <p:pic>
        <p:nvPicPr>
          <p:cNvPr id="9" name="Imagen 8"/>
          <p:cNvPicPr>
            <a:picLocks noChangeAspect="1"/>
          </p:cNvPicPr>
          <p:nvPr/>
        </p:nvPicPr>
        <p:blipFill>
          <a:blip r:embed="rId2"/>
          <a:stretch>
            <a:fillRect/>
          </a:stretch>
        </p:blipFill>
        <p:spPr>
          <a:xfrm>
            <a:off x="8075906" y="765078"/>
            <a:ext cx="633754" cy="1178940"/>
          </a:xfrm>
          <a:prstGeom prst="rect">
            <a:avLst/>
          </a:prstGeom>
        </p:spPr>
      </p:pic>
      <p:pic>
        <p:nvPicPr>
          <p:cNvPr id="11" name="Imagen 10"/>
          <p:cNvPicPr>
            <a:picLocks noChangeAspect="1"/>
          </p:cNvPicPr>
          <p:nvPr/>
        </p:nvPicPr>
        <p:blipFill>
          <a:blip r:embed="rId3"/>
          <a:stretch>
            <a:fillRect/>
          </a:stretch>
        </p:blipFill>
        <p:spPr>
          <a:xfrm>
            <a:off x="422699" y="2107564"/>
            <a:ext cx="8286961" cy="4750436"/>
          </a:xfrm>
          <a:prstGeom prst="rect">
            <a:avLst/>
          </a:prstGeom>
        </p:spPr>
      </p:pic>
      <p:sp>
        <p:nvSpPr>
          <p:cNvPr id="14" name="Shape 199"/>
          <p:cNvSpPr txBox="1"/>
          <p:nvPr/>
        </p:nvSpPr>
        <p:spPr>
          <a:xfrm>
            <a:off x="1975850" y="168469"/>
            <a:ext cx="6539500" cy="378150"/>
          </a:xfrm>
          <a:prstGeom prst="rect">
            <a:avLst/>
          </a:prstGeom>
          <a:noFill/>
          <a:ln>
            <a:noFill/>
          </a:ln>
        </p:spPr>
        <p:txBody>
          <a:bodyPr lIns="91425" tIns="91425" rIns="91425" bIns="91425" anchor="ctr" anchorCtr="0">
            <a:noAutofit/>
          </a:bodyPr>
          <a:lstStyle/>
          <a:p>
            <a:pPr lvl="0" algn="ctr">
              <a:spcBef>
                <a:spcPts val="0"/>
              </a:spcBef>
              <a:buNone/>
            </a:pPr>
            <a:r>
              <a:rPr lang="es-AR" sz="1000" dirty="0">
                <a:solidFill>
                  <a:schemeClr val="bg1"/>
                </a:solidFill>
                <a:latin typeface="Arial" charset="0"/>
                <a:ea typeface="Arial" charset="0"/>
                <a:cs typeface="Arial" charset="0"/>
              </a:rPr>
              <a:t>Un tutorial de cómo instalarlo: </a:t>
            </a:r>
            <a:r>
              <a:rPr lang="es-AR" sz="1000" u="sng" dirty="0">
                <a:solidFill>
                  <a:schemeClr val="bg1"/>
                </a:solidFill>
                <a:latin typeface="Arial" charset="0"/>
                <a:ea typeface="Arial" charset="0"/>
                <a:cs typeface="Arial" charset="0"/>
                <a:hlinkClick r:id="rId4"/>
              </a:rPr>
              <a:t>http://www.aprendeaprogramar.com/mod/resource/view.php?id=205</a:t>
            </a:r>
          </a:p>
          <a:p>
            <a:pPr lvl="0" algn="ctr">
              <a:spcBef>
                <a:spcPts val="0"/>
              </a:spcBef>
              <a:buNone/>
            </a:pPr>
            <a:r>
              <a:rPr lang="es-AR" sz="1000" dirty="0">
                <a:solidFill>
                  <a:schemeClr val="bg1"/>
                </a:solidFill>
                <a:latin typeface="Arial" charset="0"/>
                <a:ea typeface="Arial" charset="0"/>
                <a:cs typeface="Arial" charset="0"/>
              </a:rPr>
              <a:t>Sitio oficial de descarga: https://netbeans.org/downloads/index.html</a:t>
            </a:r>
          </a:p>
        </p:txBody>
      </p:sp>
      <p:sp>
        <p:nvSpPr>
          <p:cNvPr id="15" name="Shape 201"/>
          <p:cNvSpPr txBox="1"/>
          <p:nvPr/>
        </p:nvSpPr>
        <p:spPr>
          <a:xfrm>
            <a:off x="7480830" y="4576530"/>
            <a:ext cx="857735" cy="614700"/>
          </a:xfrm>
          <a:prstGeom prst="rect">
            <a:avLst/>
          </a:prstGeom>
          <a:solidFill>
            <a:srgbClr val="FFFF00">
              <a:alpha val="50000"/>
            </a:srgbClr>
          </a:solidFill>
          <a:ln w="9525" cap="flat" cmpd="sng">
            <a:solidFill>
              <a:schemeClr val="tx1"/>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s-AR" sz="1200">
                <a:latin typeface="Arial" charset="0"/>
                <a:ea typeface="Arial" charset="0"/>
                <a:cs typeface="Arial" charset="0"/>
              </a:rPr>
              <a:t>Editor de código fuente</a:t>
            </a:r>
          </a:p>
        </p:txBody>
      </p:sp>
      <p:sp>
        <p:nvSpPr>
          <p:cNvPr id="16" name="Shape 202"/>
          <p:cNvSpPr txBox="1"/>
          <p:nvPr/>
        </p:nvSpPr>
        <p:spPr>
          <a:xfrm>
            <a:off x="2961555" y="2053829"/>
            <a:ext cx="1422600" cy="456136"/>
          </a:xfrm>
          <a:prstGeom prst="rect">
            <a:avLst/>
          </a:prstGeom>
          <a:solidFill>
            <a:srgbClr val="FFFF00">
              <a:alpha val="50000"/>
            </a:srgbClr>
          </a:solidFill>
          <a:ln w="9525" cap="flat" cmpd="sng">
            <a:solidFill>
              <a:schemeClr val="tx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s-AR" sz="1200" dirty="0">
                <a:latin typeface="Arial" charset="0"/>
                <a:ea typeface="Arial" charset="0"/>
                <a:cs typeface="Arial" charset="0"/>
              </a:rPr>
              <a:t>Ejecución de aplicación Java</a:t>
            </a:r>
          </a:p>
        </p:txBody>
      </p:sp>
      <p:sp>
        <p:nvSpPr>
          <p:cNvPr id="17" name="Shape 204"/>
          <p:cNvSpPr txBox="1"/>
          <p:nvPr/>
        </p:nvSpPr>
        <p:spPr>
          <a:xfrm>
            <a:off x="5675088" y="2044818"/>
            <a:ext cx="1422600" cy="456136"/>
          </a:xfrm>
          <a:prstGeom prst="rect">
            <a:avLst/>
          </a:prstGeom>
          <a:solidFill>
            <a:srgbClr val="FFFF00">
              <a:alpha val="50000"/>
            </a:srgbClr>
          </a:solidFill>
          <a:ln w="9525" cap="flat" cmpd="sng">
            <a:solidFill>
              <a:schemeClr val="tx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s-AR" sz="1200" dirty="0">
                <a:latin typeface="Arial" charset="0"/>
                <a:ea typeface="Arial" charset="0"/>
                <a:cs typeface="Arial" charset="0"/>
              </a:rPr>
              <a:t>Depuración de aplicación Java</a:t>
            </a:r>
          </a:p>
        </p:txBody>
      </p:sp>
      <p:sp>
        <p:nvSpPr>
          <p:cNvPr id="18" name="Shape 206"/>
          <p:cNvSpPr txBox="1"/>
          <p:nvPr/>
        </p:nvSpPr>
        <p:spPr>
          <a:xfrm>
            <a:off x="463585" y="4061880"/>
            <a:ext cx="1805403" cy="514650"/>
          </a:xfrm>
          <a:prstGeom prst="rect">
            <a:avLst/>
          </a:prstGeom>
          <a:solidFill>
            <a:srgbClr val="FFFF00">
              <a:alpha val="50000"/>
            </a:srgbClr>
          </a:solidFill>
          <a:ln w="9525" cap="flat" cmpd="sng">
            <a:solidFill>
              <a:schemeClr val="tx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s-AR" sz="1200" dirty="0">
                <a:latin typeface="Arial" charset="0"/>
                <a:ea typeface="Arial" charset="0"/>
                <a:cs typeface="Arial" charset="0"/>
              </a:rPr>
              <a:t>Explorador de archivos de código fuente</a:t>
            </a:r>
          </a:p>
        </p:txBody>
      </p:sp>
      <p:sp>
        <p:nvSpPr>
          <p:cNvPr id="19" name="Shape 207"/>
          <p:cNvSpPr txBox="1"/>
          <p:nvPr/>
        </p:nvSpPr>
        <p:spPr>
          <a:xfrm>
            <a:off x="4566093" y="5834680"/>
            <a:ext cx="1247196" cy="492657"/>
          </a:xfrm>
          <a:prstGeom prst="rect">
            <a:avLst/>
          </a:prstGeom>
          <a:solidFill>
            <a:srgbClr val="FFFF00">
              <a:alpha val="50000"/>
            </a:srgbClr>
          </a:solidFill>
          <a:ln w="9525" cap="flat" cmpd="sng">
            <a:solidFill>
              <a:schemeClr val="tx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s-AR" sz="1200" dirty="0">
                <a:latin typeface="Arial" charset="0"/>
                <a:ea typeface="Arial" charset="0"/>
                <a:cs typeface="Arial" charset="0"/>
              </a:rPr>
              <a:t>Consola de salida estándar</a:t>
            </a:r>
          </a:p>
        </p:txBody>
      </p:sp>
      <p:sp>
        <p:nvSpPr>
          <p:cNvPr id="20" name="Shape 208"/>
          <p:cNvSpPr txBox="1"/>
          <p:nvPr/>
        </p:nvSpPr>
        <p:spPr>
          <a:xfrm>
            <a:off x="504593" y="5509848"/>
            <a:ext cx="1723389" cy="827621"/>
          </a:xfrm>
          <a:prstGeom prst="rect">
            <a:avLst/>
          </a:prstGeom>
          <a:solidFill>
            <a:srgbClr val="FFFF00">
              <a:alpha val="50000"/>
            </a:srgbClr>
          </a:solidFill>
          <a:ln w="9525" cap="flat" cmpd="sng">
            <a:solidFill>
              <a:schemeClr val="tx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s-AR" sz="1200" dirty="0">
                <a:latin typeface="Arial" charset="0"/>
                <a:ea typeface="Arial" charset="0"/>
                <a:cs typeface="Arial" charset="0"/>
              </a:rPr>
              <a:t>Vista de métodos declarados en el archivo de código fuente actual </a:t>
            </a:r>
          </a:p>
        </p:txBody>
      </p:sp>
      <p:sp>
        <p:nvSpPr>
          <p:cNvPr id="21" name="Rectángulo redondeado 20"/>
          <p:cNvSpPr/>
          <p:nvPr/>
        </p:nvSpPr>
        <p:spPr>
          <a:xfrm>
            <a:off x="4655827" y="2281897"/>
            <a:ext cx="306000" cy="306000"/>
          </a:xfrm>
          <a:prstGeom prst="roundRect">
            <a:avLst/>
          </a:prstGeom>
          <a:solidFill>
            <a:srgbClr val="92D05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Rectángulo redondeado 21"/>
          <p:cNvSpPr/>
          <p:nvPr/>
        </p:nvSpPr>
        <p:spPr>
          <a:xfrm>
            <a:off x="5040876" y="2280336"/>
            <a:ext cx="306000" cy="306000"/>
          </a:xfrm>
          <a:prstGeom prst="roundRect">
            <a:avLst/>
          </a:prstGeom>
          <a:solidFill>
            <a:srgbClr val="92D05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3" name="Conector recto de flecha 22"/>
          <p:cNvCxnSpPr>
            <a:stCxn id="22" idx="3"/>
          </p:cNvCxnSpPr>
          <p:nvPr/>
        </p:nvCxnSpPr>
        <p:spPr>
          <a:xfrm>
            <a:off x="4384155" y="2281897"/>
            <a:ext cx="271672" cy="153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stCxn id="24" idx="1"/>
          </p:cNvCxnSpPr>
          <p:nvPr/>
        </p:nvCxnSpPr>
        <p:spPr>
          <a:xfrm flipH="1">
            <a:off x="5346876" y="2272886"/>
            <a:ext cx="328212" cy="16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Imagen 5"/>
          <p:cNvPicPr>
            <a:picLocks noChangeAspect="1"/>
          </p:cNvPicPr>
          <p:nvPr/>
        </p:nvPicPr>
        <p:blipFill>
          <a:blip r:embed="rId5"/>
          <a:stretch>
            <a:fillRect/>
          </a:stretch>
        </p:blipFill>
        <p:spPr>
          <a:xfrm>
            <a:off x="504593" y="1023051"/>
            <a:ext cx="962084" cy="974211"/>
          </a:xfrm>
          <a:prstGeom prst="rect">
            <a:avLst/>
          </a:prstGeom>
        </p:spPr>
      </p:pic>
    </p:spTree>
    <p:extLst>
      <p:ext uri="{BB962C8B-B14F-4D97-AF65-F5344CB8AC3E}">
        <p14:creationId xmlns:p14="http://schemas.microsoft.com/office/powerpoint/2010/main" xmlns="" val="141971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linds(horizontal)">
                                      <p:cBhvr>
                                        <p:cTn id="15" dur="500"/>
                                        <p:tgtEl>
                                          <p:spTgt spid="22"/>
                                        </p:tgtEl>
                                      </p:cBhvr>
                                    </p:animEffect>
                                  </p:childTnLst>
                                </p:cTn>
                              </p:par>
                              <p:par>
                                <p:cTn id="16" presetID="3" presetClass="entr" presetSubtype="1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linds(horizontal)">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Operadores Relacionales</a:t>
            </a:r>
            <a:endParaRPr lang="es-ES_tradnl" b="1" dirty="0"/>
          </a:p>
        </p:txBody>
      </p:sp>
      <p:sp>
        <p:nvSpPr>
          <p:cNvPr id="3" name="Marcador de contenido 2"/>
          <p:cNvSpPr>
            <a:spLocks noGrp="1"/>
          </p:cNvSpPr>
          <p:nvPr>
            <p:ph idx="1"/>
          </p:nvPr>
        </p:nvSpPr>
        <p:spPr/>
        <p:txBody>
          <a:bodyPr/>
          <a:lstStyle/>
          <a:p>
            <a:r>
              <a:rPr lang="es-AR" sz="2400" dirty="0"/>
              <a:t>Los operadores relacionales comparan dos valores del mismo tipo para determinar si son iguales o distintos, si uno es mayor o menor que el otro</a:t>
            </a:r>
          </a:p>
          <a:p>
            <a:pPr marL="0" lvl="0" indent="0">
              <a:buNone/>
            </a:pPr>
            <a:endParaRPr lang="es-AR" sz="2400" dirty="0"/>
          </a:p>
          <a:p>
            <a:r>
              <a:rPr lang="es-AR" sz="2400" dirty="0"/>
              <a:t>Una expresión que usa un operador relacional es una expresión lógica, por lo tanto el resultado es un valor de tipo </a:t>
            </a:r>
            <a:r>
              <a:rPr lang="es-AR" sz="2400" dirty="0" err="1"/>
              <a:t>boolean</a:t>
            </a:r>
            <a:r>
              <a:rPr lang="es-AR" sz="2400" dirty="0"/>
              <a:t> (true o false)</a:t>
            </a:r>
          </a:p>
          <a:p>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19</a:t>
            </a:fld>
            <a:endParaRPr lang="es-ES_tradnl" dirty="0"/>
          </a:p>
        </p:txBody>
      </p:sp>
    </p:spTree>
    <p:extLst>
      <p:ext uri="{BB962C8B-B14F-4D97-AF65-F5344CB8AC3E}">
        <p14:creationId xmlns:p14="http://schemas.microsoft.com/office/powerpoint/2010/main" xmlns="" val="19616703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98170" y="900000"/>
            <a:ext cx="8103870" cy="1220315"/>
          </a:xfrm>
        </p:spPr>
        <p:txBody>
          <a:bodyPr>
            <a:normAutofit fontScale="90000"/>
          </a:bodyPr>
          <a:lstStyle/>
          <a:p>
            <a:r>
              <a:rPr lang="es-AR" sz="4400" b="1" dirty="0"/>
              <a:t>Operadores Relacionales</a:t>
            </a:r>
            <a:r>
              <a:rPr lang="es-AR" sz="4400" dirty="0"/>
              <a:t/>
            </a:r>
            <a:br>
              <a:rPr lang="es-AR" sz="4400" dirty="0"/>
            </a:br>
            <a:r>
              <a:rPr lang="es-ES_tradnl" sz="3100" i="1" dirty="0"/>
              <a:t>Problema: Retirar dinero de un cajero automático</a:t>
            </a:r>
            <a:endParaRPr lang="es-ES_tradnl" sz="3100" dirty="0"/>
          </a:p>
        </p:txBody>
      </p:sp>
      <p:sp>
        <p:nvSpPr>
          <p:cNvPr id="3" name="Marcador de contenido 2"/>
          <p:cNvSpPr>
            <a:spLocks noGrp="1"/>
          </p:cNvSpPr>
          <p:nvPr>
            <p:ph idx="1"/>
          </p:nvPr>
        </p:nvSpPr>
        <p:spPr/>
        <p:txBody>
          <a:bodyPr>
            <a:normAutofit/>
          </a:bodyPr>
          <a:lstStyle/>
          <a:p>
            <a:r>
              <a:rPr lang="es-ES_tradnl" sz="2400" dirty="0"/>
              <a:t>Un cliente del banco requiere retirar dinero de un cajero automático</a:t>
            </a:r>
          </a:p>
          <a:p>
            <a:pPr lvl="1"/>
            <a:r>
              <a:rPr lang="es-ES_tradnl" sz="2000" dirty="0"/>
              <a:t>El usuario especifica el monto a retirar</a:t>
            </a:r>
          </a:p>
          <a:p>
            <a:pPr lvl="1"/>
            <a:r>
              <a:rPr lang="es-ES_tradnl" sz="2000" dirty="0"/>
              <a:t>Debe controlarse que el cliente posee dicho monto disponible en su cuenta</a:t>
            </a:r>
          </a:p>
          <a:p>
            <a:pPr lvl="1"/>
            <a:r>
              <a:rPr lang="es-ES_tradnl" sz="2000" dirty="0"/>
              <a:t>Para verificar si la operación es válida, debe utilizarse un operador relacional</a:t>
            </a:r>
          </a:p>
          <a:p>
            <a:pPr marL="0" indent="0">
              <a:buNone/>
            </a:pPr>
            <a:endParaRPr lang="es-ES_tradnl" dirty="0"/>
          </a:p>
          <a:p>
            <a:pPr marL="0" indent="0">
              <a:buNone/>
            </a:pPr>
            <a:r>
              <a:rPr lang="es-ES_tradnl" sz="1800" dirty="0"/>
              <a:t>Monto a retirar es </a:t>
            </a:r>
            <a:r>
              <a:rPr lang="es-ES_tradnl" sz="1800" b="1" dirty="0"/>
              <a:t>menor o igual </a:t>
            </a:r>
            <a:r>
              <a:rPr lang="es-ES_tradnl" sz="1800" dirty="0"/>
              <a:t>que saldo en cuenta -&gt; </a:t>
            </a:r>
            <a:r>
              <a:rPr lang="es-ES_tradnl" sz="1800" dirty="0">
                <a:solidFill>
                  <a:schemeClr val="accent6"/>
                </a:solidFill>
              </a:rPr>
              <a:t>Operación válida</a:t>
            </a:r>
          </a:p>
          <a:p>
            <a:pPr marL="0" indent="0">
              <a:buNone/>
            </a:pPr>
            <a:r>
              <a:rPr lang="es-ES_tradnl" sz="1800" dirty="0"/>
              <a:t>Monto a retirar es </a:t>
            </a:r>
            <a:r>
              <a:rPr lang="es-ES_tradnl" sz="1800" b="1" dirty="0"/>
              <a:t>mayor</a:t>
            </a:r>
            <a:r>
              <a:rPr lang="es-ES_tradnl" sz="1800" dirty="0"/>
              <a:t> que saldo en cuenta -&gt; </a:t>
            </a:r>
            <a:r>
              <a:rPr lang="es-ES_tradnl" sz="1800" dirty="0">
                <a:solidFill>
                  <a:srgbClr val="FF0000"/>
                </a:solidFill>
              </a:rPr>
              <a:t>Operación inválida</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20</a:t>
            </a:fld>
            <a:endParaRPr lang="es-ES_tradnl" dirty="0"/>
          </a:p>
        </p:txBody>
      </p:sp>
    </p:spTree>
    <p:extLst>
      <p:ext uri="{BB962C8B-B14F-4D97-AF65-F5344CB8AC3E}">
        <p14:creationId xmlns:p14="http://schemas.microsoft.com/office/powerpoint/2010/main" xmlns="" val="11445215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3410" y="900000"/>
            <a:ext cx="8027670" cy="1220315"/>
          </a:xfrm>
        </p:spPr>
        <p:txBody>
          <a:bodyPr>
            <a:normAutofit/>
          </a:bodyPr>
          <a:lstStyle/>
          <a:p>
            <a:pPr lvl="0"/>
            <a:r>
              <a:rPr lang="es-AR" b="1" dirty="0"/>
              <a:t>Operadores Relacionales: ==, !=</a:t>
            </a:r>
            <a:endParaRPr lang="es-ES_tradnl" b="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21</a:t>
            </a:fld>
            <a:endParaRPr lang="es-ES_tradnl" dirty="0"/>
          </a:p>
        </p:txBody>
      </p:sp>
      <p:graphicFrame>
        <p:nvGraphicFramePr>
          <p:cNvPr id="7" name="Tabla 6"/>
          <p:cNvGraphicFramePr>
            <a:graphicFrameLocks noGrp="1"/>
          </p:cNvGraphicFramePr>
          <p:nvPr>
            <p:extLst>
              <p:ext uri="{D42A27DB-BD31-4B8C-83A1-F6EECF244321}">
                <p14:modId xmlns:p14="http://schemas.microsoft.com/office/powerpoint/2010/main" xmlns="" val="175321741"/>
              </p:ext>
            </p:extLst>
          </p:nvPr>
        </p:nvGraphicFramePr>
        <p:xfrm>
          <a:off x="512618" y="2160588"/>
          <a:ext cx="8285019" cy="3864774"/>
        </p:xfrm>
        <a:graphic>
          <a:graphicData uri="http://schemas.openxmlformats.org/drawingml/2006/table">
            <a:tbl>
              <a:tblPr>
                <a:noFill/>
              </a:tblPr>
              <a:tblGrid>
                <a:gridCol w="1271507">
                  <a:extLst>
                    <a:ext uri="{9D8B030D-6E8A-4147-A177-3AD203B41FA5}">
                      <a16:colId xmlns="" xmlns:a16="http://schemas.microsoft.com/office/drawing/2014/main" val="20000"/>
                    </a:ext>
                  </a:extLst>
                </a:gridCol>
                <a:gridCol w="1346800">
                  <a:extLst>
                    <a:ext uri="{9D8B030D-6E8A-4147-A177-3AD203B41FA5}">
                      <a16:colId xmlns="" xmlns:a16="http://schemas.microsoft.com/office/drawing/2014/main" val="20001"/>
                    </a:ext>
                  </a:extLst>
                </a:gridCol>
                <a:gridCol w="5666712">
                  <a:extLst>
                    <a:ext uri="{9D8B030D-6E8A-4147-A177-3AD203B41FA5}">
                      <a16:colId xmlns="" xmlns:a16="http://schemas.microsoft.com/office/drawing/2014/main" val="20002"/>
                    </a:ext>
                  </a:extLst>
                </a:gridCol>
              </a:tblGrid>
              <a:tr h="397600">
                <a:tc>
                  <a:txBody>
                    <a:bodyPr/>
                    <a:lstStyle/>
                    <a:p>
                      <a:pPr lvl="0" algn="ctr" rtl="0">
                        <a:spcBef>
                          <a:spcPts val="0"/>
                        </a:spcBef>
                        <a:buNone/>
                      </a:pPr>
                      <a:r>
                        <a:rPr lang="es-AR" sz="1800" b="1" dirty="0">
                          <a:latin typeface="Arial" panose="020B0604020202020204" pitchFamily="34" charset="0"/>
                          <a:cs typeface="Arial" panose="020B0604020202020204" pitchFamily="34" charset="0"/>
                        </a:rPr>
                        <a:t>Operador</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Nombre</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Ejemplo</a:t>
                      </a:r>
                    </a:p>
                  </a:txBody>
                  <a:tcPr marL="91425" marR="91425" marT="91425" marB="91425">
                    <a:solidFill>
                      <a:srgbClr val="EFEFEF"/>
                    </a:solidFill>
                  </a:tcPr>
                </a:tc>
                <a:extLst>
                  <a:ext uri="{0D108BD9-81ED-4DB2-BD59-A6C34878D82A}">
                    <a16:rowId xmlns="" xmlns:a16="http://schemas.microsoft.com/office/drawing/2014/main" val="10000"/>
                  </a:ext>
                </a:extLst>
              </a:tr>
              <a:tr h="457175">
                <a:tc>
                  <a:txBody>
                    <a:bodyPr/>
                    <a:lstStyle/>
                    <a:p>
                      <a:pPr lvl="0" algn="ctr" rtl="0">
                        <a:spcBef>
                          <a:spcPts val="0"/>
                        </a:spcBef>
                        <a:buNone/>
                      </a:pPr>
                      <a:r>
                        <a:rPr lang="es-AR" sz="1400">
                          <a:latin typeface="Arial" panose="020B0604020202020204" pitchFamily="34" charset="0"/>
                          <a:cs typeface="Arial" panose="020B0604020202020204" pitchFamily="34" charset="0"/>
                        </a:rPr>
                        <a:t>==</a:t>
                      </a:r>
                    </a:p>
                  </a:txBody>
                  <a:tcPr marL="91425" marR="91425" marT="91425" marB="91425" anchor="ctr"/>
                </a:tc>
                <a:tc>
                  <a:txBody>
                    <a:bodyPr/>
                    <a:lstStyle/>
                    <a:p>
                      <a:pPr lvl="0" algn="ctr" rtl="0">
                        <a:spcBef>
                          <a:spcPts val="0"/>
                        </a:spcBef>
                        <a:buNone/>
                      </a:pPr>
                      <a:r>
                        <a:rPr lang="es-AR" sz="1400" dirty="0">
                          <a:latin typeface="Arial" panose="020B0604020202020204" pitchFamily="34" charset="0"/>
                          <a:cs typeface="Arial" panose="020B0604020202020204" pitchFamily="34" charset="0"/>
                        </a:rPr>
                        <a:t>Igual a</a:t>
                      </a:r>
                    </a:p>
                  </a:txBody>
                  <a:tcPr marL="91425" marR="91425" marT="91425" marB="91425" anchor="ctr"/>
                </a:tc>
                <a:tc>
                  <a:txBody>
                    <a:bodyPr/>
                    <a:lstStyle/>
                    <a:p>
                      <a:pPr lvl="0" algn="ctr" rtl="0">
                        <a:lnSpc>
                          <a:spcPct val="115000"/>
                        </a:lnSpc>
                        <a:spcBef>
                          <a:spcPts val="300"/>
                        </a:spcBef>
                        <a:buClr>
                          <a:schemeClr val="dk1"/>
                        </a:buClr>
                        <a:buSzPct val="68750"/>
                        <a:buFont typeface="Arial"/>
                        <a:buNone/>
                      </a:pPr>
                      <a:r>
                        <a:rPr lang="es-AR" sz="1400" dirty="0" err="1">
                          <a:latin typeface="Arial" panose="020B0604020202020204" pitchFamily="34" charset="0"/>
                          <a:ea typeface="Courier New"/>
                          <a:cs typeface="Arial" panose="020B0604020202020204" pitchFamily="34" charset="0"/>
                          <a:sym typeface="Courier New"/>
                        </a:rPr>
                        <a:t>int</a:t>
                      </a:r>
                      <a:r>
                        <a:rPr lang="es-AR" sz="1400" dirty="0">
                          <a:latin typeface="Arial" panose="020B0604020202020204" pitchFamily="34" charset="0"/>
                          <a:ea typeface="Courier New"/>
                          <a:cs typeface="Arial" panose="020B0604020202020204" pitchFamily="34" charset="0"/>
                          <a:sym typeface="Courier New"/>
                        </a:rPr>
                        <a:t> i = 1; (i == 1) </a:t>
                      </a:r>
                      <a:r>
                        <a:rPr lang="es-AR" sz="1400" b="1" dirty="0">
                          <a:latin typeface="Arial" panose="020B0604020202020204" pitchFamily="34" charset="0"/>
                          <a:ea typeface="Courier New"/>
                          <a:cs typeface="Arial" panose="020B0604020202020204" pitchFamily="34" charset="0"/>
                          <a:sym typeface="Courier New"/>
                        </a:rPr>
                        <a:t>(TRUE)</a:t>
                      </a:r>
                    </a:p>
                    <a:p>
                      <a:pPr lvl="0" algn="ctr" rtl="0">
                        <a:lnSpc>
                          <a:spcPct val="115000"/>
                        </a:lnSpc>
                        <a:spcBef>
                          <a:spcPts val="300"/>
                        </a:spcBef>
                        <a:buClr>
                          <a:schemeClr val="dk1"/>
                        </a:buClr>
                        <a:buSzPct val="68750"/>
                        <a:buFont typeface="Arial"/>
                        <a:buNone/>
                      </a:pPr>
                      <a:endParaRPr lang="es-AR" sz="1400" b="1" dirty="0">
                        <a:latin typeface="Arial" panose="020B0604020202020204" pitchFamily="34" charset="0"/>
                        <a:ea typeface="Courier New"/>
                        <a:cs typeface="Arial" panose="020B0604020202020204" pitchFamily="34" charset="0"/>
                        <a:sym typeface="Courier New"/>
                      </a:endParaRPr>
                    </a:p>
                    <a:p>
                      <a:pPr lvl="0" algn="ctr" rtl="0">
                        <a:lnSpc>
                          <a:spcPct val="115000"/>
                        </a:lnSpc>
                        <a:spcBef>
                          <a:spcPts val="300"/>
                        </a:spcBef>
                        <a:buNone/>
                      </a:pPr>
                      <a:r>
                        <a:rPr lang="es-AR" sz="1400" dirty="0">
                          <a:latin typeface="Arial" panose="020B0604020202020204" pitchFamily="34" charset="0"/>
                          <a:ea typeface="Courier New"/>
                          <a:cs typeface="Arial" panose="020B0604020202020204" pitchFamily="34" charset="0"/>
                          <a:sym typeface="Courier New"/>
                        </a:rPr>
                        <a:t>Cliente e1= new Cliente(); </a:t>
                      </a:r>
                    </a:p>
                    <a:p>
                      <a:pPr lvl="0" algn="ctr" rtl="0">
                        <a:lnSpc>
                          <a:spcPct val="115000"/>
                        </a:lnSpc>
                        <a:spcBef>
                          <a:spcPts val="300"/>
                        </a:spcBef>
                        <a:buNone/>
                      </a:pPr>
                      <a:r>
                        <a:rPr lang="es-AR" sz="1400" dirty="0">
                          <a:latin typeface="Arial" panose="020B0604020202020204" pitchFamily="34" charset="0"/>
                          <a:ea typeface="Courier New"/>
                          <a:cs typeface="Arial" panose="020B0604020202020204" pitchFamily="34" charset="0"/>
                          <a:sym typeface="Courier New"/>
                        </a:rPr>
                        <a:t>Cliente e2 = new Cliente();  </a:t>
                      </a:r>
                    </a:p>
                    <a:p>
                      <a:pPr lvl="0" algn="ctr" rtl="0">
                        <a:lnSpc>
                          <a:spcPct val="115000"/>
                        </a:lnSpc>
                        <a:spcBef>
                          <a:spcPts val="300"/>
                        </a:spcBef>
                        <a:buNone/>
                      </a:pPr>
                      <a:r>
                        <a:rPr lang="es-AR" sz="1400" dirty="0">
                          <a:latin typeface="Arial" panose="020B0604020202020204" pitchFamily="34" charset="0"/>
                          <a:ea typeface="Courier New"/>
                          <a:cs typeface="Arial" panose="020B0604020202020204" pitchFamily="34" charset="0"/>
                          <a:sym typeface="Courier New"/>
                        </a:rPr>
                        <a:t>(e1 == e2) </a:t>
                      </a:r>
                      <a:r>
                        <a:rPr lang="es-AR" sz="1400" b="1" dirty="0">
                          <a:latin typeface="Arial" panose="020B0604020202020204" pitchFamily="34" charset="0"/>
                          <a:ea typeface="Courier New"/>
                          <a:cs typeface="Arial" panose="020B0604020202020204" pitchFamily="34" charset="0"/>
                          <a:sym typeface="Courier New"/>
                        </a:rPr>
                        <a:t>(FALSE)</a:t>
                      </a:r>
                    </a:p>
                  </a:txBody>
                  <a:tcPr marL="91425" marR="91425" marT="91425" marB="91425" anchor="ctr"/>
                </a:tc>
                <a:extLst>
                  <a:ext uri="{0D108BD9-81ED-4DB2-BD59-A6C34878D82A}">
                    <a16:rowId xmlns="" xmlns:a16="http://schemas.microsoft.com/office/drawing/2014/main" val="10001"/>
                  </a:ext>
                </a:extLst>
              </a:tr>
              <a:tr h="457175">
                <a:tc>
                  <a:txBody>
                    <a:bodyPr/>
                    <a:lstStyle/>
                    <a:p>
                      <a:pPr lvl="0" algn="ctr" rtl="0">
                        <a:spcBef>
                          <a:spcPts val="0"/>
                        </a:spcBef>
                        <a:buNone/>
                      </a:pPr>
                      <a:r>
                        <a:rPr lang="es-AR" sz="1400" dirty="0">
                          <a:latin typeface="Arial" panose="020B0604020202020204" pitchFamily="34" charset="0"/>
                          <a:cs typeface="Arial" panose="020B0604020202020204" pitchFamily="34" charset="0"/>
                        </a:rPr>
                        <a:t>!=</a:t>
                      </a:r>
                    </a:p>
                  </a:txBody>
                  <a:tcPr marL="91425" marR="91425" marT="91425" marB="91425" anchor="ctr"/>
                </a:tc>
                <a:tc>
                  <a:txBody>
                    <a:bodyPr/>
                    <a:lstStyle/>
                    <a:p>
                      <a:pPr lvl="0" algn="ctr" rtl="0">
                        <a:spcBef>
                          <a:spcPts val="0"/>
                        </a:spcBef>
                        <a:buNone/>
                      </a:pPr>
                      <a:r>
                        <a:rPr lang="es-AR" sz="1400" dirty="0">
                          <a:latin typeface="Arial" panose="020B0604020202020204" pitchFamily="34" charset="0"/>
                          <a:cs typeface="Arial" panose="020B0604020202020204" pitchFamily="34" charset="0"/>
                        </a:rPr>
                        <a:t>Distinto a</a:t>
                      </a:r>
                    </a:p>
                  </a:txBody>
                  <a:tcPr marL="91425" marR="91425" marT="91425" marB="91425" anchor="ctr"/>
                </a:tc>
                <a:tc>
                  <a:txBody>
                    <a:bodyPr/>
                    <a:lstStyle/>
                    <a:p>
                      <a:pPr lvl="0" algn="ctr" rtl="0">
                        <a:lnSpc>
                          <a:spcPct val="115000"/>
                        </a:lnSpc>
                        <a:spcBef>
                          <a:spcPts val="300"/>
                        </a:spcBef>
                        <a:buNone/>
                      </a:pPr>
                      <a:r>
                        <a:rPr lang="es-AR" sz="1400" dirty="0" err="1">
                          <a:latin typeface="Arial" panose="020B0604020202020204" pitchFamily="34" charset="0"/>
                          <a:ea typeface="Courier New"/>
                          <a:cs typeface="Arial" panose="020B0604020202020204" pitchFamily="34" charset="0"/>
                          <a:sym typeface="Courier New"/>
                        </a:rPr>
                        <a:t>int</a:t>
                      </a:r>
                      <a:r>
                        <a:rPr lang="es-AR" sz="1400" dirty="0">
                          <a:latin typeface="Arial" panose="020B0604020202020204" pitchFamily="34" charset="0"/>
                          <a:ea typeface="Courier New"/>
                          <a:cs typeface="Arial" panose="020B0604020202020204" pitchFamily="34" charset="0"/>
                          <a:sym typeface="Courier New"/>
                        </a:rPr>
                        <a:t> i = 2; (i != 1) </a:t>
                      </a:r>
                      <a:r>
                        <a:rPr lang="es-AR" sz="1400" b="1" dirty="0">
                          <a:latin typeface="Arial" panose="020B0604020202020204" pitchFamily="34" charset="0"/>
                          <a:ea typeface="Courier New"/>
                          <a:cs typeface="Arial" panose="020B0604020202020204" pitchFamily="34" charset="0"/>
                          <a:sym typeface="Courier New"/>
                        </a:rPr>
                        <a:t>(TRUE)</a:t>
                      </a:r>
                    </a:p>
                    <a:p>
                      <a:pPr lvl="0" algn="ctr" rtl="0">
                        <a:lnSpc>
                          <a:spcPct val="115000"/>
                        </a:lnSpc>
                        <a:spcBef>
                          <a:spcPts val="300"/>
                        </a:spcBef>
                        <a:buNone/>
                      </a:pPr>
                      <a:endParaRPr lang="es-AR" sz="1400" b="1" dirty="0">
                        <a:latin typeface="Arial" panose="020B0604020202020204" pitchFamily="34" charset="0"/>
                        <a:ea typeface="Courier New"/>
                        <a:cs typeface="Arial" panose="020B0604020202020204" pitchFamily="34" charset="0"/>
                        <a:sym typeface="Courier New"/>
                      </a:endParaRPr>
                    </a:p>
                    <a:p>
                      <a:pPr lvl="0" algn="ctr" rtl="0">
                        <a:lnSpc>
                          <a:spcPct val="115000"/>
                        </a:lnSpc>
                        <a:spcBef>
                          <a:spcPts val="300"/>
                        </a:spcBef>
                        <a:buClr>
                          <a:schemeClr val="dk1"/>
                        </a:buClr>
                        <a:buSzPct val="68750"/>
                        <a:buFont typeface="Arial"/>
                        <a:buNone/>
                      </a:pPr>
                      <a:r>
                        <a:rPr lang="es-AR" sz="1400" dirty="0">
                          <a:latin typeface="Arial" panose="020B0604020202020204" pitchFamily="34" charset="0"/>
                          <a:ea typeface="Courier New"/>
                          <a:cs typeface="Arial" panose="020B0604020202020204" pitchFamily="34" charset="0"/>
                          <a:sym typeface="Courier New"/>
                        </a:rPr>
                        <a:t>Cliente [] clientes= new Cliente[10];</a:t>
                      </a:r>
                    </a:p>
                    <a:p>
                      <a:pPr lvl="0" algn="ctr" rtl="0">
                        <a:lnSpc>
                          <a:spcPct val="115000"/>
                        </a:lnSpc>
                        <a:spcBef>
                          <a:spcPts val="300"/>
                        </a:spcBef>
                        <a:buClr>
                          <a:schemeClr val="dk1"/>
                        </a:buClr>
                        <a:buSzPct val="68750"/>
                        <a:buFont typeface="Arial"/>
                        <a:buNone/>
                      </a:pPr>
                      <a:r>
                        <a:rPr lang="es-AR" sz="1400" dirty="0">
                          <a:latin typeface="Arial" panose="020B0604020202020204" pitchFamily="34" charset="0"/>
                          <a:ea typeface="Courier New"/>
                          <a:cs typeface="Arial" panose="020B0604020202020204" pitchFamily="34" charset="0"/>
                          <a:sym typeface="Courier New"/>
                        </a:rPr>
                        <a:t>clientes[0].</a:t>
                      </a:r>
                      <a:r>
                        <a:rPr lang="es-AR" sz="1400" dirty="0" err="1">
                          <a:latin typeface="Arial" panose="020B0604020202020204" pitchFamily="34" charset="0"/>
                          <a:ea typeface="Courier New"/>
                          <a:cs typeface="Arial" panose="020B0604020202020204" pitchFamily="34" charset="0"/>
                          <a:sym typeface="Courier New"/>
                        </a:rPr>
                        <a:t>setSaldo</a:t>
                      </a:r>
                      <a:r>
                        <a:rPr lang="es-AR" sz="1400" dirty="0">
                          <a:latin typeface="Arial" panose="020B0604020202020204" pitchFamily="34" charset="0"/>
                          <a:ea typeface="Courier New"/>
                          <a:cs typeface="Arial" panose="020B0604020202020204" pitchFamily="34" charset="0"/>
                          <a:sym typeface="Courier New"/>
                        </a:rPr>
                        <a:t>(1000); </a:t>
                      </a:r>
                    </a:p>
                    <a:p>
                      <a:pPr lvl="0" algn="ctr" rtl="0">
                        <a:lnSpc>
                          <a:spcPct val="115000"/>
                        </a:lnSpc>
                        <a:spcBef>
                          <a:spcPts val="300"/>
                        </a:spcBef>
                        <a:buClr>
                          <a:schemeClr val="dk1"/>
                        </a:buClr>
                        <a:buSzPct val="68750"/>
                        <a:buFont typeface="Arial"/>
                        <a:buNone/>
                      </a:pPr>
                      <a:r>
                        <a:rPr lang="es-AR" sz="1400" dirty="0">
                          <a:latin typeface="Arial" panose="020B0604020202020204" pitchFamily="34" charset="0"/>
                          <a:ea typeface="Courier New"/>
                          <a:cs typeface="Arial" panose="020B0604020202020204" pitchFamily="34" charset="0"/>
                          <a:sym typeface="Courier New"/>
                        </a:rPr>
                        <a:t>clientes[1]. </a:t>
                      </a:r>
                      <a:r>
                        <a:rPr lang="es-AR" sz="1400" dirty="0" err="1">
                          <a:latin typeface="Arial" panose="020B0604020202020204" pitchFamily="34" charset="0"/>
                          <a:ea typeface="Courier New"/>
                          <a:cs typeface="Arial" panose="020B0604020202020204" pitchFamily="34" charset="0"/>
                          <a:sym typeface="Courier New"/>
                        </a:rPr>
                        <a:t>setSaldo</a:t>
                      </a:r>
                      <a:r>
                        <a:rPr lang="es-AR" sz="1400" dirty="0">
                          <a:latin typeface="Arial" panose="020B0604020202020204" pitchFamily="34" charset="0"/>
                          <a:ea typeface="Courier New"/>
                          <a:cs typeface="Arial" panose="020B0604020202020204" pitchFamily="34" charset="0"/>
                          <a:sym typeface="Courier New"/>
                        </a:rPr>
                        <a:t>(1200);</a:t>
                      </a:r>
                    </a:p>
                    <a:p>
                      <a:pPr lvl="0" algn="ctr" rtl="0">
                        <a:lnSpc>
                          <a:spcPct val="115000"/>
                        </a:lnSpc>
                        <a:spcBef>
                          <a:spcPts val="300"/>
                        </a:spcBef>
                        <a:buNone/>
                      </a:pPr>
                      <a:r>
                        <a:rPr lang="es-AR" sz="1400" dirty="0">
                          <a:latin typeface="Arial" panose="020B0604020202020204" pitchFamily="34" charset="0"/>
                          <a:ea typeface="Courier New"/>
                          <a:cs typeface="Arial" panose="020B0604020202020204" pitchFamily="34" charset="0"/>
                          <a:sym typeface="Courier New"/>
                        </a:rPr>
                        <a:t>(clientes[0].</a:t>
                      </a:r>
                      <a:r>
                        <a:rPr lang="es-AR" sz="1400" dirty="0" err="1">
                          <a:latin typeface="Arial" panose="020B0604020202020204" pitchFamily="34" charset="0"/>
                          <a:ea typeface="Courier New"/>
                          <a:cs typeface="Arial" panose="020B0604020202020204" pitchFamily="34" charset="0"/>
                          <a:sym typeface="Courier New"/>
                        </a:rPr>
                        <a:t>getSaldo</a:t>
                      </a:r>
                      <a:r>
                        <a:rPr lang="es-AR" sz="1400" dirty="0">
                          <a:latin typeface="Arial" panose="020B0604020202020204" pitchFamily="34" charset="0"/>
                          <a:ea typeface="Courier New"/>
                          <a:cs typeface="Arial" panose="020B0604020202020204" pitchFamily="34" charset="0"/>
                          <a:sym typeface="Courier New"/>
                        </a:rPr>
                        <a:t>() != clientes[1]. </a:t>
                      </a:r>
                      <a:r>
                        <a:rPr lang="es-AR" sz="1400" dirty="0" err="1">
                          <a:latin typeface="Arial" panose="020B0604020202020204" pitchFamily="34" charset="0"/>
                          <a:ea typeface="Courier New"/>
                          <a:cs typeface="Arial" panose="020B0604020202020204" pitchFamily="34" charset="0"/>
                          <a:sym typeface="Courier New"/>
                        </a:rPr>
                        <a:t>getSaldo</a:t>
                      </a:r>
                      <a:r>
                        <a:rPr lang="es-AR" sz="1400" dirty="0">
                          <a:latin typeface="Arial" panose="020B0604020202020204" pitchFamily="34" charset="0"/>
                          <a:ea typeface="Courier New"/>
                          <a:cs typeface="Arial" panose="020B0604020202020204" pitchFamily="34" charset="0"/>
                          <a:sym typeface="Courier New"/>
                        </a:rPr>
                        <a:t>()) </a:t>
                      </a:r>
                      <a:r>
                        <a:rPr lang="es-AR" sz="1400" b="1" dirty="0">
                          <a:latin typeface="Arial" panose="020B0604020202020204" pitchFamily="34" charset="0"/>
                          <a:ea typeface="Courier New"/>
                          <a:cs typeface="Arial" panose="020B0604020202020204" pitchFamily="34" charset="0"/>
                          <a:sym typeface="Courier New"/>
                        </a:rPr>
                        <a:t>(TRUE)</a:t>
                      </a:r>
                    </a:p>
                  </a:txBody>
                  <a:tcPr marL="91425" marR="91425" marT="91425" marB="91425"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xmlns="" val="29767189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Operadores Relacionales: &lt;, &lt;=</a:t>
            </a:r>
            <a:endParaRPr lang="es-ES_tradnl" b="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22</a:t>
            </a:fld>
            <a:endParaRPr lang="es-ES_tradnl" dirty="0"/>
          </a:p>
        </p:txBody>
      </p:sp>
      <p:graphicFrame>
        <p:nvGraphicFramePr>
          <p:cNvPr id="6" name="Tabla 5"/>
          <p:cNvGraphicFramePr>
            <a:graphicFrameLocks noGrp="1"/>
          </p:cNvGraphicFramePr>
          <p:nvPr>
            <p:extLst>
              <p:ext uri="{D42A27DB-BD31-4B8C-83A1-F6EECF244321}">
                <p14:modId xmlns:p14="http://schemas.microsoft.com/office/powerpoint/2010/main" xmlns="" val="1777646936"/>
              </p:ext>
            </p:extLst>
          </p:nvPr>
        </p:nvGraphicFramePr>
        <p:xfrm>
          <a:off x="512618" y="2160588"/>
          <a:ext cx="8285019" cy="3767238"/>
        </p:xfrm>
        <a:graphic>
          <a:graphicData uri="http://schemas.openxmlformats.org/drawingml/2006/table">
            <a:tbl>
              <a:tblPr>
                <a:noFill/>
              </a:tblPr>
              <a:tblGrid>
                <a:gridCol w="1271507">
                  <a:extLst>
                    <a:ext uri="{9D8B030D-6E8A-4147-A177-3AD203B41FA5}">
                      <a16:colId xmlns="" xmlns:a16="http://schemas.microsoft.com/office/drawing/2014/main" val="20000"/>
                    </a:ext>
                  </a:extLst>
                </a:gridCol>
                <a:gridCol w="1346800">
                  <a:extLst>
                    <a:ext uri="{9D8B030D-6E8A-4147-A177-3AD203B41FA5}">
                      <a16:colId xmlns="" xmlns:a16="http://schemas.microsoft.com/office/drawing/2014/main" val="20001"/>
                    </a:ext>
                  </a:extLst>
                </a:gridCol>
                <a:gridCol w="5666712">
                  <a:extLst>
                    <a:ext uri="{9D8B030D-6E8A-4147-A177-3AD203B41FA5}">
                      <a16:colId xmlns="" xmlns:a16="http://schemas.microsoft.com/office/drawing/2014/main" val="20002"/>
                    </a:ext>
                  </a:extLst>
                </a:gridCol>
              </a:tblGrid>
              <a:tr h="397600">
                <a:tc>
                  <a:txBody>
                    <a:bodyPr/>
                    <a:lstStyle/>
                    <a:p>
                      <a:pPr lvl="0" algn="ctr" rtl="0">
                        <a:spcBef>
                          <a:spcPts val="0"/>
                        </a:spcBef>
                        <a:buNone/>
                      </a:pPr>
                      <a:r>
                        <a:rPr lang="es-AR" sz="1800" b="1" dirty="0">
                          <a:latin typeface="Arial" panose="020B0604020202020204" pitchFamily="34" charset="0"/>
                          <a:cs typeface="Arial" panose="020B0604020202020204" pitchFamily="34" charset="0"/>
                        </a:rPr>
                        <a:t>Operador</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Nombre</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Ejemplo</a:t>
                      </a:r>
                    </a:p>
                  </a:txBody>
                  <a:tcPr marL="91425" marR="91425" marT="91425" marB="91425">
                    <a:solidFill>
                      <a:srgbClr val="EFEFEF"/>
                    </a:solidFill>
                  </a:tcPr>
                </a:tc>
                <a:extLst>
                  <a:ext uri="{0D108BD9-81ED-4DB2-BD59-A6C34878D82A}">
                    <a16:rowId xmlns="" xmlns:a16="http://schemas.microsoft.com/office/drawing/2014/main" val="10000"/>
                  </a:ext>
                </a:extLst>
              </a:tr>
              <a:tr h="457175">
                <a:tc>
                  <a:txBody>
                    <a:bodyPr/>
                    <a:lstStyle/>
                    <a:p>
                      <a:pPr marL="0" lvl="0" algn="ctr" defTabSz="914400" rtl="0" eaLnBrk="1" latinLnBrk="0" hangingPunct="1">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&lt;</a:t>
                      </a:r>
                    </a:p>
                  </a:txBody>
                  <a:tcPr marL="91425" marR="91425" marT="91425" marB="91425" anchor="ctr"/>
                </a:tc>
                <a:tc>
                  <a:txBody>
                    <a:bodyPr/>
                    <a:lstStyle/>
                    <a:p>
                      <a:pPr marL="0" lvl="0" algn="ctr" defTabSz="914400" rtl="0" eaLnBrk="1" latinLnBrk="0" hangingPunct="1">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Menor que</a:t>
                      </a:r>
                    </a:p>
                  </a:txBody>
                  <a:tcPr marL="91425" marR="91425" marT="91425" marB="91425" anchor="ctr"/>
                </a:tc>
                <a:tc>
                  <a:txBody>
                    <a:bodyPr/>
                    <a:lstStyle/>
                    <a:p>
                      <a:pPr marL="0" lvl="0" algn="ctr" defTabSz="914400" rtl="0" eaLnBrk="1" latinLnBrk="0" hangingPunct="1">
                        <a:lnSpc>
                          <a:spcPct val="115000"/>
                        </a:lnSpc>
                        <a:spcBef>
                          <a:spcPts val="0"/>
                        </a:spcBef>
                        <a:buClr>
                          <a:schemeClr val="dk1"/>
                        </a:buClr>
                        <a:buSzPct val="68750"/>
                        <a:buFont typeface="Arial"/>
                        <a:buNone/>
                      </a:pPr>
                      <a:r>
                        <a:rPr lang="es-AR" sz="1400" dirty="0">
                          <a:latin typeface="Arial" panose="020B0604020202020204" pitchFamily="34" charset="0"/>
                          <a:ea typeface="Courier New"/>
                          <a:cs typeface="Arial" panose="020B0604020202020204" pitchFamily="34" charset="0"/>
                          <a:sym typeface="Courier New"/>
                        </a:rPr>
                        <a:t>Cliente</a:t>
                      </a:r>
                      <a:r>
                        <a:rPr lang="es-AR" sz="1400" kern="1200" dirty="0">
                          <a:solidFill>
                            <a:schemeClr val="tx1"/>
                          </a:solidFill>
                          <a:latin typeface="Arial" panose="020B0604020202020204" pitchFamily="34" charset="0"/>
                          <a:ea typeface="+mn-ea"/>
                          <a:cs typeface="Arial" panose="020B0604020202020204" pitchFamily="34" charset="0"/>
                          <a:sym typeface="Courier New"/>
                        </a:rPr>
                        <a:t>[] clientes = new </a:t>
                      </a:r>
                      <a:r>
                        <a:rPr lang="es-AR" sz="1400" dirty="0">
                          <a:latin typeface="Arial" panose="020B0604020202020204" pitchFamily="34" charset="0"/>
                          <a:ea typeface="Courier New"/>
                          <a:cs typeface="Arial" panose="020B0604020202020204" pitchFamily="34" charset="0"/>
                          <a:sym typeface="Courier New"/>
                        </a:rPr>
                        <a:t>Cliente</a:t>
                      </a:r>
                      <a:r>
                        <a:rPr lang="es-AR" sz="1400" kern="1200" dirty="0">
                          <a:solidFill>
                            <a:schemeClr val="tx1"/>
                          </a:solidFill>
                          <a:latin typeface="Arial" panose="020B0604020202020204" pitchFamily="34" charset="0"/>
                          <a:ea typeface="+mn-ea"/>
                          <a:cs typeface="Arial" panose="020B0604020202020204" pitchFamily="34" charset="0"/>
                          <a:sym typeface="Courier New"/>
                        </a:rPr>
                        <a:t>[10];</a:t>
                      </a:r>
                    </a:p>
                    <a:p>
                      <a:pPr marL="0" lvl="0" algn="ctr" defTabSz="914400" rtl="0" eaLnBrk="1" latinLnBrk="0" hangingPunct="1">
                        <a:lnSpc>
                          <a:spcPct val="115000"/>
                        </a:lnSpc>
                        <a:spcBef>
                          <a:spcPts val="0"/>
                        </a:spcBef>
                        <a:buClr>
                          <a:schemeClr val="dk1"/>
                        </a:buClr>
                        <a:buSzPct val="68750"/>
                        <a:buFont typeface="Arial"/>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clientes[0].</a:t>
                      </a:r>
                      <a:r>
                        <a:rPr lang="es-AR" sz="1400" kern="1200" dirty="0" err="1">
                          <a:solidFill>
                            <a:schemeClr val="tx1"/>
                          </a:solidFill>
                          <a:latin typeface="Arial" panose="020B0604020202020204" pitchFamily="34" charset="0"/>
                          <a:ea typeface="+mn-ea"/>
                          <a:cs typeface="Arial" panose="020B0604020202020204" pitchFamily="34" charset="0"/>
                          <a:sym typeface="Courier New"/>
                        </a:rPr>
                        <a:t>setEdad</a:t>
                      </a:r>
                      <a:r>
                        <a:rPr lang="es-AR" sz="1400" kern="1200" dirty="0">
                          <a:solidFill>
                            <a:schemeClr val="tx1"/>
                          </a:solidFill>
                          <a:latin typeface="Arial" panose="020B0604020202020204" pitchFamily="34" charset="0"/>
                          <a:ea typeface="+mn-ea"/>
                          <a:cs typeface="Arial" panose="020B0604020202020204" pitchFamily="34" charset="0"/>
                          <a:sym typeface="Courier New"/>
                        </a:rPr>
                        <a:t>(40); </a:t>
                      </a:r>
                    </a:p>
                    <a:p>
                      <a:pPr marL="0" lvl="0" algn="ctr" defTabSz="914400" rtl="0" eaLnBrk="1" latinLnBrk="0" hangingPunct="1">
                        <a:lnSpc>
                          <a:spcPct val="115000"/>
                        </a:lnSpc>
                        <a:spcBef>
                          <a:spcPts val="0"/>
                        </a:spcBef>
                        <a:buClr>
                          <a:schemeClr val="dk1"/>
                        </a:buClr>
                        <a:buSzPct val="68750"/>
                        <a:buFont typeface="Arial"/>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clientes[1].</a:t>
                      </a:r>
                      <a:r>
                        <a:rPr lang="es-AR" sz="1400" kern="1200" dirty="0" err="1">
                          <a:solidFill>
                            <a:schemeClr val="tx1"/>
                          </a:solidFill>
                          <a:latin typeface="Arial" panose="020B0604020202020204" pitchFamily="34" charset="0"/>
                          <a:ea typeface="+mn-ea"/>
                          <a:cs typeface="Arial" panose="020B0604020202020204" pitchFamily="34" charset="0"/>
                          <a:sym typeface="Courier New"/>
                        </a:rPr>
                        <a:t>setEdad</a:t>
                      </a:r>
                      <a:r>
                        <a:rPr lang="es-AR" sz="1400" kern="1200" dirty="0">
                          <a:solidFill>
                            <a:schemeClr val="tx1"/>
                          </a:solidFill>
                          <a:latin typeface="Arial" panose="020B0604020202020204" pitchFamily="34" charset="0"/>
                          <a:ea typeface="+mn-ea"/>
                          <a:cs typeface="Arial" panose="020B0604020202020204" pitchFamily="34" charset="0"/>
                          <a:sym typeface="Courier New"/>
                        </a:rPr>
                        <a:t>(50);</a:t>
                      </a:r>
                    </a:p>
                    <a:p>
                      <a:pPr marL="0" lvl="0" algn="ctr" defTabSz="914400" rtl="0" eaLnBrk="1" latinLnBrk="0" hangingPunct="1">
                        <a:lnSpc>
                          <a:spcPct val="115000"/>
                        </a:lnSpc>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(clientes[0].</a:t>
                      </a:r>
                      <a:r>
                        <a:rPr lang="es-AR" sz="1400" kern="1200" dirty="0" err="1">
                          <a:solidFill>
                            <a:schemeClr val="tx1"/>
                          </a:solidFill>
                          <a:latin typeface="Arial" panose="020B0604020202020204" pitchFamily="34" charset="0"/>
                          <a:ea typeface="+mn-ea"/>
                          <a:cs typeface="Arial" panose="020B0604020202020204" pitchFamily="34" charset="0"/>
                          <a:sym typeface="Courier New"/>
                        </a:rPr>
                        <a:t>getEdad</a:t>
                      </a:r>
                      <a:r>
                        <a:rPr lang="es-AR" sz="1400" kern="1200" dirty="0">
                          <a:solidFill>
                            <a:schemeClr val="tx1"/>
                          </a:solidFill>
                          <a:latin typeface="Arial" panose="020B0604020202020204" pitchFamily="34" charset="0"/>
                          <a:ea typeface="+mn-ea"/>
                          <a:cs typeface="Arial" panose="020B0604020202020204" pitchFamily="34" charset="0"/>
                          <a:sym typeface="Courier New"/>
                        </a:rPr>
                        <a:t>() &lt; clientes [1].</a:t>
                      </a:r>
                      <a:r>
                        <a:rPr lang="es-AR" sz="1400" kern="1200" dirty="0" err="1">
                          <a:solidFill>
                            <a:schemeClr val="tx1"/>
                          </a:solidFill>
                          <a:latin typeface="Arial" panose="020B0604020202020204" pitchFamily="34" charset="0"/>
                          <a:ea typeface="+mn-ea"/>
                          <a:cs typeface="Arial" panose="020B0604020202020204" pitchFamily="34" charset="0"/>
                          <a:sym typeface="Courier New"/>
                        </a:rPr>
                        <a:t>getEdad</a:t>
                      </a:r>
                      <a:r>
                        <a:rPr lang="es-AR" sz="1400" kern="1200" dirty="0">
                          <a:solidFill>
                            <a:schemeClr val="tx1"/>
                          </a:solidFill>
                          <a:latin typeface="Arial" panose="020B0604020202020204" pitchFamily="34" charset="0"/>
                          <a:ea typeface="+mn-ea"/>
                          <a:cs typeface="Arial" panose="020B0604020202020204" pitchFamily="34" charset="0"/>
                          <a:sym typeface="Courier New"/>
                        </a:rPr>
                        <a:t>())</a:t>
                      </a:r>
                      <a:r>
                        <a:rPr lang="es-AR" sz="1400" kern="1200" baseline="0" dirty="0">
                          <a:solidFill>
                            <a:schemeClr val="tx1"/>
                          </a:solidFill>
                          <a:latin typeface="Arial" panose="020B0604020202020204" pitchFamily="34" charset="0"/>
                          <a:ea typeface="+mn-ea"/>
                          <a:cs typeface="Arial" panose="020B0604020202020204" pitchFamily="34" charset="0"/>
                          <a:sym typeface="Courier New"/>
                        </a:rPr>
                        <a:t> </a:t>
                      </a:r>
                      <a:r>
                        <a:rPr lang="es-AR" sz="1400" b="1" kern="1200" dirty="0">
                          <a:solidFill>
                            <a:schemeClr val="tx1"/>
                          </a:solidFill>
                          <a:latin typeface="Arial" panose="020B0604020202020204" pitchFamily="34" charset="0"/>
                          <a:ea typeface="+mn-ea"/>
                          <a:cs typeface="Arial" panose="020B0604020202020204" pitchFamily="34" charset="0"/>
                          <a:sym typeface="Courier New"/>
                        </a:rPr>
                        <a:t>(TRUE)</a:t>
                      </a:r>
                    </a:p>
                  </a:txBody>
                  <a:tcPr marL="91425" marR="91425" marT="91425" marB="91425" anchor="ctr"/>
                </a:tc>
                <a:extLst>
                  <a:ext uri="{0D108BD9-81ED-4DB2-BD59-A6C34878D82A}">
                    <a16:rowId xmlns="" xmlns:a16="http://schemas.microsoft.com/office/drawing/2014/main" val="10001"/>
                  </a:ext>
                </a:extLst>
              </a:tr>
              <a:tr h="457175">
                <a:tc>
                  <a:txBody>
                    <a:bodyPr/>
                    <a:lstStyle/>
                    <a:p>
                      <a:pPr marL="0" lvl="0" algn="ctr" defTabSz="914400" rtl="0" eaLnBrk="1" latinLnBrk="0" hangingPunct="1">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&lt;=</a:t>
                      </a:r>
                    </a:p>
                  </a:txBody>
                  <a:tcPr marL="91425" marR="91425" marT="91425" marB="91425" anchor="ctr"/>
                </a:tc>
                <a:tc>
                  <a:txBody>
                    <a:bodyPr/>
                    <a:lstStyle/>
                    <a:p>
                      <a:pPr marL="0" lvl="0" algn="ctr" defTabSz="914400" rtl="0" eaLnBrk="1" latinLnBrk="0" hangingPunct="1">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Menor o igual que</a:t>
                      </a:r>
                    </a:p>
                  </a:txBody>
                  <a:tcPr marL="91425" marR="91425" marT="91425" marB="91425" anchor="ctr"/>
                </a:tc>
                <a:tc>
                  <a:txBody>
                    <a:bodyPr/>
                    <a:lstStyle/>
                    <a:p>
                      <a:pPr marL="0" lvl="0" algn="ctr" defTabSz="914400" rtl="0" eaLnBrk="1" latinLnBrk="0" hangingPunct="1">
                        <a:lnSpc>
                          <a:spcPct val="115000"/>
                        </a:lnSpc>
                        <a:spcBef>
                          <a:spcPts val="0"/>
                        </a:spcBef>
                        <a:buNone/>
                      </a:pPr>
                      <a:r>
                        <a:rPr lang="es-AR" sz="1400" dirty="0">
                          <a:latin typeface="Arial" panose="020B0604020202020204" pitchFamily="34" charset="0"/>
                          <a:ea typeface="Courier New"/>
                          <a:cs typeface="Arial" panose="020B0604020202020204" pitchFamily="34" charset="0"/>
                          <a:sym typeface="Courier New"/>
                        </a:rPr>
                        <a:t>Cliente </a:t>
                      </a:r>
                      <a:r>
                        <a:rPr lang="es-AR" sz="1400" kern="1200" dirty="0">
                          <a:solidFill>
                            <a:schemeClr val="tx1"/>
                          </a:solidFill>
                          <a:latin typeface="Arial" panose="020B0604020202020204" pitchFamily="34" charset="0"/>
                          <a:ea typeface="+mn-ea"/>
                          <a:cs typeface="Arial" panose="020B0604020202020204" pitchFamily="34" charset="0"/>
                          <a:sym typeface="Courier New"/>
                        </a:rPr>
                        <a:t>e1= new </a:t>
                      </a:r>
                      <a:r>
                        <a:rPr lang="es-AR" sz="1400" dirty="0">
                          <a:latin typeface="Arial" panose="020B0604020202020204" pitchFamily="34" charset="0"/>
                          <a:ea typeface="Courier New"/>
                          <a:cs typeface="Arial" panose="020B0604020202020204" pitchFamily="34" charset="0"/>
                          <a:sym typeface="Courier New"/>
                        </a:rPr>
                        <a:t>Cliente</a:t>
                      </a:r>
                      <a:r>
                        <a:rPr lang="es-AR" sz="1400" kern="1200" dirty="0">
                          <a:solidFill>
                            <a:schemeClr val="tx1"/>
                          </a:solidFill>
                          <a:latin typeface="Arial" panose="020B0604020202020204" pitchFamily="34" charset="0"/>
                          <a:ea typeface="+mn-ea"/>
                          <a:cs typeface="Arial" panose="020B0604020202020204" pitchFamily="34" charset="0"/>
                          <a:sym typeface="Courier New"/>
                        </a:rPr>
                        <a:t>(); </a:t>
                      </a:r>
                    </a:p>
                    <a:p>
                      <a:pPr marL="0" lvl="0" algn="ctr" defTabSz="914400" rtl="0" eaLnBrk="1" latinLnBrk="0" hangingPunct="1">
                        <a:lnSpc>
                          <a:spcPct val="115000"/>
                        </a:lnSpc>
                        <a:spcBef>
                          <a:spcPts val="0"/>
                        </a:spcBef>
                        <a:buNone/>
                      </a:pPr>
                      <a:r>
                        <a:rPr lang="es-AR" sz="1400" dirty="0">
                          <a:latin typeface="Arial" panose="020B0604020202020204" pitchFamily="34" charset="0"/>
                          <a:ea typeface="Courier New"/>
                          <a:cs typeface="Arial" panose="020B0604020202020204" pitchFamily="34" charset="0"/>
                          <a:sym typeface="Courier New"/>
                        </a:rPr>
                        <a:t>Cliente </a:t>
                      </a:r>
                      <a:r>
                        <a:rPr lang="es-AR" sz="1400" kern="1200" dirty="0">
                          <a:solidFill>
                            <a:schemeClr val="tx1"/>
                          </a:solidFill>
                          <a:latin typeface="Arial" panose="020B0604020202020204" pitchFamily="34" charset="0"/>
                          <a:ea typeface="+mn-ea"/>
                          <a:cs typeface="Arial" panose="020B0604020202020204" pitchFamily="34" charset="0"/>
                          <a:sym typeface="Courier New"/>
                        </a:rPr>
                        <a:t>e2 = new </a:t>
                      </a:r>
                      <a:r>
                        <a:rPr lang="es-AR" sz="1400" dirty="0">
                          <a:latin typeface="Arial" panose="020B0604020202020204" pitchFamily="34" charset="0"/>
                          <a:ea typeface="Courier New"/>
                          <a:cs typeface="Arial" panose="020B0604020202020204" pitchFamily="34" charset="0"/>
                          <a:sym typeface="Courier New"/>
                        </a:rPr>
                        <a:t>Cliente</a:t>
                      </a:r>
                      <a:r>
                        <a:rPr lang="es-AR" sz="1400" kern="1200" dirty="0">
                          <a:solidFill>
                            <a:schemeClr val="tx1"/>
                          </a:solidFill>
                          <a:latin typeface="Arial" panose="020B0604020202020204" pitchFamily="34" charset="0"/>
                          <a:ea typeface="+mn-ea"/>
                          <a:cs typeface="Arial" panose="020B0604020202020204" pitchFamily="34" charset="0"/>
                          <a:sym typeface="Courier New"/>
                        </a:rPr>
                        <a:t>(); </a:t>
                      </a:r>
                    </a:p>
                    <a:p>
                      <a:pPr marL="0" lvl="0" algn="ctr" defTabSz="914400" rtl="0" eaLnBrk="1" latinLnBrk="0" hangingPunct="1">
                        <a:lnSpc>
                          <a:spcPct val="115000"/>
                        </a:lnSpc>
                        <a:spcBef>
                          <a:spcPts val="0"/>
                        </a:spcBef>
                        <a:buNone/>
                      </a:pPr>
                      <a:r>
                        <a:rPr lang="es-AR" sz="1400" dirty="0">
                          <a:latin typeface="Arial" panose="020B0604020202020204" pitchFamily="34" charset="0"/>
                          <a:ea typeface="Courier New"/>
                          <a:cs typeface="Arial" panose="020B0604020202020204" pitchFamily="34" charset="0"/>
                          <a:sym typeface="Courier New"/>
                        </a:rPr>
                        <a:t>Cliente </a:t>
                      </a:r>
                      <a:r>
                        <a:rPr lang="es-AR" sz="1400" kern="1200" dirty="0">
                          <a:solidFill>
                            <a:schemeClr val="tx1"/>
                          </a:solidFill>
                          <a:latin typeface="Arial" panose="020B0604020202020204" pitchFamily="34" charset="0"/>
                          <a:ea typeface="+mn-ea"/>
                          <a:cs typeface="Arial" panose="020B0604020202020204" pitchFamily="34" charset="0"/>
                          <a:sym typeface="Courier New"/>
                        </a:rPr>
                        <a:t>e3 = new </a:t>
                      </a:r>
                      <a:r>
                        <a:rPr lang="es-AR" sz="1400" dirty="0">
                          <a:latin typeface="Arial" panose="020B0604020202020204" pitchFamily="34" charset="0"/>
                          <a:ea typeface="Courier New"/>
                          <a:cs typeface="Arial" panose="020B0604020202020204" pitchFamily="34" charset="0"/>
                          <a:sym typeface="Courier New"/>
                        </a:rPr>
                        <a:t>Cliente</a:t>
                      </a:r>
                      <a:r>
                        <a:rPr lang="es-AR" sz="1400" kern="1200" dirty="0">
                          <a:solidFill>
                            <a:schemeClr val="tx1"/>
                          </a:solidFill>
                          <a:latin typeface="Arial" panose="020B0604020202020204" pitchFamily="34" charset="0"/>
                          <a:ea typeface="+mn-ea"/>
                          <a:cs typeface="Arial" panose="020B0604020202020204" pitchFamily="34" charset="0"/>
                          <a:sym typeface="Courier New"/>
                        </a:rPr>
                        <a:t>();</a:t>
                      </a:r>
                    </a:p>
                    <a:p>
                      <a:pPr marL="0" lvl="0" algn="ctr" defTabSz="914400" rtl="0" eaLnBrk="1" latinLnBrk="0" hangingPunct="1">
                        <a:lnSpc>
                          <a:spcPct val="115000"/>
                        </a:lnSpc>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e1.setSaldo(1000); </a:t>
                      </a:r>
                    </a:p>
                    <a:p>
                      <a:pPr marL="0" lvl="0" algn="ctr" defTabSz="914400" rtl="0" eaLnBrk="1" latinLnBrk="0" hangingPunct="1">
                        <a:lnSpc>
                          <a:spcPct val="115000"/>
                        </a:lnSpc>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e2.setSaldo(1200); </a:t>
                      </a:r>
                    </a:p>
                    <a:p>
                      <a:pPr marL="0" lvl="0" algn="ctr" defTabSz="914400" rtl="0" eaLnBrk="1" latinLnBrk="0" hangingPunct="1">
                        <a:lnSpc>
                          <a:spcPct val="115000"/>
                        </a:lnSpc>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e3.setSaldo(1200);</a:t>
                      </a:r>
                    </a:p>
                    <a:p>
                      <a:pPr marL="0" lvl="0" algn="ctr" defTabSz="914400" rtl="0" eaLnBrk="1" latinLnBrk="0" hangingPunct="1">
                        <a:lnSpc>
                          <a:spcPct val="115000"/>
                        </a:lnSpc>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(e2.getSaldo() &lt;= e1.getSaldo()) </a:t>
                      </a:r>
                      <a:r>
                        <a:rPr lang="es-AR" sz="1400" b="1" kern="1200" dirty="0">
                          <a:solidFill>
                            <a:schemeClr val="tx1"/>
                          </a:solidFill>
                          <a:latin typeface="Arial" panose="020B0604020202020204" pitchFamily="34" charset="0"/>
                          <a:ea typeface="+mn-ea"/>
                          <a:cs typeface="Arial" panose="020B0604020202020204" pitchFamily="34" charset="0"/>
                          <a:sym typeface="Courier New"/>
                        </a:rPr>
                        <a:t>(FALSE)</a:t>
                      </a:r>
                    </a:p>
                    <a:p>
                      <a:pPr marL="0" lvl="0" algn="ctr" defTabSz="914400" rtl="0" eaLnBrk="1" latinLnBrk="0" hangingPunct="1">
                        <a:lnSpc>
                          <a:spcPct val="115000"/>
                        </a:lnSpc>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(e2.getSaldo() &lt;= e3.getSaldo())</a:t>
                      </a:r>
                      <a:r>
                        <a:rPr lang="es-AR" sz="1400" kern="1200" baseline="0" dirty="0">
                          <a:solidFill>
                            <a:schemeClr val="tx1"/>
                          </a:solidFill>
                          <a:latin typeface="Arial" panose="020B0604020202020204" pitchFamily="34" charset="0"/>
                          <a:ea typeface="+mn-ea"/>
                          <a:cs typeface="Arial" panose="020B0604020202020204" pitchFamily="34" charset="0"/>
                          <a:sym typeface="Courier New"/>
                        </a:rPr>
                        <a:t> </a:t>
                      </a:r>
                      <a:r>
                        <a:rPr lang="es-AR" sz="1400" b="1" kern="1200" dirty="0">
                          <a:solidFill>
                            <a:schemeClr val="tx1"/>
                          </a:solidFill>
                          <a:latin typeface="Arial" panose="020B0604020202020204" pitchFamily="34" charset="0"/>
                          <a:ea typeface="+mn-ea"/>
                          <a:cs typeface="Arial" panose="020B0604020202020204" pitchFamily="34" charset="0"/>
                          <a:sym typeface="Courier New"/>
                        </a:rPr>
                        <a:t>(TRUE)</a:t>
                      </a:r>
                    </a:p>
                  </a:txBody>
                  <a:tcPr marL="91425" marR="91425" marT="91425" marB="91425"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xmlns="" val="27539208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Operadores Relacionales: &gt;, &gt;=</a:t>
            </a:r>
            <a:endParaRPr lang="es-ES_tradnl" b="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23</a:t>
            </a:fld>
            <a:endParaRPr lang="es-ES_tradnl" dirty="0"/>
          </a:p>
        </p:txBody>
      </p:sp>
      <p:graphicFrame>
        <p:nvGraphicFramePr>
          <p:cNvPr id="6" name="Tabla 5"/>
          <p:cNvGraphicFramePr>
            <a:graphicFrameLocks noGrp="1"/>
          </p:cNvGraphicFramePr>
          <p:nvPr>
            <p:extLst>
              <p:ext uri="{D42A27DB-BD31-4B8C-83A1-F6EECF244321}">
                <p14:modId xmlns:p14="http://schemas.microsoft.com/office/powerpoint/2010/main" xmlns="" val="441038678"/>
              </p:ext>
            </p:extLst>
          </p:nvPr>
        </p:nvGraphicFramePr>
        <p:xfrm>
          <a:off x="512618" y="2160588"/>
          <a:ext cx="8285019" cy="3686029"/>
        </p:xfrm>
        <a:graphic>
          <a:graphicData uri="http://schemas.openxmlformats.org/drawingml/2006/table">
            <a:tbl>
              <a:tblPr>
                <a:noFill/>
              </a:tblPr>
              <a:tblGrid>
                <a:gridCol w="1271507">
                  <a:extLst>
                    <a:ext uri="{9D8B030D-6E8A-4147-A177-3AD203B41FA5}">
                      <a16:colId xmlns="" xmlns:a16="http://schemas.microsoft.com/office/drawing/2014/main" val="20000"/>
                    </a:ext>
                  </a:extLst>
                </a:gridCol>
                <a:gridCol w="1346800">
                  <a:extLst>
                    <a:ext uri="{9D8B030D-6E8A-4147-A177-3AD203B41FA5}">
                      <a16:colId xmlns="" xmlns:a16="http://schemas.microsoft.com/office/drawing/2014/main" val="20001"/>
                    </a:ext>
                  </a:extLst>
                </a:gridCol>
                <a:gridCol w="5666712">
                  <a:extLst>
                    <a:ext uri="{9D8B030D-6E8A-4147-A177-3AD203B41FA5}">
                      <a16:colId xmlns="" xmlns:a16="http://schemas.microsoft.com/office/drawing/2014/main" val="20002"/>
                    </a:ext>
                  </a:extLst>
                </a:gridCol>
              </a:tblGrid>
              <a:tr h="591539">
                <a:tc>
                  <a:txBody>
                    <a:bodyPr/>
                    <a:lstStyle/>
                    <a:p>
                      <a:pPr lvl="0" algn="ctr" rtl="0">
                        <a:spcBef>
                          <a:spcPts val="0"/>
                        </a:spcBef>
                        <a:buNone/>
                      </a:pPr>
                      <a:r>
                        <a:rPr lang="es-AR" sz="1800" b="1" dirty="0">
                          <a:latin typeface="Arial" panose="020B0604020202020204" pitchFamily="34" charset="0"/>
                          <a:cs typeface="Arial" panose="020B0604020202020204" pitchFamily="34" charset="0"/>
                        </a:rPr>
                        <a:t>Operador</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Nombre</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Ejemplo</a:t>
                      </a:r>
                    </a:p>
                  </a:txBody>
                  <a:tcPr marL="91425" marR="91425" marT="91425" marB="91425">
                    <a:solidFill>
                      <a:srgbClr val="EFEFEF"/>
                    </a:solidFill>
                  </a:tcPr>
                </a:tc>
                <a:extLst>
                  <a:ext uri="{0D108BD9-81ED-4DB2-BD59-A6C34878D82A}">
                    <a16:rowId xmlns="" xmlns:a16="http://schemas.microsoft.com/office/drawing/2014/main" val="10000"/>
                  </a:ext>
                </a:extLst>
              </a:tr>
              <a:tr h="1273761">
                <a:tc>
                  <a:txBody>
                    <a:bodyPr/>
                    <a:lstStyle/>
                    <a:p>
                      <a:pPr lvl="0" algn="ctr" rtl="0">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&gt;</a:t>
                      </a:r>
                    </a:p>
                  </a:txBody>
                  <a:tcPr marL="91425" marR="91425" marT="91425" marB="91425" anchor="ctr"/>
                </a:tc>
                <a:tc>
                  <a:txBody>
                    <a:bodyPr/>
                    <a:lstStyle/>
                    <a:p>
                      <a:pPr lvl="0" algn="ctr" rtl="0">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Mayor que</a:t>
                      </a:r>
                    </a:p>
                  </a:txBody>
                  <a:tcPr marL="91425" marR="91425" marT="91425" marB="91425" anchor="ctr"/>
                </a:tc>
                <a:tc rowSpan="2">
                  <a:txBody>
                    <a:bodyPr/>
                    <a:lstStyle/>
                    <a:p>
                      <a:pPr lvl="0" algn="ctr" rtl="0">
                        <a:lnSpc>
                          <a:spcPct val="115000"/>
                        </a:lnSpc>
                        <a:spcBef>
                          <a:spcPts val="300"/>
                        </a:spcBef>
                        <a:buNone/>
                      </a:pPr>
                      <a:r>
                        <a:rPr lang="es-AR" sz="1400" kern="1200" dirty="0" err="1">
                          <a:solidFill>
                            <a:schemeClr val="tx1"/>
                          </a:solidFill>
                          <a:latin typeface="Arial" panose="020B0604020202020204" pitchFamily="34" charset="0"/>
                          <a:ea typeface="+mn-ea"/>
                          <a:cs typeface="Arial" panose="020B0604020202020204" pitchFamily="34" charset="0"/>
                          <a:sym typeface="Courier New"/>
                        </a:rPr>
                        <a:t>char</a:t>
                      </a:r>
                      <a:r>
                        <a:rPr lang="es-AR" sz="1400" kern="1200" dirty="0">
                          <a:solidFill>
                            <a:schemeClr val="tx1"/>
                          </a:solidFill>
                          <a:latin typeface="Arial" panose="020B0604020202020204" pitchFamily="34" charset="0"/>
                          <a:ea typeface="+mn-ea"/>
                          <a:cs typeface="Arial" panose="020B0604020202020204" pitchFamily="34" charset="0"/>
                          <a:sym typeface="Courier New"/>
                        </a:rPr>
                        <a:t>[] caracteres = new </a:t>
                      </a:r>
                      <a:r>
                        <a:rPr lang="es-AR" sz="1400" kern="1200" dirty="0" err="1">
                          <a:solidFill>
                            <a:schemeClr val="tx1"/>
                          </a:solidFill>
                          <a:latin typeface="Arial" panose="020B0604020202020204" pitchFamily="34" charset="0"/>
                          <a:ea typeface="+mn-ea"/>
                          <a:cs typeface="Arial" panose="020B0604020202020204" pitchFamily="34" charset="0"/>
                          <a:sym typeface="Courier New"/>
                        </a:rPr>
                        <a:t>char</a:t>
                      </a:r>
                      <a:r>
                        <a:rPr lang="es-AR" sz="1400" kern="1200" dirty="0">
                          <a:solidFill>
                            <a:schemeClr val="tx1"/>
                          </a:solidFill>
                          <a:latin typeface="Arial" panose="020B0604020202020204" pitchFamily="34" charset="0"/>
                          <a:ea typeface="+mn-ea"/>
                          <a:cs typeface="Arial" panose="020B0604020202020204" pitchFamily="34" charset="0"/>
                          <a:sym typeface="Courier New"/>
                        </a:rPr>
                        <a:t>[3]; </a:t>
                      </a:r>
                    </a:p>
                    <a:p>
                      <a:pPr lvl="0" algn="ctr" rtl="0">
                        <a:lnSpc>
                          <a:spcPct val="115000"/>
                        </a:lnSpc>
                        <a:spcBef>
                          <a:spcPts val="30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caracteres[0] = ‘a’; </a:t>
                      </a:r>
                    </a:p>
                    <a:p>
                      <a:pPr lvl="0" algn="ctr" rtl="0">
                        <a:lnSpc>
                          <a:spcPct val="115000"/>
                        </a:lnSpc>
                        <a:spcBef>
                          <a:spcPts val="30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caracteres [1]=‘Z’; </a:t>
                      </a:r>
                    </a:p>
                    <a:p>
                      <a:pPr lvl="0" algn="ctr" rtl="0">
                        <a:lnSpc>
                          <a:spcPct val="115000"/>
                        </a:lnSpc>
                        <a:spcBef>
                          <a:spcPts val="30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caracteres[2]=‘Z’;</a:t>
                      </a:r>
                    </a:p>
                    <a:p>
                      <a:pPr lvl="0" algn="ctr" rtl="0">
                        <a:lnSpc>
                          <a:spcPct val="115000"/>
                        </a:lnSpc>
                        <a:spcBef>
                          <a:spcPts val="30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(caracteres[0] &gt; caracteres[1]) </a:t>
                      </a:r>
                      <a:r>
                        <a:rPr lang="es-AR" sz="1400" b="1" kern="1200" dirty="0">
                          <a:solidFill>
                            <a:schemeClr val="tx1"/>
                          </a:solidFill>
                          <a:latin typeface="Arial" panose="020B0604020202020204" pitchFamily="34" charset="0"/>
                          <a:ea typeface="+mn-ea"/>
                          <a:cs typeface="Arial" panose="020B0604020202020204" pitchFamily="34" charset="0"/>
                          <a:sym typeface="Courier New"/>
                        </a:rPr>
                        <a:t>(FALSE)</a:t>
                      </a:r>
                    </a:p>
                    <a:p>
                      <a:pPr lvl="0" algn="ctr" rtl="0">
                        <a:lnSpc>
                          <a:spcPct val="115000"/>
                        </a:lnSpc>
                        <a:spcBef>
                          <a:spcPts val="30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(caracteres[2] &gt; caracteres[0]) </a:t>
                      </a:r>
                      <a:r>
                        <a:rPr lang="es-AR" sz="1400" b="1" kern="1200" dirty="0">
                          <a:solidFill>
                            <a:schemeClr val="tx1"/>
                          </a:solidFill>
                          <a:latin typeface="Arial" panose="020B0604020202020204" pitchFamily="34" charset="0"/>
                          <a:ea typeface="+mn-ea"/>
                          <a:cs typeface="Arial" panose="020B0604020202020204" pitchFamily="34" charset="0"/>
                          <a:sym typeface="Courier New"/>
                        </a:rPr>
                        <a:t>(TRUE)</a:t>
                      </a:r>
                    </a:p>
                    <a:p>
                      <a:pPr lvl="0" algn="ctr" rtl="0">
                        <a:lnSpc>
                          <a:spcPct val="115000"/>
                        </a:lnSpc>
                        <a:spcBef>
                          <a:spcPts val="30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(caracteres[0] &gt;= caracteres[2]) </a:t>
                      </a:r>
                      <a:r>
                        <a:rPr lang="es-AR" sz="1400" b="1" kern="1200" dirty="0">
                          <a:solidFill>
                            <a:schemeClr val="tx1"/>
                          </a:solidFill>
                          <a:latin typeface="Arial" panose="020B0604020202020204" pitchFamily="34" charset="0"/>
                          <a:ea typeface="+mn-ea"/>
                          <a:cs typeface="Arial" panose="020B0604020202020204" pitchFamily="34" charset="0"/>
                          <a:sym typeface="Courier New"/>
                        </a:rPr>
                        <a:t>(FALSE)</a:t>
                      </a:r>
                    </a:p>
                    <a:p>
                      <a:pPr lvl="0" algn="ctr" rtl="0">
                        <a:lnSpc>
                          <a:spcPct val="115000"/>
                        </a:lnSpc>
                        <a:spcBef>
                          <a:spcPts val="300"/>
                        </a:spcBef>
                        <a:buNone/>
                      </a:pPr>
                      <a:r>
                        <a:rPr lang="es-AR" sz="1400" kern="1200" dirty="0">
                          <a:solidFill>
                            <a:schemeClr val="tx1"/>
                          </a:solidFill>
                          <a:latin typeface="Arial" panose="020B0604020202020204" pitchFamily="34" charset="0"/>
                          <a:ea typeface="+mn-ea"/>
                          <a:cs typeface="Arial" panose="020B0604020202020204" pitchFamily="34" charset="0"/>
                          <a:sym typeface="Courier New"/>
                        </a:rPr>
                        <a:t>(caracteres[1] &gt;= caracteres[2]) </a:t>
                      </a:r>
                      <a:r>
                        <a:rPr lang="es-AR" sz="1400" b="1" kern="1200" dirty="0">
                          <a:solidFill>
                            <a:schemeClr val="tx1"/>
                          </a:solidFill>
                          <a:latin typeface="Arial" panose="020B0604020202020204" pitchFamily="34" charset="0"/>
                          <a:ea typeface="+mn-ea"/>
                          <a:cs typeface="Arial" panose="020B0604020202020204" pitchFamily="34" charset="0"/>
                          <a:sym typeface="Courier New"/>
                        </a:rPr>
                        <a:t>(TRUE)</a:t>
                      </a:r>
                    </a:p>
                  </a:txBody>
                  <a:tcPr marL="91425" marR="91425" marT="91425" marB="91425" anchor="ctr"/>
                </a:tc>
                <a:extLst>
                  <a:ext uri="{0D108BD9-81ED-4DB2-BD59-A6C34878D82A}">
                    <a16:rowId xmlns="" xmlns:a16="http://schemas.microsoft.com/office/drawing/2014/main" val="10001"/>
                  </a:ext>
                </a:extLst>
              </a:tr>
              <a:tr h="1820729">
                <a:tc>
                  <a:txBody>
                    <a:bodyPr/>
                    <a:lstStyle/>
                    <a:p>
                      <a:pPr lvl="0" algn="ctr" rtl="0">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&gt;=</a:t>
                      </a:r>
                    </a:p>
                  </a:txBody>
                  <a:tcPr marL="91425" marR="91425" marT="91425" marB="91425" anchor="ctr"/>
                </a:tc>
                <a:tc>
                  <a:txBody>
                    <a:bodyPr/>
                    <a:lstStyle/>
                    <a:p>
                      <a:pPr lvl="0" algn="ctr" rtl="0">
                        <a:spcBef>
                          <a:spcPts val="0"/>
                        </a:spcBef>
                        <a:buNone/>
                      </a:pPr>
                      <a:r>
                        <a:rPr lang="es-AR" sz="1400" kern="1200" dirty="0">
                          <a:solidFill>
                            <a:schemeClr val="tx1"/>
                          </a:solidFill>
                          <a:latin typeface="Arial" panose="020B0604020202020204" pitchFamily="34" charset="0"/>
                          <a:ea typeface="+mn-ea"/>
                          <a:cs typeface="Arial" panose="020B0604020202020204" pitchFamily="34" charset="0"/>
                        </a:rPr>
                        <a:t>Mayor o igual que</a:t>
                      </a:r>
                    </a:p>
                  </a:txBody>
                  <a:tcPr marL="91425" marR="91425" marT="91425" marB="91425" anchor="ctr"/>
                </a:tc>
                <a:tc vMerge="1">
                  <a:txBody>
                    <a:bodyPr/>
                    <a:lstStyle/>
                    <a:p>
                      <a:pPr marL="0" lvl="0" algn="ctr" defTabSz="914400" rtl="0" eaLnBrk="1" latinLnBrk="0" hangingPunct="1">
                        <a:lnSpc>
                          <a:spcPct val="115000"/>
                        </a:lnSpc>
                        <a:spcBef>
                          <a:spcPts val="0"/>
                        </a:spcBef>
                        <a:buNone/>
                      </a:pPr>
                      <a:endParaRPr lang="es-AR" sz="1400" b="1" kern="1200" dirty="0">
                        <a:solidFill>
                          <a:schemeClr val="tx1"/>
                        </a:solidFill>
                        <a:latin typeface="Arial" panose="020B0604020202020204" pitchFamily="34" charset="0"/>
                        <a:ea typeface="+mn-ea"/>
                        <a:cs typeface="Arial" panose="020B0604020202020204" pitchFamily="34" charset="0"/>
                        <a:sym typeface="Courier New"/>
                      </a:endParaRPr>
                    </a:p>
                  </a:txBody>
                  <a:tcPr marL="91425" marR="91425" marT="91425" marB="91425"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xmlns="" val="1155607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3410" y="900000"/>
            <a:ext cx="8027670" cy="1220315"/>
          </a:xfrm>
        </p:spPr>
        <p:txBody>
          <a:bodyPr>
            <a:normAutofit fontScale="90000"/>
          </a:bodyPr>
          <a:lstStyle/>
          <a:p>
            <a:r>
              <a:rPr lang="es-AR" sz="4400" b="1" dirty="0"/>
              <a:t>Operadores Relacionales</a:t>
            </a:r>
            <a:br>
              <a:rPr lang="es-AR" sz="4400" b="1" dirty="0"/>
            </a:br>
            <a:r>
              <a:rPr lang="es-ES_tradnl" sz="3100" i="1" dirty="0"/>
              <a:t>Problema: Retirar dinero de un cajero automátic</a:t>
            </a:r>
            <a:r>
              <a:rPr lang="es-ES_tradnl" sz="2800" i="1" dirty="0"/>
              <a:t>o</a:t>
            </a:r>
            <a:endParaRPr lang="es-ES_tradnl" sz="2800" dirty="0"/>
          </a:p>
        </p:txBody>
      </p:sp>
      <p:sp>
        <p:nvSpPr>
          <p:cNvPr id="3" name="Marcador de contenido 2"/>
          <p:cNvSpPr>
            <a:spLocks noGrp="1"/>
          </p:cNvSpPr>
          <p:nvPr>
            <p:ph idx="1"/>
          </p:nvPr>
        </p:nvSpPr>
        <p:spPr/>
        <p:txBody>
          <a:bodyPr>
            <a:normAutofit/>
          </a:bodyPr>
          <a:lstStyle/>
          <a:p>
            <a:pPr marL="0" indent="0">
              <a:buNone/>
            </a:pPr>
            <a:r>
              <a:rPr lang="es-ES_tradnl" sz="1800" dirty="0"/>
              <a:t>Monto a retirar es </a:t>
            </a:r>
            <a:r>
              <a:rPr lang="es-ES_tradnl" sz="1800" b="1" dirty="0"/>
              <a:t>menor o igual </a:t>
            </a:r>
            <a:r>
              <a:rPr lang="es-ES_tradnl" sz="1800" dirty="0"/>
              <a:t>que saldo en cuenta -&gt; </a:t>
            </a:r>
            <a:r>
              <a:rPr lang="es-ES_tradnl" sz="1800" dirty="0">
                <a:solidFill>
                  <a:schemeClr val="accent6"/>
                </a:solidFill>
              </a:rPr>
              <a:t>Operación válida</a:t>
            </a:r>
          </a:p>
          <a:p>
            <a:pPr marL="0" indent="0">
              <a:buNone/>
            </a:pPr>
            <a:endParaRPr lang="es-ES_tradnl" sz="1800" dirty="0"/>
          </a:p>
          <a:p>
            <a:pPr lvl="0">
              <a:spcBef>
                <a:spcPts val="0"/>
              </a:spcBef>
              <a:buNone/>
            </a:pPr>
            <a:r>
              <a:rPr lang="es-US" sz="1800" dirty="0" err="1">
                <a:solidFill>
                  <a:schemeClr val="dk1"/>
                </a:solidFill>
                <a:latin typeface="Courier New"/>
                <a:ea typeface="Courier New"/>
                <a:cs typeface="Courier New"/>
                <a:sym typeface="Courier New"/>
              </a:rPr>
              <a:t>Double</a:t>
            </a: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montoARetirar</a:t>
            </a:r>
            <a:r>
              <a:rPr lang="es-US" sz="1800" dirty="0">
                <a:solidFill>
                  <a:schemeClr val="dk1"/>
                </a:solidFill>
                <a:latin typeface="Courier New"/>
                <a:ea typeface="Courier New"/>
                <a:cs typeface="Courier New"/>
                <a:sym typeface="Courier New"/>
              </a:rPr>
              <a:t> = 200.0;</a:t>
            </a:r>
          </a:p>
          <a:p>
            <a:pPr lvl="0">
              <a:spcBef>
                <a:spcPts val="0"/>
              </a:spcBef>
              <a:buNone/>
            </a:pPr>
            <a:r>
              <a:rPr lang="es-US" sz="1800" dirty="0" err="1">
                <a:solidFill>
                  <a:schemeClr val="dk1"/>
                </a:solidFill>
                <a:latin typeface="Courier New"/>
                <a:ea typeface="Courier New"/>
                <a:cs typeface="Courier New"/>
                <a:sym typeface="Courier New"/>
              </a:rPr>
              <a:t>Double</a:t>
            </a: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saldoEnCuenta</a:t>
            </a:r>
            <a:r>
              <a:rPr lang="es-US" sz="1800" dirty="0">
                <a:solidFill>
                  <a:schemeClr val="dk1"/>
                </a:solidFill>
                <a:latin typeface="Courier New"/>
                <a:ea typeface="Courier New"/>
                <a:cs typeface="Courier New"/>
                <a:sym typeface="Courier New"/>
              </a:rPr>
              <a:t> = 1000.50;</a:t>
            </a:r>
          </a:p>
          <a:p>
            <a:pPr lvl="0">
              <a:spcBef>
                <a:spcPts val="0"/>
              </a:spcBef>
              <a:buNone/>
            </a:pPr>
            <a:endParaRPr lang="es-US" sz="1800" dirty="0">
              <a:solidFill>
                <a:schemeClr val="dk1"/>
              </a:solidFill>
              <a:latin typeface="Courier New"/>
              <a:ea typeface="Courier New"/>
              <a:cs typeface="Courier New"/>
              <a:sym typeface="Courier New"/>
            </a:endParaRPr>
          </a:p>
          <a:p>
            <a:pPr lvl="0">
              <a:spcBef>
                <a:spcPts val="0"/>
              </a:spcBef>
              <a:buNone/>
            </a:pPr>
            <a:r>
              <a:rPr lang="es-US" sz="1800" dirty="0">
                <a:solidFill>
                  <a:schemeClr val="dk1"/>
                </a:solidFill>
                <a:latin typeface="Courier New"/>
                <a:ea typeface="Courier New"/>
                <a:cs typeface="Courier New"/>
                <a:sym typeface="Courier New"/>
              </a:rPr>
              <a:t>(</a:t>
            </a:r>
            <a:r>
              <a:rPr lang="es-US" sz="1800" dirty="0" err="1">
                <a:solidFill>
                  <a:schemeClr val="dk1"/>
                </a:solidFill>
                <a:latin typeface="Courier New"/>
                <a:ea typeface="Courier New"/>
                <a:cs typeface="Courier New"/>
                <a:sym typeface="Courier New"/>
              </a:rPr>
              <a:t>montoARetirar</a:t>
            </a:r>
            <a:r>
              <a:rPr lang="es-US" sz="1800" dirty="0">
                <a:solidFill>
                  <a:schemeClr val="dk1"/>
                </a:solidFill>
                <a:latin typeface="Courier New"/>
                <a:ea typeface="Courier New"/>
                <a:cs typeface="Courier New"/>
                <a:sym typeface="Courier New"/>
              </a:rPr>
              <a:t> &lt;= </a:t>
            </a:r>
            <a:r>
              <a:rPr lang="es-US" sz="1800" dirty="0" err="1">
                <a:solidFill>
                  <a:schemeClr val="dk1"/>
                </a:solidFill>
                <a:latin typeface="Courier New"/>
                <a:ea typeface="Courier New"/>
                <a:cs typeface="Courier New"/>
                <a:sym typeface="Courier New"/>
              </a:rPr>
              <a:t>saldoEnCuenta</a:t>
            </a:r>
            <a:r>
              <a:rPr lang="es-US" sz="1800" dirty="0">
                <a:solidFill>
                  <a:schemeClr val="dk1"/>
                </a:solidFill>
                <a:latin typeface="Courier New"/>
                <a:ea typeface="Courier New"/>
                <a:cs typeface="Courier New"/>
                <a:sym typeface="Courier New"/>
              </a:rPr>
              <a:t>) </a:t>
            </a:r>
            <a:r>
              <a:rPr lang="es-US" sz="1800" b="1" dirty="0">
                <a:solidFill>
                  <a:schemeClr val="dk1"/>
                </a:solidFill>
                <a:latin typeface="Courier New"/>
                <a:ea typeface="Courier New"/>
                <a:cs typeface="Courier New"/>
                <a:sym typeface="Courier New"/>
              </a:rPr>
              <a:t>TRUE</a:t>
            </a:r>
            <a:endParaRPr lang="es-ES_tradnl" sz="1800" b="1" dirty="0"/>
          </a:p>
          <a:p>
            <a:pPr marL="0" indent="0">
              <a:buNone/>
            </a:pPr>
            <a:endParaRPr lang="es-ES_tradnl" sz="1800" dirty="0"/>
          </a:p>
          <a:p>
            <a:pPr marL="0" indent="0">
              <a:buNone/>
            </a:pPr>
            <a:r>
              <a:rPr lang="es-ES_tradnl" sz="1800" dirty="0"/>
              <a:t>Monto a retirar es </a:t>
            </a:r>
            <a:r>
              <a:rPr lang="es-ES_tradnl" sz="1800" b="1" dirty="0"/>
              <a:t>mayor</a:t>
            </a:r>
            <a:r>
              <a:rPr lang="es-ES_tradnl" sz="1800" dirty="0"/>
              <a:t> que saldo en cuenta -&gt; </a:t>
            </a:r>
            <a:r>
              <a:rPr lang="es-ES_tradnl" sz="1800" dirty="0">
                <a:solidFill>
                  <a:srgbClr val="FF0000"/>
                </a:solidFill>
              </a:rPr>
              <a:t>Operación inválida</a:t>
            </a:r>
          </a:p>
          <a:p>
            <a:pPr marL="0" indent="0">
              <a:buNone/>
            </a:pPr>
            <a:endParaRPr lang="es-ES_tradnl" sz="1800" dirty="0">
              <a:solidFill>
                <a:srgbClr val="FF0000"/>
              </a:solidFill>
            </a:endParaRPr>
          </a:p>
          <a:p>
            <a:pPr lvl="0">
              <a:spcBef>
                <a:spcPts val="0"/>
              </a:spcBef>
              <a:buNone/>
            </a:pPr>
            <a:r>
              <a:rPr lang="es-US" sz="1800" dirty="0" err="1">
                <a:solidFill>
                  <a:schemeClr val="dk1"/>
                </a:solidFill>
                <a:latin typeface="Courier New"/>
                <a:ea typeface="Courier New"/>
                <a:cs typeface="Courier New"/>
                <a:sym typeface="Courier New"/>
              </a:rPr>
              <a:t>Double</a:t>
            </a: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montoARetirar</a:t>
            </a:r>
            <a:r>
              <a:rPr lang="es-US" sz="1800" dirty="0">
                <a:solidFill>
                  <a:schemeClr val="dk1"/>
                </a:solidFill>
                <a:latin typeface="Courier New"/>
                <a:ea typeface="Courier New"/>
                <a:cs typeface="Courier New"/>
                <a:sym typeface="Courier New"/>
              </a:rPr>
              <a:t> = 200.0;</a:t>
            </a:r>
          </a:p>
          <a:p>
            <a:pPr lvl="0">
              <a:spcBef>
                <a:spcPts val="0"/>
              </a:spcBef>
              <a:buNone/>
            </a:pPr>
            <a:r>
              <a:rPr lang="es-US" sz="1800" dirty="0" err="1">
                <a:solidFill>
                  <a:schemeClr val="dk1"/>
                </a:solidFill>
                <a:latin typeface="Courier New"/>
                <a:ea typeface="Courier New"/>
                <a:cs typeface="Courier New"/>
                <a:sym typeface="Courier New"/>
              </a:rPr>
              <a:t>Double</a:t>
            </a: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saldoEnCuenta</a:t>
            </a:r>
            <a:r>
              <a:rPr lang="es-US" sz="1800" dirty="0">
                <a:solidFill>
                  <a:schemeClr val="dk1"/>
                </a:solidFill>
                <a:latin typeface="Courier New"/>
                <a:ea typeface="Courier New"/>
                <a:cs typeface="Courier New"/>
                <a:sym typeface="Courier New"/>
              </a:rPr>
              <a:t> = 100.50;</a:t>
            </a:r>
          </a:p>
          <a:p>
            <a:pPr lvl="0">
              <a:spcBef>
                <a:spcPts val="0"/>
              </a:spcBef>
              <a:buNone/>
            </a:pPr>
            <a:endParaRPr lang="es-US" sz="1800" dirty="0">
              <a:solidFill>
                <a:schemeClr val="dk1"/>
              </a:solidFill>
              <a:latin typeface="Courier New"/>
              <a:ea typeface="Courier New"/>
              <a:cs typeface="Courier New"/>
              <a:sym typeface="Courier New"/>
            </a:endParaRPr>
          </a:p>
          <a:p>
            <a:pPr lvl="0">
              <a:spcBef>
                <a:spcPts val="0"/>
              </a:spcBef>
              <a:buNone/>
            </a:pPr>
            <a:r>
              <a:rPr lang="es-US" sz="1800" dirty="0">
                <a:solidFill>
                  <a:schemeClr val="dk1"/>
                </a:solidFill>
                <a:latin typeface="Courier New"/>
                <a:ea typeface="Courier New"/>
                <a:cs typeface="Courier New"/>
                <a:sym typeface="Courier New"/>
              </a:rPr>
              <a:t>(</a:t>
            </a:r>
            <a:r>
              <a:rPr lang="es-US" sz="1800" dirty="0" err="1">
                <a:solidFill>
                  <a:schemeClr val="dk1"/>
                </a:solidFill>
                <a:latin typeface="Courier New"/>
                <a:ea typeface="Courier New"/>
                <a:cs typeface="Courier New"/>
                <a:sym typeface="Courier New"/>
              </a:rPr>
              <a:t>montoARetirar</a:t>
            </a:r>
            <a:r>
              <a:rPr lang="es-US" sz="1800" dirty="0">
                <a:solidFill>
                  <a:schemeClr val="dk1"/>
                </a:solidFill>
                <a:latin typeface="Courier New"/>
                <a:ea typeface="Courier New"/>
                <a:cs typeface="Courier New"/>
                <a:sym typeface="Courier New"/>
              </a:rPr>
              <a:t> &lt;= </a:t>
            </a:r>
            <a:r>
              <a:rPr lang="es-US" sz="1800" dirty="0" err="1">
                <a:solidFill>
                  <a:schemeClr val="dk1"/>
                </a:solidFill>
                <a:latin typeface="Courier New"/>
                <a:ea typeface="Courier New"/>
                <a:cs typeface="Courier New"/>
                <a:sym typeface="Courier New"/>
              </a:rPr>
              <a:t>saldoEnCuenta</a:t>
            </a:r>
            <a:r>
              <a:rPr lang="es-US" sz="1800" dirty="0">
                <a:solidFill>
                  <a:schemeClr val="dk1"/>
                </a:solidFill>
                <a:latin typeface="Courier New"/>
                <a:ea typeface="Courier New"/>
                <a:cs typeface="Courier New"/>
                <a:sym typeface="Courier New"/>
              </a:rPr>
              <a:t>) </a:t>
            </a:r>
            <a:r>
              <a:rPr lang="es-US" sz="1800" b="1" dirty="0">
                <a:solidFill>
                  <a:schemeClr val="dk1"/>
                </a:solidFill>
                <a:latin typeface="Courier New"/>
                <a:ea typeface="Courier New"/>
                <a:cs typeface="Courier New"/>
                <a:sym typeface="Courier New"/>
              </a:rPr>
              <a:t>FALSE</a:t>
            </a:r>
            <a:endParaRPr lang="es-ES_tradnl" sz="1800" b="1" dirty="0"/>
          </a:p>
          <a:p>
            <a:pPr marL="0" indent="0">
              <a:buNone/>
            </a:pPr>
            <a:endParaRPr lang="es-ES_tradnl" sz="1800" dirty="0">
              <a:solidFill>
                <a:srgbClr val="FF0000"/>
              </a:solidFill>
            </a:endParaRP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24</a:t>
            </a:fld>
            <a:endParaRPr lang="es-ES_tradnl" dirty="0"/>
          </a:p>
        </p:txBody>
      </p:sp>
    </p:spTree>
    <p:extLst>
      <p:ext uri="{BB962C8B-B14F-4D97-AF65-F5344CB8AC3E}">
        <p14:creationId xmlns:p14="http://schemas.microsoft.com/office/powerpoint/2010/main" xmlns="" val="37554009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1970" y="900000"/>
            <a:ext cx="8332470" cy="1220315"/>
          </a:xfrm>
        </p:spPr>
        <p:txBody>
          <a:bodyPr>
            <a:normAutofit/>
          </a:bodyPr>
          <a:lstStyle/>
          <a:p>
            <a:r>
              <a:rPr lang="es-AR" sz="3600" b="1" dirty="0"/>
              <a:t>Operadores Condicionales o Lógicos</a:t>
            </a:r>
            <a:endParaRPr lang="es-ES_tradnl" sz="3600" b="1" dirty="0"/>
          </a:p>
        </p:txBody>
      </p:sp>
      <p:sp>
        <p:nvSpPr>
          <p:cNvPr id="3" name="Marcador de contenido 2"/>
          <p:cNvSpPr>
            <a:spLocks noGrp="1"/>
          </p:cNvSpPr>
          <p:nvPr>
            <p:ph idx="1"/>
          </p:nvPr>
        </p:nvSpPr>
        <p:spPr/>
        <p:txBody>
          <a:bodyPr>
            <a:normAutofit/>
          </a:bodyPr>
          <a:lstStyle/>
          <a:p>
            <a:r>
              <a:rPr lang="es-AR" sz="2400" dirty="0"/>
              <a:t>Los operadores condicionales u operadores lógicos permiten combinar los resultados de múltiples expresiones lógicas </a:t>
            </a:r>
          </a:p>
          <a:p>
            <a:pPr marL="0" lvl="0" indent="0">
              <a:buNone/>
            </a:pPr>
            <a:endParaRPr lang="es-AR" sz="2400" dirty="0"/>
          </a:p>
          <a:p>
            <a:r>
              <a:rPr lang="es-AR" sz="2400" dirty="0"/>
              <a:t>Un operador lógico es un operador binario que evalúa dos valores de tipo </a:t>
            </a:r>
            <a:r>
              <a:rPr lang="es-AR" sz="2400" dirty="0" err="1"/>
              <a:t>boolean</a:t>
            </a:r>
            <a:r>
              <a:rPr lang="es-AR" sz="2400" dirty="0"/>
              <a:t> y retorna otro valor de tipo </a:t>
            </a:r>
            <a:r>
              <a:rPr lang="es-AR" sz="2400" dirty="0" err="1"/>
              <a:t>boolean</a:t>
            </a:r>
            <a:r>
              <a:rPr lang="es-AR" sz="2400" dirty="0"/>
              <a:t> (true o false)</a:t>
            </a:r>
          </a:p>
          <a:p>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25</a:t>
            </a:fld>
            <a:endParaRPr lang="es-ES_tradnl" dirty="0"/>
          </a:p>
        </p:txBody>
      </p:sp>
    </p:spTree>
    <p:extLst>
      <p:ext uri="{BB962C8B-B14F-4D97-AF65-F5344CB8AC3E}">
        <p14:creationId xmlns:p14="http://schemas.microsoft.com/office/powerpoint/2010/main" xmlns="" val="21902843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6730" y="900000"/>
            <a:ext cx="8286750" cy="1220315"/>
          </a:xfrm>
        </p:spPr>
        <p:txBody>
          <a:bodyPr>
            <a:normAutofit fontScale="90000"/>
          </a:bodyPr>
          <a:lstStyle/>
          <a:p>
            <a:r>
              <a:rPr lang="es-AR" b="1" dirty="0"/>
              <a:t>Operadores Condicionales o Lógicos</a:t>
            </a:r>
            <a:br>
              <a:rPr lang="es-AR" b="1" dirty="0"/>
            </a:br>
            <a:r>
              <a:rPr lang="es-ES_tradnl" sz="3100" i="1" dirty="0"/>
              <a:t>Problema: Retirar dinero de un cajero automático</a:t>
            </a:r>
            <a:endParaRPr lang="es-ES_tradnl" sz="3100" dirty="0"/>
          </a:p>
        </p:txBody>
      </p:sp>
      <p:sp>
        <p:nvSpPr>
          <p:cNvPr id="3" name="Marcador de contenido 2"/>
          <p:cNvSpPr>
            <a:spLocks noGrp="1"/>
          </p:cNvSpPr>
          <p:nvPr>
            <p:ph idx="1"/>
          </p:nvPr>
        </p:nvSpPr>
        <p:spPr/>
        <p:txBody>
          <a:bodyPr>
            <a:normAutofit lnSpcReduction="10000"/>
          </a:bodyPr>
          <a:lstStyle/>
          <a:p>
            <a:r>
              <a:rPr lang="es-ES_tradnl" sz="2400" dirty="0"/>
              <a:t>Un cliente del banco requiere retirar dinero de un cajero automático</a:t>
            </a:r>
          </a:p>
          <a:p>
            <a:r>
              <a:rPr lang="es-ES_tradnl" sz="2400" dirty="0"/>
              <a:t>Una operación de extracción es válida si se cumple las siguientes condiciones:</a:t>
            </a:r>
          </a:p>
          <a:p>
            <a:pPr lvl="1"/>
            <a:r>
              <a:rPr lang="es-ES_tradnl" sz="2000" dirty="0"/>
              <a:t>Tiene suficiente saldo en su cuenta y…</a:t>
            </a:r>
          </a:p>
          <a:p>
            <a:pPr lvl="1"/>
            <a:r>
              <a:rPr lang="es-ES_tradnl" sz="2000" dirty="0"/>
              <a:t>No superó su límite de extracción diario</a:t>
            </a:r>
          </a:p>
          <a:p>
            <a:pPr marL="0" indent="0">
              <a:buNone/>
            </a:pPr>
            <a:endParaRPr lang="es-ES_tradnl" dirty="0"/>
          </a:p>
          <a:p>
            <a:pPr marL="0" indent="0">
              <a:buNone/>
            </a:pPr>
            <a:r>
              <a:rPr lang="es-ES_tradnl" sz="1800" dirty="0"/>
              <a:t>Monto a retirar es </a:t>
            </a:r>
            <a:r>
              <a:rPr lang="es-ES_tradnl" sz="1800" b="1" dirty="0"/>
              <a:t>menor o igual </a:t>
            </a:r>
            <a:r>
              <a:rPr lang="es-ES_tradnl" sz="1800" dirty="0"/>
              <a:t>que saldo en cuenta </a:t>
            </a:r>
            <a:r>
              <a:rPr lang="es-ES_tradnl" sz="1800" b="1" dirty="0"/>
              <a:t>Y </a:t>
            </a:r>
          </a:p>
          <a:p>
            <a:pPr marL="0" indent="0">
              <a:buNone/>
            </a:pPr>
            <a:r>
              <a:rPr lang="es-ES_tradnl" sz="1800" dirty="0"/>
              <a:t>Total diario retirado es</a:t>
            </a:r>
            <a:r>
              <a:rPr lang="es-ES_tradnl" sz="1800" b="1" dirty="0"/>
              <a:t> menor o igual </a:t>
            </a:r>
            <a:r>
              <a:rPr lang="es-ES_tradnl" sz="1800" dirty="0"/>
              <a:t>que límite diario -&gt; </a:t>
            </a:r>
            <a:r>
              <a:rPr lang="es-ES_tradnl" sz="1800" dirty="0">
                <a:solidFill>
                  <a:schemeClr val="accent6"/>
                </a:solidFill>
              </a:rPr>
              <a:t>Operación válida</a:t>
            </a:r>
          </a:p>
          <a:p>
            <a:pPr marL="0" indent="0">
              <a:buNone/>
            </a:pPr>
            <a:endParaRPr lang="es-ES_tradnl" sz="1800" dirty="0"/>
          </a:p>
          <a:p>
            <a:pPr marL="0" indent="0">
              <a:buNone/>
            </a:pPr>
            <a:r>
              <a:rPr lang="es-ES_tradnl" sz="1800" dirty="0"/>
              <a:t>Monto a retirar es </a:t>
            </a:r>
            <a:r>
              <a:rPr lang="es-ES_tradnl" sz="1800" b="1" dirty="0"/>
              <a:t>mayor</a:t>
            </a:r>
            <a:r>
              <a:rPr lang="es-ES_tradnl" sz="1800" dirty="0"/>
              <a:t> que saldo en cuenta O </a:t>
            </a:r>
          </a:p>
          <a:p>
            <a:pPr marL="0" indent="0">
              <a:buNone/>
            </a:pPr>
            <a:r>
              <a:rPr lang="es-ES_tradnl" sz="1800" dirty="0"/>
              <a:t>Total diario retirado es </a:t>
            </a:r>
            <a:r>
              <a:rPr lang="es-ES_tradnl" sz="1800" b="1" dirty="0"/>
              <a:t>mayor</a:t>
            </a:r>
            <a:r>
              <a:rPr lang="es-ES_tradnl" sz="1800" dirty="0"/>
              <a:t> que límite diario-&gt; 	</a:t>
            </a:r>
            <a:r>
              <a:rPr lang="es-ES_tradnl" sz="1800" dirty="0">
                <a:solidFill>
                  <a:srgbClr val="FF0000"/>
                </a:solidFill>
              </a:rPr>
              <a:t>Operación inválida</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26</a:t>
            </a:fld>
            <a:endParaRPr lang="es-ES_tradnl" dirty="0"/>
          </a:p>
        </p:txBody>
      </p:sp>
    </p:spTree>
    <p:extLst>
      <p:ext uri="{BB962C8B-B14F-4D97-AF65-F5344CB8AC3E}">
        <p14:creationId xmlns:p14="http://schemas.microsoft.com/office/powerpoint/2010/main" xmlns="" val="17084541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7210" y="900000"/>
            <a:ext cx="8317230" cy="1220315"/>
          </a:xfrm>
        </p:spPr>
        <p:txBody>
          <a:bodyPr>
            <a:normAutofit fontScale="90000"/>
          </a:bodyPr>
          <a:lstStyle/>
          <a:p>
            <a:r>
              <a:rPr lang="es-AR" b="1" dirty="0"/>
              <a:t>Operadores Condicionales o Lógicos</a:t>
            </a:r>
            <a:r>
              <a:rPr lang="es-AR" sz="3600" dirty="0"/>
              <a:t/>
            </a:r>
            <a:br>
              <a:rPr lang="es-AR" sz="3600" dirty="0"/>
            </a:br>
            <a:r>
              <a:rPr lang="es-AR" sz="3100" i="1" dirty="0"/>
              <a:t>Circuito corto vs largo</a:t>
            </a:r>
            <a:endParaRPr lang="es-ES_tradnl" i="1" dirty="0"/>
          </a:p>
        </p:txBody>
      </p:sp>
      <p:sp>
        <p:nvSpPr>
          <p:cNvPr id="3" name="Marcador de contenido 2"/>
          <p:cNvSpPr>
            <a:spLocks noGrp="1"/>
          </p:cNvSpPr>
          <p:nvPr>
            <p:ph idx="1"/>
          </p:nvPr>
        </p:nvSpPr>
        <p:spPr/>
        <p:txBody>
          <a:bodyPr>
            <a:normAutofit fontScale="92500" lnSpcReduction="10000"/>
          </a:bodyPr>
          <a:lstStyle/>
          <a:p>
            <a:r>
              <a:rPr lang="es-AR" sz="2400" dirty="0"/>
              <a:t>La diferencia entre el </a:t>
            </a:r>
            <a:r>
              <a:rPr lang="es-AR" sz="2400" b="1" dirty="0"/>
              <a:t>circuito corto </a:t>
            </a:r>
            <a:r>
              <a:rPr lang="es-AR" sz="2400" dirty="0"/>
              <a:t>y el </a:t>
            </a:r>
            <a:r>
              <a:rPr lang="es-AR" sz="2400" b="1" dirty="0"/>
              <a:t>circuito largo</a:t>
            </a:r>
            <a:r>
              <a:rPr lang="es-AR" sz="2400" dirty="0"/>
              <a:t> es la forma de evaluación de las condiciones</a:t>
            </a:r>
          </a:p>
          <a:p>
            <a:r>
              <a:rPr lang="es-AR" sz="2400" dirty="0"/>
              <a:t>En el </a:t>
            </a:r>
            <a:r>
              <a:rPr lang="es-AR" sz="2400" b="1" dirty="0"/>
              <a:t>circuito largo se evalúan todas las condiciones</a:t>
            </a:r>
            <a:r>
              <a:rPr lang="es-AR" sz="2400" dirty="0"/>
              <a:t>, mientras que en el </a:t>
            </a:r>
            <a:r>
              <a:rPr lang="es-AR" sz="2400" b="1" dirty="0"/>
              <a:t>circuito corto</a:t>
            </a:r>
            <a:r>
              <a:rPr lang="es-AR" sz="2400" dirty="0"/>
              <a:t> alcanza con evaluar solo una</a:t>
            </a:r>
          </a:p>
          <a:p>
            <a:pPr marL="0" indent="0">
              <a:buNone/>
            </a:pPr>
            <a:endParaRPr lang="es-AR" sz="2400" dirty="0"/>
          </a:p>
          <a:p>
            <a:pPr lvl="0">
              <a:spcBef>
                <a:spcPts val="0"/>
              </a:spcBef>
              <a:buNone/>
            </a:pPr>
            <a:r>
              <a:rPr lang="es-AR" sz="1900" dirty="0" err="1">
                <a:solidFill>
                  <a:schemeClr val="dk1"/>
                </a:solidFill>
                <a:latin typeface="Courier New"/>
                <a:ea typeface="Courier New"/>
                <a:cs typeface="Courier New"/>
                <a:sym typeface="Courier New"/>
              </a:rPr>
              <a:t>String</a:t>
            </a:r>
            <a:r>
              <a:rPr lang="es-AR" sz="1900" dirty="0">
                <a:solidFill>
                  <a:schemeClr val="dk1"/>
                </a:solidFill>
                <a:latin typeface="Courier New"/>
                <a:ea typeface="Courier New"/>
                <a:cs typeface="Courier New"/>
                <a:sym typeface="Courier New"/>
              </a:rPr>
              <a:t>[] clientes = {"Juan", "Pedro", "Julia", "Elena"};</a:t>
            </a:r>
          </a:p>
          <a:p>
            <a:pPr lvl="0">
              <a:spcBef>
                <a:spcPts val="0"/>
              </a:spcBef>
              <a:buNone/>
            </a:pPr>
            <a:r>
              <a:rPr lang="es-AR" sz="1900" dirty="0" err="1">
                <a:solidFill>
                  <a:schemeClr val="dk1"/>
                </a:solidFill>
                <a:latin typeface="Courier New"/>
                <a:ea typeface="Courier New"/>
                <a:cs typeface="Courier New"/>
                <a:sym typeface="Courier New"/>
              </a:rPr>
              <a:t>int</a:t>
            </a:r>
            <a:r>
              <a:rPr lang="es-AR" sz="1900" dirty="0">
                <a:solidFill>
                  <a:schemeClr val="dk1"/>
                </a:solidFill>
                <a:latin typeface="Courier New"/>
                <a:ea typeface="Courier New"/>
                <a:cs typeface="Courier New"/>
                <a:sym typeface="Courier New"/>
              </a:rPr>
              <a:t> i=4;</a:t>
            </a:r>
          </a:p>
          <a:p>
            <a:pPr lvl="0">
              <a:spcBef>
                <a:spcPts val="0"/>
              </a:spcBef>
              <a:buNone/>
            </a:pPr>
            <a:endParaRPr lang="es-AR" sz="1900" dirty="0">
              <a:solidFill>
                <a:schemeClr val="dk1"/>
              </a:solidFill>
              <a:latin typeface="Courier New"/>
              <a:ea typeface="Courier New"/>
              <a:cs typeface="Courier New"/>
              <a:sym typeface="Courier New"/>
            </a:endParaRPr>
          </a:p>
          <a:p>
            <a:pPr lvl="0">
              <a:spcBef>
                <a:spcPts val="0"/>
              </a:spcBef>
              <a:buNone/>
            </a:pPr>
            <a:r>
              <a:rPr lang="es-AR" sz="1900" dirty="0">
                <a:solidFill>
                  <a:schemeClr val="dk1"/>
                </a:solidFill>
                <a:latin typeface="Courier New"/>
                <a:ea typeface="Courier New"/>
                <a:cs typeface="Courier New"/>
                <a:sym typeface="Courier New"/>
              </a:rPr>
              <a:t>((i&lt;</a:t>
            </a:r>
            <a:r>
              <a:rPr lang="es-AR" sz="1900" dirty="0" err="1">
                <a:solidFill>
                  <a:schemeClr val="dk1"/>
                </a:solidFill>
                <a:latin typeface="Courier New"/>
                <a:ea typeface="Courier New"/>
                <a:cs typeface="Courier New"/>
                <a:sym typeface="Courier New"/>
              </a:rPr>
              <a:t>clientes.length</a:t>
            </a:r>
            <a:r>
              <a:rPr lang="es-AR" sz="1900" dirty="0">
                <a:solidFill>
                  <a:schemeClr val="dk1"/>
                </a:solidFill>
                <a:latin typeface="Courier New"/>
                <a:ea typeface="Courier New"/>
                <a:cs typeface="Courier New"/>
                <a:sym typeface="Courier New"/>
              </a:rPr>
              <a:t>)</a:t>
            </a:r>
            <a:r>
              <a:rPr lang="es-AR" sz="1900" b="1" dirty="0">
                <a:solidFill>
                  <a:schemeClr val="dk1"/>
                </a:solidFill>
                <a:latin typeface="Courier New"/>
                <a:ea typeface="Courier New"/>
                <a:cs typeface="Courier New"/>
                <a:sym typeface="Courier New"/>
              </a:rPr>
              <a:t>&amp;&amp;</a:t>
            </a:r>
            <a:r>
              <a:rPr lang="es-AR" sz="1900" dirty="0">
                <a:solidFill>
                  <a:schemeClr val="dk1"/>
                </a:solidFill>
                <a:latin typeface="Courier New"/>
                <a:ea typeface="Courier New"/>
                <a:cs typeface="Courier New"/>
                <a:sym typeface="Courier New"/>
              </a:rPr>
              <a:t>(clientes[i].</a:t>
            </a:r>
            <a:r>
              <a:rPr lang="es-AR" sz="1900" dirty="0" err="1">
                <a:solidFill>
                  <a:schemeClr val="dk1"/>
                </a:solidFill>
                <a:latin typeface="Courier New"/>
                <a:ea typeface="Courier New"/>
                <a:cs typeface="Courier New"/>
                <a:sym typeface="Courier New"/>
              </a:rPr>
              <a:t>equals</a:t>
            </a:r>
            <a:r>
              <a:rPr lang="es-AR" sz="1900" dirty="0">
                <a:solidFill>
                  <a:schemeClr val="dk1"/>
                </a:solidFill>
                <a:latin typeface="Courier New"/>
                <a:ea typeface="Courier New"/>
                <a:cs typeface="Courier New"/>
                <a:sym typeface="Courier New"/>
              </a:rPr>
              <a:t>("Manuel")))</a:t>
            </a:r>
          </a:p>
          <a:p>
            <a:pPr marL="0" lvl="0" indent="0">
              <a:buNone/>
            </a:pPr>
            <a:endParaRPr lang="es-AR" sz="2400" dirty="0"/>
          </a:p>
          <a:p>
            <a:pPr>
              <a:spcBef>
                <a:spcPts val="0"/>
              </a:spcBef>
            </a:pPr>
            <a:r>
              <a:rPr lang="es-AR" sz="2400" dirty="0">
                <a:solidFill>
                  <a:schemeClr val="dk1"/>
                </a:solidFill>
              </a:rPr>
              <a:t>¿Cuál es el resultado de esta evaluación? </a:t>
            </a:r>
          </a:p>
          <a:p>
            <a:pPr lvl="0">
              <a:spcBef>
                <a:spcPts val="0"/>
              </a:spcBef>
              <a:buNone/>
            </a:pPr>
            <a:r>
              <a:rPr lang="es-AR" sz="2400" dirty="0">
                <a:solidFill>
                  <a:srgbClr val="FF0000"/>
                </a:solidFill>
              </a:rPr>
              <a:t>	</a:t>
            </a:r>
          </a:p>
          <a:p>
            <a:pPr lvl="0">
              <a:spcBef>
                <a:spcPts val="0"/>
              </a:spcBef>
              <a:buNone/>
            </a:pPr>
            <a:r>
              <a:rPr lang="es-AR" sz="2400" dirty="0">
                <a:solidFill>
                  <a:srgbClr val="FF0000"/>
                </a:solidFill>
              </a:rPr>
              <a:t>	False…</a:t>
            </a:r>
            <a:endParaRPr lang="es-AR" sz="2400" dirty="0">
              <a:solidFill>
                <a:schemeClr val="dk1"/>
              </a:solidFill>
            </a:endParaRPr>
          </a:p>
          <a:p>
            <a:pPr lvl="0">
              <a:spcBef>
                <a:spcPts val="0"/>
              </a:spcBef>
              <a:buNone/>
            </a:pPr>
            <a:r>
              <a:rPr lang="es-AR" sz="2400" dirty="0">
                <a:solidFill>
                  <a:schemeClr val="dk1"/>
                </a:solidFill>
              </a:rPr>
              <a:t>	…Evalúa solamente la primera condición (circuito corto)</a:t>
            </a:r>
          </a:p>
          <a:p>
            <a:pPr marL="0" lvl="0" indent="0">
              <a:buNone/>
            </a:pPr>
            <a:endParaRPr lang="es-AR" sz="2400" dirty="0"/>
          </a:p>
          <a:p>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27</a:t>
            </a:fld>
            <a:endParaRPr lang="es-ES_tradnl" dirty="0"/>
          </a:p>
        </p:txBody>
      </p:sp>
    </p:spTree>
    <p:extLst>
      <p:ext uri="{BB962C8B-B14F-4D97-AF65-F5344CB8AC3E}">
        <p14:creationId xmlns:p14="http://schemas.microsoft.com/office/powerpoint/2010/main" xmlns="" val="1600239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82930" y="900000"/>
            <a:ext cx="8317230" cy="1220315"/>
          </a:xfrm>
        </p:spPr>
        <p:txBody>
          <a:bodyPr>
            <a:normAutofit fontScale="90000"/>
          </a:bodyPr>
          <a:lstStyle/>
          <a:p>
            <a:r>
              <a:rPr lang="es-AR" b="1" dirty="0"/>
              <a:t>Operadores Condicionales o Lógicos</a:t>
            </a:r>
            <a:r>
              <a:rPr lang="es-AR" sz="3600" dirty="0"/>
              <a:t/>
            </a:r>
            <a:br>
              <a:rPr lang="es-AR" sz="3600" dirty="0"/>
            </a:br>
            <a:r>
              <a:rPr lang="es-AR" sz="3100" i="1" dirty="0"/>
              <a:t>Circuito corto vs largo</a:t>
            </a:r>
            <a:endParaRPr lang="es-ES_tradnl" i="1" dirty="0"/>
          </a:p>
        </p:txBody>
      </p:sp>
      <p:sp>
        <p:nvSpPr>
          <p:cNvPr id="3" name="Marcador de contenido 2"/>
          <p:cNvSpPr>
            <a:spLocks noGrp="1"/>
          </p:cNvSpPr>
          <p:nvPr>
            <p:ph idx="1"/>
          </p:nvPr>
        </p:nvSpPr>
        <p:spPr>
          <a:xfrm>
            <a:off x="628650" y="2160000"/>
            <a:ext cx="8016586" cy="4351338"/>
          </a:xfrm>
        </p:spPr>
        <p:txBody>
          <a:bodyPr>
            <a:normAutofit/>
          </a:bodyPr>
          <a:lstStyle/>
          <a:p>
            <a:pPr lvl="0">
              <a:spcBef>
                <a:spcPts val="0"/>
              </a:spcBef>
              <a:buNone/>
            </a:pPr>
            <a:endParaRPr lang="es-AR" sz="1800" dirty="0">
              <a:solidFill>
                <a:schemeClr val="dk1"/>
              </a:solidFill>
              <a:latin typeface="Courier New"/>
              <a:ea typeface="Courier New"/>
              <a:cs typeface="Courier New"/>
              <a:sym typeface="Courier New"/>
            </a:endParaRPr>
          </a:p>
          <a:p>
            <a:pPr lvl="0">
              <a:spcBef>
                <a:spcPts val="0"/>
              </a:spcBef>
              <a:buNone/>
            </a:pPr>
            <a:r>
              <a:rPr lang="es-AR" sz="1800" dirty="0" err="1">
                <a:solidFill>
                  <a:schemeClr val="dk1"/>
                </a:solidFill>
                <a:latin typeface="Courier New"/>
                <a:ea typeface="Courier New"/>
                <a:cs typeface="Courier New"/>
                <a:sym typeface="Courier New"/>
              </a:rPr>
              <a:t>String</a:t>
            </a:r>
            <a:r>
              <a:rPr lang="es-AR" sz="1800" dirty="0">
                <a:solidFill>
                  <a:schemeClr val="dk1"/>
                </a:solidFill>
                <a:latin typeface="Courier New"/>
                <a:ea typeface="Courier New"/>
                <a:cs typeface="Courier New"/>
                <a:sym typeface="Courier New"/>
              </a:rPr>
              <a:t>[] clientes = {"Juan", "Pedro", "Julia", "Elena"};</a:t>
            </a:r>
          </a:p>
          <a:p>
            <a:pPr lvl="0">
              <a:spcBef>
                <a:spcPts val="0"/>
              </a:spcBef>
              <a:buNone/>
            </a:pPr>
            <a:r>
              <a:rPr lang="es-AR" sz="1800" dirty="0" err="1">
                <a:solidFill>
                  <a:schemeClr val="dk1"/>
                </a:solidFill>
                <a:latin typeface="Courier New"/>
                <a:ea typeface="Courier New"/>
                <a:cs typeface="Courier New"/>
                <a:sym typeface="Courier New"/>
              </a:rPr>
              <a:t>int</a:t>
            </a:r>
            <a:r>
              <a:rPr lang="es-AR" sz="1800" dirty="0">
                <a:solidFill>
                  <a:schemeClr val="dk1"/>
                </a:solidFill>
                <a:latin typeface="Courier New"/>
                <a:ea typeface="Courier New"/>
                <a:cs typeface="Courier New"/>
                <a:sym typeface="Courier New"/>
              </a:rPr>
              <a:t> i=4;</a:t>
            </a:r>
          </a:p>
          <a:p>
            <a:pPr lvl="0">
              <a:spcBef>
                <a:spcPts val="0"/>
              </a:spcBef>
              <a:buNone/>
            </a:pPr>
            <a:endParaRPr lang="es-AR" sz="1800" dirty="0">
              <a:solidFill>
                <a:schemeClr val="dk1"/>
              </a:solidFill>
              <a:latin typeface="Courier New"/>
              <a:ea typeface="Courier New"/>
              <a:cs typeface="Courier New"/>
              <a:sym typeface="Courier New"/>
            </a:endParaRPr>
          </a:p>
          <a:p>
            <a:pPr lvl="0">
              <a:spcBef>
                <a:spcPts val="0"/>
              </a:spcBef>
              <a:buNone/>
            </a:pPr>
            <a:r>
              <a:rPr lang="es-AR" sz="1800" dirty="0">
                <a:solidFill>
                  <a:schemeClr val="dk1"/>
                </a:solidFill>
                <a:latin typeface="Courier New"/>
                <a:ea typeface="Courier New"/>
                <a:cs typeface="Courier New"/>
                <a:sym typeface="Courier New"/>
              </a:rPr>
              <a:t>((i==</a:t>
            </a:r>
            <a:r>
              <a:rPr lang="es-AR" sz="1800" dirty="0" err="1">
                <a:solidFill>
                  <a:schemeClr val="dk1"/>
                </a:solidFill>
                <a:latin typeface="Courier New"/>
                <a:ea typeface="Courier New"/>
                <a:cs typeface="Courier New"/>
                <a:sym typeface="Courier New"/>
              </a:rPr>
              <a:t>clientes.length</a:t>
            </a:r>
            <a:r>
              <a:rPr lang="es-AR" sz="1800" dirty="0">
                <a:solidFill>
                  <a:schemeClr val="dk1"/>
                </a:solidFill>
                <a:latin typeface="Courier New"/>
                <a:ea typeface="Courier New"/>
                <a:cs typeface="Courier New"/>
                <a:sym typeface="Courier New"/>
              </a:rPr>
              <a:t>)</a:t>
            </a:r>
            <a:r>
              <a:rPr lang="es-AR" sz="1800" b="1" dirty="0">
                <a:solidFill>
                  <a:schemeClr val="dk1"/>
                </a:solidFill>
                <a:latin typeface="Courier New"/>
                <a:ea typeface="Courier New"/>
                <a:cs typeface="Courier New"/>
                <a:sym typeface="Courier New"/>
              </a:rPr>
              <a:t>&amp;</a:t>
            </a:r>
            <a:r>
              <a:rPr lang="es-AR" sz="1800" dirty="0">
                <a:solidFill>
                  <a:schemeClr val="dk1"/>
                </a:solidFill>
                <a:latin typeface="Courier New"/>
                <a:ea typeface="Courier New"/>
                <a:cs typeface="Courier New"/>
                <a:sym typeface="Courier New"/>
              </a:rPr>
              <a:t>(clientes[i].</a:t>
            </a:r>
            <a:r>
              <a:rPr lang="es-AR" sz="1800" dirty="0" err="1">
                <a:solidFill>
                  <a:schemeClr val="dk1"/>
                </a:solidFill>
                <a:latin typeface="Courier New"/>
                <a:ea typeface="Courier New"/>
                <a:cs typeface="Courier New"/>
                <a:sym typeface="Courier New"/>
              </a:rPr>
              <a:t>equals</a:t>
            </a:r>
            <a:r>
              <a:rPr lang="es-AR" sz="1800" dirty="0">
                <a:solidFill>
                  <a:schemeClr val="dk1"/>
                </a:solidFill>
                <a:latin typeface="Courier New"/>
                <a:ea typeface="Courier New"/>
                <a:cs typeface="Courier New"/>
                <a:sym typeface="Courier New"/>
              </a:rPr>
              <a:t>("Manuel")))</a:t>
            </a:r>
          </a:p>
          <a:p>
            <a:pPr marL="0" lvl="0" indent="0">
              <a:buNone/>
            </a:pPr>
            <a:endParaRPr lang="es-AR" sz="2400" dirty="0"/>
          </a:p>
          <a:p>
            <a:pPr>
              <a:spcBef>
                <a:spcPts val="0"/>
              </a:spcBef>
            </a:pPr>
            <a:r>
              <a:rPr lang="es-AR" sz="2400" dirty="0"/>
              <a:t>¿Cuál es el resultado de esta evaluación? </a:t>
            </a:r>
          </a:p>
          <a:p>
            <a:pPr>
              <a:spcBef>
                <a:spcPts val="0"/>
              </a:spcBef>
              <a:buNone/>
            </a:pPr>
            <a:r>
              <a:rPr lang="es-AR" sz="2400" dirty="0">
                <a:solidFill>
                  <a:srgbClr val="FF0000"/>
                </a:solidFill>
              </a:rPr>
              <a:t>		</a:t>
            </a:r>
          </a:p>
          <a:p>
            <a:pPr>
              <a:spcBef>
                <a:spcPts val="0"/>
              </a:spcBef>
              <a:buNone/>
            </a:pPr>
            <a:r>
              <a:rPr lang="es-AR" sz="2400" dirty="0">
                <a:solidFill>
                  <a:srgbClr val="FF0000"/>
                </a:solidFill>
              </a:rPr>
              <a:t>Se produce un error en ejecución porque </a:t>
            </a:r>
            <a:r>
              <a:rPr lang="es-AR" sz="2400" dirty="0" smtClean="0">
                <a:solidFill>
                  <a:srgbClr val="FF0000"/>
                </a:solidFill>
              </a:rPr>
              <a:t>clientes[4</a:t>
            </a:r>
            <a:r>
              <a:rPr lang="es-AR" sz="2400" dirty="0">
                <a:solidFill>
                  <a:srgbClr val="FF0000"/>
                </a:solidFill>
              </a:rPr>
              <a:t>] no está definido…</a:t>
            </a:r>
          </a:p>
          <a:p>
            <a:pPr lvl="0">
              <a:spcBef>
                <a:spcPts val="0"/>
              </a:spcBef>
              <a:buNone/>
            </a:pPr>
            <a:r>
              <a:rPr lang="es-AR" sz="2400" dirty="0"/>
              <a:t>	…Evalúa todas las condiciones (circuito largo)</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28</a:t>
            </a:fld>
            <a:endParaRPr lang="es-ES_tradnl" dirty="0"/>
          </a:p>
        </p:txBody>
      </p:sp>
    </p:spTree>
    <p:extLst>
      <p:ext uri="{BB962C8B-B14F-4D97-AF65-F5344CB8AC3E}">
        <p14:creationId xmlns:p14="http://schemas.microsoft.com/office/powerpoint/2010/main" xmlns="" val="16665550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Introducción a Java</a:t>
            </a:r>
            <a:br>
              <a:rPr lang="es-ES_tradnl" b="1" dirty="0"/>
            </a:br>
            <a:r>
              <a:rPr lang="es-ES_tradnl" sz="2800" i="1" u="sng" dirty="0" err="1"/>
              <a:t>NetBeans</a:t>
            </a:r>
            <a:r>
              <a:rPr lang="es-ES_tradnl" sz="2800" i="1" dirty="0"/>
              <a:t>: Crear un Proyecto</a:t>
            </a:r>
            <a:endParaRPr lang="es-ES_tradnl" dirty="0"/>
          </a:p>
        </p:txBody>
      </p:sp>
      <p:sp>
        <p:nvSpPr>
          <p:cNvPr id="3" name="Marcador de contenido 2">
            <a:extLst>
              <a:ext uri="{FF2B5EF4-FFF2-40B4-BE49-F238E27FC236}">
                <a16:creationId xmlns="" xmlns:a16="http://schemas.microsoft.com/office/drawing/2014/main" id="{DFBFB951-4052-42CF-B4D6-EA1249C8D7E7}"/>
              </a:ext>
            </a:extLst>
          </p:cNvPr>
          <p:cNvSpPr>
            <a:spLocks noGrp="1"/>
          </p:cNvSpPr>
          <p:nvPr>
            <p:ph idx="1"/>
          </p:nvPr>
        </p:nvSpPr>
        <p:spPr/>
        <p:txBody>
          <a:bodyPr/>
          <a:lstStyle/>
          <a:p>
            <a:endParaRPr lang="es-ES"/>
          </a:p>
        </p:txBody>
      </p:sp>
      <p:sp>
        <p:nvSpPr>
          <p:cNvPr id="4" name="Marcador de pie de página 3"/>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a:t>
            </a:fld>
            <a:endParaRPr lang="es-ES_tradnl" dirty="0"/>
          </a:p>
        </p:txBody>
      </p:sp>
      <p:pic>
        <p:nvPicPr>
          <p:cNvPr id="9" name="Imagen 8"/>
          <p:cNvPicPr>
            <a:picLocks noChangeAspect="1"/>
          </p:cNvPicPr>
          <p:nvPr/>
        </p:nvPicPr>
        <p:blipFill>
          <a:blip r:embed="rId2"/>
          <a:stretch>
            <a:fillRect/>
          </a:stretch>
        </p:blipFill>
        <p:spPr>
          <a:xfrm>
            <a:off x="8075906" y="765078"/>
            <a:ext cx="633754" cy="1178940"/>
          </a:xfrm>
          <a:prstGeom prst="rect">
            <a:avLst/>
          </a:prstGeom>
        </p:spPr>
      </p:pic>
      <p:pic>
        <p:nvPicPr>
          <p:cNvPr id="28" name="Imagen 27"/>
          <p:cNvPicPr>
            <a:picLocks noChangeAspect="1"/>
          </p:cNvPicPr>
          <p:nvPr/>
        </p:nvPicPr>
        <p:blipFill>
          <a:blip r:embed="rId3"/>
          <a:stretch>
            <a:fillRect/>
          </a:stretch>
        </p:blipFill>
        <p:spPr>
          <a:xfrm>
            <a:off x="1372108" y="2803408"/>
            <a:ext cx="6656832" cy="3822478"/>
          </a:xfrm>
          <a:prstGeom prst="rect">
            <a:avLst/>
          </a:prstGeom>
        </p:spPr>
      </p:pic>
      <p:sp>
        <p:nvSpPr>
          <p:cNvPr id="29" name="Rectángulo redondeado 28"/>
          <p:cNvSpPr/>
          <p:nvPr/>
        </p:nvSpPr>
        <p:spPr>
          <a:xfrm>
            <a:off x="1686433" y="2935394"/>
            <a:ext cx="450000" cy="450000"/>
          </a:xfrm>
          <a:prstGeom prst="roundRect">
            <a:avLst/>
          </a:prstGeom>
          <a:solidFill>
            <a:srgbClr val="92D05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 name="Esquina doblada 29"/>
          <p:cNvSpPr/>
          <p:nvPr/>
        </p:nvSpPr>
        <p:spPr>
          <a:xfrm>
            <a:off x="2361692" y="2069853"/>
            <a:ext cx="5118100" cy="433655"/>
          </a:xfrm>
          <a:prstGeom prst="foldedCorner">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600" dirty="0">
                <a:solidFill>
                  <a:schemeClr val="tx1"/>
                </a:solidFill>
                <a:latin typeface="Arial" charset="0"/>
                <a:ea typeface="Arial" charset="0"/>
                <a:cs typeface="Arial" charset="0"/>
              </a:rPr>
              <a:t>File -&gt; New Project (Archivo -&gt; Nuevo Proyecto)</a:t>
            </a:r>
          </a:p>
        </p:txBody>
      </p:sp>
      <p:cxnSp>
        <p:nvCxnSpPr>
          <p:cNvPr id="31" name="Conector recto de flecha 30"/>
          <p:cNvCxnSpPr/>
          <p:nvPr/>
        </p:nvCxnSpPr>
        <p:spPr>
          <a:xfrm flipH="1">
            <a:off x="1911433" y="2286681"/>
            <a:ext cx="450259" cy="6487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Imagen 31"/>
          <p:cNvPicPr>
            <a:picLocks noChangeAspect="1"/>
          </p:cNvPicPr>
          <p:nvPr/>
        </p:nvPicPr>
        <p:blipFill>
          <a:blip r:embed="rId4"/>
          <a:stretch>
            <a:fillRect/>
          </a:stretch>
        </p:blipFill>
        <p:spPr>
          <a:xfrm>
            <a:off x="504593" y="1023051"/>
            <a:ext cx="962084" cy="974211"/>
          </a:xfrm>
          <a:prstGeom prst="rect">
            <a:avLst/>
          </a:prstGeom>
        </p:spPr>
      </p:pic>
    </p:spTree>
    <p:extLst>
      <p:ext uri="{BB962C8B-B14F-4D97-AF65-F5344CB8AC3E}">
        <p14:creationId xmlns:p14="http://schemas.microsoft.com/office/powerpoint/2010/main" xmlns="" val="52604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linds(horizontal)">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67690" y="900000"/>
            <a:ext cx="8113568" cy="1220315"/>
          </a:xfrm>
        </p:spPr>
        <p:txBody>
          <a:bodyPr/>
          <a:lstStyle/>
          <a:p>
            <a:r>
              <a:rPr lang="es-AR" b="1" dirty="0"/>
              <a:t>Operadores Condicionales: AND</a:t>
            </a:r>
            <a:endParaRPr lang="es-ES_tradnl" b="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29</a:t>
            </a:fld>
            <a:endParaRPr lang="es-ES_tradnl" dirty="0"/>
          </a:p>
        </p:txBody>
      </p:sp>
      <p:graphicFrame>
        <p:nvGraphicFramePr>
          <p:cNvPr id="7" name="Shape 197"/>
          <p:cNvGraphicFramePr/>
          <p:nvPr>
            <p:extLst>
              <p:ext uri="{D42A27DB-BD31-4B8C-83A1-F6EECF244321}">
                <p14:modId xmlns:p14="http://schemas.microsoft.com/office/powerpoint/2010/main" xmlns="" val="2138431156"/>
              </p:ext>
            </p:extLst>
          </p:nvPr>
        </p:nvGraphicFramePr>
        <p:xfrm>
          <a:off x="387927" y="2149492"/>
          <a:ext cx="8354291" cy="3829994"/>
        </p:xfrm>
        <a:graphic>
          <a:graphicData uri="http://schemas.openxmlformats.org/drawingml/2006/table">
            <a:tbl>
              <a:tblPr>
                <a:noFill/>
              </a:tblPr>
              <a:tblGrid>
                <a:gridCol w="1284970">
                  <a:extLst>
                    <a:ext uri="{9D8B030D-6E8A-4147-A177-3AD203B41FA5}">
                      <a16:colId xmlns="" xmlns:a16="http://schemas.microsoft.com/office/drawing/2014/main" val="20000"/>
                    </a:ext>
                  </a:extLst>
                </a:gridCol>
                <a:gridCol w="1146503">
                  <a:extLst>
                    <a:ext uri="{9D8B030D-6E8A-4147-A177-3AD203B41FA5}">
                      <a16:colId xmlns="" xmlns:a16="http://schemas.microsoft.com/office/drawing/2014/main" val="20001"/>
                    </a:ext>
                  </a:extLst>
                </a:gridCol>
                <a:gridCol w="1478245">
                  <a:extLst>
                    <a:ext uri="{9D8B030D-6E8A-4147-A177-3AD203B41FA5}">
                      <a16:colId xmlns="" xmlns:a16="http://schemas.microsoft.com/office/drawing/2014/main" val="20002"/>
                    </a:ext>
                  </a:extLst>
                </a:gridCol>
                <a:gridCol w="4444573">
                  <a:extLst>
                    <a:ext uri="{9D8B030D-6E8A-4147-A177-3AD203B41FA5}">
                      <a16:colId xmlns="" xmlns:a16="http://schemas.microsoft.com/office/drawing/2014/main" val="20003"/>
                    </a:ext>
                  </a:extLst>
                </a:gridCol>
              </a:tblGrid>
              <a:tr h="444783">
                <a:tc>
                  <a:txBody>
                    <a:bodyPr/>
                    <a:lstStyle/>
                    <a:p>
                      <a:pPr lvl="0" algn="ctr" rtl="0">
                        <a:spcBef>
                          <a:spcPts val="0"/>
                        </a:spcBef>
                        <a:buNone/>
                      </a:pPr>
                      <a:r>
                        <a:rPr lang="es-AR" sz="1800" b="1" dirty="0">
                          <a:latin typeface="Arial" panose="020B0604020202020204" pitchFamily="34" charset="0"/>
                          <a:cs typeface="Arial" panose="020B0604020202020204" pitchFamily="34" charset="0"/>
                        </a:rPr>
                        <a:t>Operador</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Nombre</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Significado</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Ejemplo</a:t>
                      </a:r>
                    </a:p>
                  </a:txBody>
                  <a:tcPr marL="91425" marR="91425" marT="91425" marB="91425">
                    <a:solidFill>
                      <a:srgbClr val="EFEFEF"/>
                    </a:solidFill>
                  </a:tcPr>
                </a:tc>
                <a:extLst>
                  <a:ext uri="{0D108BD9-81ED-4DB2-BD59-A6C34878D82A}">
                    <a16:rowId xmlns="" xmlns:a16="http://schemas.microsoft.com/office/drawing/2014/main" val="10000"/>
                  </a:ext>
                </a:extLst>
              </a:tr>
              <a:tr h="1686412">
                <a:tc>
                  <a:txBody>
                    <a:bodyPr/>
                    <a:lstStyle/>
                    <a:p>
                      <a:pPr marL="0" lvl="0" algn="ctr" defTabSz="914400" rtl="0" eaLnBrk="1" latinLnBrk="0" hangingPunct="1">
                        <a:lnSpc>
                          <a:spcPct val="115000"/>
                        </a:lnSpc>
                        <a:spcBef>
                          <a:spcPts val="0"/>
                        </a:spcBef>
                        <a:buClr>
                          <a:schemeClr val="dk1"/>
                        </a:buClr>
                        <a:buSzPct val="73333"/>
                        <a:buFont typeface="Arial"/>
                        <a:buNone/>
                      </a:pPr>
                      <a:r>
                        <a:rPr lang="es-AR" sz="1600" kern="1200" dirty="0">
                          <a:solidFill>
                            <a:schemeClr val="tx1"/>
                          </a:solidFill>
                          <a:latin typeface="Arial" panose="020B0604020202020204" pitchFamily="34" charset="0"/>
                          <a:ea typeface="+mn-ea"/>
                          <a:cs typeface="Arial" panose="020B0604020202020204" pitchFamily="34" charset="0"/>
                        </a:rPr>
                        <a:t>&amp;&amp; (circuito corto)</a:t>
                      </a:r>
                    </a:p>
                  </a:txBody>
                  <a:tcPr marL="91425" marR="91425" marT="91425" marB="91425" anchor="ctr">
                    <a:lnB w="12700" cap="flat" cmpd="sng" algn="ctr">
                      <a:solidFill>
                        <a:schemeClr val="tx1"/>
                      </a:solidFill>
                      <a:prstDash val="solid"/>
                      <a:round/>
                      <a:headEnd type="none" w="med" len="med"/>
                      <a:tailEnd type="none" w="med" len="med"/>
                    </a:lnB>
                  </a:tcPr>
                </a:tc>
                <a:tc rowSpan="2">
                  <a:txBody>
                    <a:bodyPr/>
                    <a:lstStyle/>
                    <a:p>
                      <a:pPr marL="0" lvl="0" algn="ctr" defTabSz="914400" rtl="0" eaLnBrk="1" latinLnBrk="0" hangingPunct="1">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rPr>
                        <a:t>AND lógico</a:t>
                      </a:r>
                    </a:p>
                  </a:txBody>
                  <a:tcPr marL="91425" marR="91425" marT="91425" marB="91425" anchor="ctr"/>
                </a:tc>
                <a:tc rowSpan="2">
                  <a:txBody>
                    <a:bodyPr/>
                    <a:lstStyle/>
                    <a:p>
                      <a:pPr marL="0" lvl="0" algn="ctr" defTabSz="914400" rtl="0" eaLnBrk="1" latinLnBrk="0" hangingPunct="1">
                        <a:lnSpc>
                          <a:spcPct val="115000"/>
                        </a:lnSpc>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rPr>
                        <a:t>Devuelve </a:t>
                      </a:r>
                      <a:r>
                        <a:rPr lang="es-AR" sz="1600" b="1" kern="1200" dirty="0">
                          <a:solidFill>
                            <a:schemeClr val="tx1"/>
                          </a:solidFill>
                          <a:latin typeface="Arial" panose="020B0604020202020204" pitchFamily="34" charset="0"/>
                          <a:ea typeface="+mn-ea"/>
                          <a:cs typeface="Arial" panose="020B0604020202020204" pitchFamily="34" charset="0"/>
                        </a:rPr>
                        <a:t>true</a:t>
                      </a:r>
                      <a:r>
                        <a:rPr lang="es-AR" sz="1600" kern="1200" dirty="0">
                          <a:solidFill>
                            <a:schemeClr val="tx1"/>
                          </a:solidFill>
                          <a:latin typeface="Arial" panose="020B0604020202020204" pitchFamily="34" charset="0"/>
                          <a:ea typeface="+mn-ea"/>
                          <a:cs typeface="Arial" panose="020B0604020202020204" pitchFamily="34" charset="0"/>
                        </a:rPr>
                        <a:t> si TODAS las condiciones son verdaderas y </a:t>
                      </a:r>
                      <a:r>
                        <a:rPr lang="es-AR" sz="1600" b="1" kern="1200" dirty="0">
                          <a:solidFill>
                            <a:schemeClr val="tx1"/>
                          </a:solidFill>
                          <a:latin typeface="Arial" panose="020B0604020202020204" pitchFamily="34" charset="0"/>
                          <a:ea typeface="+mn-ea"/>
                          <a:cs typeface="Arial" panose="020B0604020202020204" pitchFamily="34" charset="0"/>
                        </a:rPr>
                        <a:t>false</a:t>
                      </a:r>
                      <a:r>
                        <a:rPr lang="es-AR" sz="1600" kern="1200" dirty="0">
                          <a:solidFill>
                            <a:schemeClr val="tx1"/>
                          </a:solidFill>
                          <a:latin typeface="Arial" panose="020B0604020202020204" pitchFamily="34" charset="0"/>
                          <a:ea typeface="+mn-ea"/>
                          <a:cs typeface="Arial" panose="020B0604020202020204" pitchFamily="34" charset="0"/>
                        </a:rPr>
                        <a:t> si al menos una es falsa</a:t>
                      </a:r>
                    </a:p>
                  </a:txBody>
                  <a:tcPr marL="91425" marR="91425" marT="91425" marB="91425" anchor="ctr"/>
                </a:tc>
                <a:tc rowSpan="2">
                  <a:txBody>
                    <a:bodyPr/>
                    <a:lstStyle/>
                    <a:p>
                      <a:pPr marL="0" lvl="0" algn="ctr" defTabSz="914400" rtl="0" eaLnBrk="1" latinLnBrk="0" hangingPunct="1">
                        <a:lnSpc>
                          <a:spcPct val="115000"/>
                        </a:lnSpc>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sym typeface="Courier New"/>
                        </a:rPr>
                        <a:t>Cliente cliente1 = new Cliente();</a:t>
                      </a:r>
                    </a:p>
                    <a:p>
                      <a:pPr marL="0" lvl="0" algn="ctr" defTabSz="914400" rtl="0" eaLnBrk="1" latinLnBrk="0" hangingPunct="1">
                        <a:lnSpc>
                          <a:spcPct val="115000"/>
                        </a:lnSpc>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sym typeface="Courier New"/>
                        </a:rPr>
                        <a:t>cliente1.setEdad(40); </a:t>
                      </a:r>
                    </a:p>
                    <a:p>
                      <a:pPr marL="0" lvl="0" algn="ctr" defTabSz="914400" rtl="0" eaLnBrk="1" latinLnBrk="0" hangingPunct="1">
                        <a:lnSpc>
                          <a:spcPct val="115000"/>
                        </a:lnSpc>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sym typeface="Courier New"/>
                        </a:rPr>
                        <a:t>cliente1.setNombre(“</a:t>
                      </a:r>
                      <a:r>
                        <a:rPr lang="es-AR" sz="1600" kern="1200" dirty="0" err="1">
                          <a:solidFill>
                            <a:schemeClr val="tx1"/>
                          </a:solidFill>
                          <a:latin typeface="Arial" panose="020B0604020202020204" pitchFamily="34" charset="0"/>
                          <a:ea typeface="+mn-ea"/>
                          <a:cs typeface="Arial" panose="020B0604020202020204" pitchFamily="34" charset="0"/>
                          <a:sym typeface="Courier New"/>
                        </a:rPr>
                        <a:t>Jose</a:t>
                      </a:r>
                      <a:r>
                        <a:rPr lang="es-AR" sz="1600" kern="1200" dirty="0">
                          <a:solidFill>
                            <a:schemeClr val="tx1"/>
                          </a:solidFill>
                          <a:latin typeface="Arial" panose="020B0604020202020204" pitchFamily="34" charset="0"/>
                          <a:ea typeface="+mn-ea"/>
                          <a:cs typeface="Arial" panose="020B0604020202020204" pitchFamily="34" charset="0"/>
                          <a:sym typeface="Courier New"/>
                        </a:rPr>
                        <a:t>”);</a:t>
                      </a:r>
                    </a:p>
                    <a:p>
                      <a:pPr marL="0" lvl="0" algn="ctr" defTabSz="914400" rtl="0" eaLnBrk="1" latinLnBrk="0" hangingPunct="1">
                        <a:lnSpc>
                          <a:spcPct val="115000"/>
                        </a:lnSpc>
                        <a:spcBef>
                          <a:spcPts val="0"/>
                        </a:spcBef>
                        <a:buNone/>
                      </a:pPr>
                      <a:endParaRPr lang="es-AR" sz="1600" kern="1200" dirty="0">
                        <a:solidFill>
                          <a:schemeClr val="tx1"/>
                        </a:solidFill>
                        <a:latin typeface="Arial" panose="020B0604020202020204" pitchFamily="34" charset="0"/>
                        <a:ea typeface="+mn-ea"/>
                        <a:cs typeface="Arial" panose="020B0604020202020204" pitchFamily="34" charset="0"/>
                        <a:sym typeface="Courier New"/>
                      </a:endParaRPr>
                    </a:p>
                    <a:p>
                      <a:pPr marL="0" lvl="0" algn="ctr" defTabSz="914400" rtl="0" eaLnBrk="1" latinLnBrk="0" hangingPunct="1">
                        <a:lnSpc>
                          <a:spcPct val="115000"/>
                        </a:lnSpc>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sym typeface="Courier New"/>
                        </a:rPr>
                        <a:t>(cliente1.getEdad()==40) &amp;&amp; (cliente1.getNombre().equals(“</a:t>
                      </a:r>
                      <a:r>
                        <a:rPr lang="es-AR" sz="1600" kern="1200" dirty="0" err="1">
                          <a:solidFill>
                            <a:schemeClr val="tx1"/>
                          </a:solidFill>
                          <a:latin typeface="Arial" panose="020B0604020202020204" pitchFamily="34" charset="0"/>
                          <a:ea typeface="+mn-ea"/>
                          <a:cs typeface="Arial" panose="020B0604020202020204" pitchFamily="34" charset="0"/>
                          <a:sym typeface="Courier New"/>
                        </a:rPr>
                        <a:t>Jose</a:t>
                      </a:r>
                      <a:r>
                        <a:rPr lang="es-AR" sz="1600" kern="1200" dirty="0">
                          <a:solidFill>
                            <a:schemeClr val="tx1"/>
                          </a:solidFill>
                          <a:latin typeface="Arial" panose="020B0604020202020204" pitchFamily="34" charset="0"/>
                          <a:ea typeface="+mn-ea"/>
                          <a:cs typeface="Arial" panose="020B0604020202020204" pitchFamily="34" charset="0"/>
                          <a:sym typeface="Courier New"/>
                        </a:rPr>
                        <a:t>”) </a:t>
                      </a:r>
                      <a:r>
                        <a:rPr lang="es-AR" sz="1600" b="1" kern="1200" dirty="0">
                          <a:solidFill>
                            <a:schemeClr val="tx1"/>
                          </a:solidFill>
                          <a:latin typeface="Arial" panose="020B0604020202020204" pitchFamily="34" charset="0"/>
                          <a:ea typeface="+mn-ea"/>
                          <a:cs typeface="Arial" panose="020B0604020202020204" pitchFamily="34" charset="0"/>
                          <a:sym typeface="Courier New"/>
                        </a:rPr>
                        <a:t>(TRUE)</a:t>
                      </a:r>
                    </a:p>
                  </a:txBody>
                  <a:tcPr marL="91425" marR="91425" marT="91425" marB="91425" anchor="ctr"/>
                </a:tc>
                <a:extLst>
                  <a:ext uri="{0D108BD9-81ED-4DB2-BD59-A6C34878D82A}">
                    <a16:rowId xmlns="" xmlns:a16="http://schemas.microsoft.com/office/drawing/2014/main" val="10001"/>
                  </a:ext>
                </a:extLst>
              </a:tr>
              <a:tr h="1686412">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s-AR" sz="1600" kern="1200" dirty="0">
                          <a:solidFill>
                            <a:schemeClr val="tx1"/>
                          </a:solidFill>
                          <a:latin typeface="Arial" panose="020B0604020202020204" pitchFamily="34" charset="0"/>
                          <a:ea typeface="+mn-ea"/>
                          <a:cs typeface="Arial" panose="020B0604020202020204" pitchFamily="34" charset="0"/>
                        </a:rPr>
                        <a:t>&amp;(circuito largo)</a:t>
                      </a:r>
                    </a:p>
                  </a:txBody>
                  <a:tcPr marL="91425" marR="91425" marT="91425" marB="91425" anchor="ctr">
                    <a:lnT w="12700" cap="flat" cmpd="sng" algn="ctr">
                      <a:solidFill>
                        <a:schemeClr val="tx1"/>
                      </a:solidFill>
                      <a:prstDash val="solid"/>
                      <a:round/>
                      <a:headEnd type="none" w="med" len="med"/>
                      <a:tailEnd type="none" w="med" len="med"/>
                    </a:lnT>
                  </a:tcPr>
                </a:tc>
                <a:tc vMerge="1">
                  <a:txBody>
                    <a:bodyPr/>
                    <a:lstStyle/>
                    <a:p>
                      <a:endParaRPr lang="es-AR"/>
                    </a:p>
                  </a:txBody>
                  <a:tcPr/>
                </a:tc>
                <a:tc vMerge="1">
                  <a:txBody>
                    <a:bodyPr/>
                    <a:lstStyle/>
                    <a:p>
                      <a:endParaRPr lang="es-AR"/>
                    </a:p>
                  </a:txBody>
                  <a:tcPr/>
                </a:tc>
                <a:tc vMerge="1">
                  <a:txBody>
                    <a:bodyPr/>
                    <a:lstStyle/>
                    <a:p>
                      <a:endParaRPr lang="es-AR"/>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xmlns="" val="8653602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Operadores Condicionales: OR</a:t>
            </a:r>
            <a:endParaRPr lang="es-ES_tradnl" b="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30</a:t>
            </a:fld>
            <a:endParaRPr lang="es-ES_tradnl" dirty="0"/>
          </a:p>
        </p:txBody>
      </p:sp>
      <p:graphicFrame>
        <p:nvGraphicFramePr>
          <p:cNvPr id="7" name="Shape 197"/>
          <p:cNvGraphicFramePr/>
          <p:nvPr>
            <p:extLst>
              <p:ext uri="{D42A27DB-BD31-4B8C-83A1-F6EECF244321}">
                <p14:modId xmlns:p14="http://schemas.microsoft.com/office/powerpoint/2010/main" xmlns="" val="4047751823"/>
              </p:ext>
            </p:extLst>
          </p:nvPr>
        </p:nvGraphicFramePr>
        <p:xfrm>
          <a:off x="387927" y="2149492"/>
          <a:ext cx="8354291" cy="3829994"/>
        </p:xfrm>
        <a:graphic>
          <a:graphicData uri="http://schemas.openxmlformats.org/drawingml/2006/table">
            <a:tbl>
              <a:tblPr>
                <a:noFill/>
              </a:tblPr>
              <a:tblGrid>
                <a:gridCol w="1284970">
                  <a:extLst>
                    <a:ext uri="{9D8B030D-6E8A-4147-A177-3AD203B41FA5}">
                      <a16:colId xmlns="" xmlns:a16="http://schemas.microsoft.com/office/drawing/2014/main" val="20000"/>
                    </a:ext>
                  </a:extLst>
                </a:gridCol>
                <a:gridCol w="1100783">
                  <a:extLst>
                    <a:ext uri="{9D8B030D-6E8A-4147-A177-3AD203B41FA5}">
                      <a16:colId xmlns="" xmlns:a16="http://schemas.microsoft.com/office/drawing/2014/main" val="20001"/>
                    </a:ext>
                  </a:extLst>
                </a:gridCol>
                <a:gridCol w="1523965">
                  <a:extLst>
                    <a:ext uri="{9D8B030D-6E8A-4147-A177-3AD203B41FA5}">
                      <a16:colId xmlns="" xmlns:a16="http://schemas.microsoft.com/office/drawing/2014/main" val="20002"/>
                    </a:ext>
                  </a:extLst>
                </a:gridCol>
                <a:gridCol w="4444573">
                  <a:extLst>
                    <a:ext uri="{9D8B030D-6E8A-4147-A177-3AD203B41FA5}">
                      <a16:colId xmlns="" xmlns:a16="http://schemas.microsoft.com/office/drawing/2014/main" val="20003"/>
                    </a:ext>
                  </a:extLst>
                </a:gridCol>
              </a:tblGrid>
              <a:tr h="444783">
                <a:tc>
                  <a:txBody>
                    <a:bodyPr/>
                    <a:lstStyle/>
                    <a:p>
                      <a:pPr lvl="0" algn="ctr" rtl="0">
                        <a:spcBef>
                          <a:spcPts val="0"/>
                        </a:spcBef>
                        <a:buNone/>
                      </a:pPr>
                      <a:r>
                        <a:rPr lang="es-AR" sz="1800" b="1" dirty="0">
                          <a:latin typeface="Arial" panose="020B0604020202020204" pitchFamily="34" charset="0"/>
                          <a:cs typeface="Arial" panose="020B0604020202020204" pitchFamily="34" charset="0"/>
                        </a:rPr>
                        <a:t>Operador</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Nombre</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Significado</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Ejemplo</a:t>
                      </a:r>
                    </a:p>
                  </a:txBody>
                  <a:tcPr marL="91425" marR="91425" marT="91425" marB="91425">
                    <a:solidFill>
                      <a:srgbClr val="EFEFEF"/>
                    </a:solidFill>
                  </a:tcPr>
                </a:tc>
                <a:extLst>
                  <a:ext uri="{0D108BD9-81ED-4DB2-BD59-A6C34878D82A}">
                    <a16:rowId xmlns="" xmlns:a16="http://schemas.microsoft.com/office/drawing/2014/main" val="10000"/>
                  </a:ext>
                </a:extLst>
              </a:tr>
              <a:tr h="1686412">
                <a:tc>
                  <a:txBody>
                    <a:bodyPr/>
                    <a:lstStyle/>
                    <a:p>
                      <a:pPr lvl="0" algn="ctr" rtl="0">
                        <a:lnSpc>
                          <a:spcPct val="115000"/>
                        </a:lnSpc>
                        <a:spcBef>
                          <a:spcPts val="300"/>
                        </a:spcBef>
                        <a:buClr>
                          <a:schemeClr val="dk1"/>
                        </a:buClr>
                        <a:buSzPct val="73333"/>
                        <a:buFont typeface="Arial"/>
                        <a:buNone/>
                      </a:pPr>
                      <a:r>
                        <a:rPr lang="es-AR" sz="1600" kern="1200" dirty="0">
                          <a:solidFill>
                            <a:schemeClr val="tx1"/>
                          </a:solidFill>
                          <a:latin typeface="Arial" panose="020B0604020202020204" pitchFamily="34" charset="0"/>
                          <a:ea typeface="+mn-ea"/>
                          <a:cs typeface="Arial" panose="020B0604020202020204" pitchFamily="34" charset="0"/>
                        </a:rPr>
                        <a:t>|| (circuito corto)</a:t>
                      </a:r>
                    </a:p>
                  </a:txBody>
                  <a:tcPr marL="91425" marR="91425" marT="91425" marB="91425" anchor="ctr">
                    <a:lnB w="12700" cap="flat" cmpd="sng" algn="ctr">
                      <a:solidFill>
                        <a:schemeClr val="tx1"/>
                      </a:solidFill>
                      <a:prstDash val="solid"/>
                      <a:round/>
                      <a:headEnd type="none" w="med" len="med"/>
                      <a:tailEnd type="none" w="med" len="med"/>
                    </a:lnB>
                  </a:tcPr>
                </a:tc>
                <a:tc rowSpan="2">
                  <a:txBody>
                    <a:bodyPr/>
                    <a:lstStyle/>
                    <a:p>
                      <a:pPr lvl="0" algn="ctr" rtl="0">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rPr>
                        <a:t>OR lógico</a:t>
                      </a:r>
                    </a:p>
                  </a:txBody>
                  <a:tcPr marL="91425" marR="91425" marT="91425" marB="91425" anchor="ctr"/>
                </a:tc>
                <a:tc rowSpan="2">
                  <a:txBody>
                    <a:bodyPr/>
                    <a:lstStyle/>
                    <a:p>
                      <a:pPr lvl="0" algn="ctr" rtl="0">
                        <a:lnSpc>
                          <a:spcPct val="115000"/>
                        </a:lnSpc>
                        <a:spcBef>
                          <a:spcPts val="300"/>
                        </a:spcBef>
                        <a:buNone/>
                      </a:pPr>
                      <a:r>
                        <a:rPr lang="es-AR" sz="1600" kern="1200" dirty="0">
                          <a:solidFill>
                            <a:schemeClr val="tx1"/>
                          </a:solidFill>
                          <a:latin typeface="Arial" panose="020B0604020202020204" pitchFamily="34" charset="0"/>
                          <a:ea typeface="+mn-ea"/>
                          <a:cs typeface="Arial" panose="020B0604020202020204" pitchFamily="34" charset="0"/>
                        </a:rPr>
                        <a:t>Devuelve </a:t>
                      </a:r>
                      <a:r>
                        <a:rPr lang="es-AR" sz="1600" b="1" kern="1200" dirty="0">
                          <a:solidFill>
                            <a:schemeClr val="tx1"/>
                          </a:solidFill>
                          <a:latin typeface="Arial" panose="020B0604020202020204" pitchFamily="34" charset="0"/>
                          <a:ea typeface="+mn-ea"/>
                          <a:cs typeface="Arial" panose="020B0604020202020204" pitchFamily="34" charset="0"/>
                        </a:rPr>
                        <a:t>false</a:t>
                      </a:r>
                      <a:r>
                        <a:rPr lang="es-AR" sz="1600" kern="1200" dirty="0">
                          <a:solidFill>
                            <a:schemeClr val="tx1"/>
                          </a:solidFill>
                          <a:latin typeface="Arial" panose="020B0604020202020204" pitchFamily="34" charset="0"/>
                          <a:ea typeface="+mn-ea"/>
                          <a:cs typeface="Arial" panose="020B0604020202020204" pitchFamily="34" charset="0"/>
                        </a:rPr>
                        <a:t> si TODAS las condiciones son falsas y </a:t>
                      </a:r>
                      <a:r>
                        <a:rPr lang="es-AR" sz="1600" b="1" kern="1200" dirty="0">
                          <a:solidFill>
                            <a:schemeClr val="tx1"/>
                          </a:solidFill>
                          <a:latin typeface="Arial" panose="020B0604020202020204" pitchFamily="34" charset="0"/>
                          <a:ea typeface="+mn-ea"/>
                          <a:cs typeface="Arial" panose="020B0604020202020204" pitchFamily="34" charset="0"/>
                        </a:rPr>
                        <a:t>true</a:t>
                      </a:r>
                      <a:r>
                        <a:rPr lang="es-AR" sz="1600" kern="1200" dirty="0">
                          <a:solidFill>
                            <a:schemeClr val="tx1"/>
                          </a:solidFill>
                          <a:latin typeface="Arial" panose="020B0604020202020204" pitchFamily="34" charset="0"/>
                          <a:ea typeface="+mn-ea"/>
                          <a:cs typeface="Arial" panose="020B0604020202020204" pitchFamily="34" charset="0"/>
                        </a:rPr>
                        <a:t> si al menos una es verdadera</a:t>
                      </a:r>
                    </a:p>
                  </a:txBody>
                  <a:tcPr marL="91425" marR="91425" marT="91425" marB="91425" anchor="ctr"/>
                </a:tc>
                <a:tc rowSpan="2">
                  <a:txBody>
                    <a:bodyPr/>
                    <a:lstStyle/>
                    <a:p>
                      <a:pPr lvl="0" algn="ctr" rtl="0">
                        <a:lnSpc>
                          <a:spcPct val="115000"/>
                        </a:lnSpc>
                        <a:spcBef>
                          <a:spcPts val="300"/>
                        </a:spcBef>
                        <a:buNone/>
                      </a:pPr>
                      <a:r>
                        <a:rPr lang="es-AR" sz="1600" kern="1200" dirty="0" err="1">
                          <a:solidFill>
                            <a:schemeClr val="tx1"/>
                          </a:solidFill>
                          <a:latin typeface="Arial" panose="020B0604020202020204" pitchFamily="34" charset="0"/>
                          <a:ea typeface="+mn-ea"/>
                          <a:cs typeface="Arial" panose="020B0604020202020204" pitchFamily="34" charset="0"/>
                          <a:sym typeface="Courier New"/>
                        </a:rPr>
                        <a:t>int</a:t>
                      </a:r>
                      <a:r>
                        <a:rPr lang="es-AR" sz="1600" kern="1200" dirty="0">
                          <a:solidFill>
                            <a:schemeClr val="tx1"/>
                          </a:solidFill>
                          <a:latin typeface="Arial" panose="020B0604020202020204" pitchFamily="34" charset="0"/>
                          <a:ea typeface="+mn-ea"/>
                          <a:cs typeface="Arial" panose="020B0604020202020204" pitchFamily="34" charset="0"/>
                          <a:sym typeface="Courier New"/>
                        </a:rPr>
                        <a:t> i = 2; </a:t>
                      </a:r>
                    </a:p>
                    <a:p>
                      <a:pPr lvl="0" algn="ctr" rtl="0">
                        <a:lnSpc>
                          <a:spcPct val="115000"/>
                        </a:lnSpc>
                        <a:spcBef>
                          <a:spcPts val="300"/>
                        </a:spcBef>
                        <a:buNone/>
                      </a:pPr>
                      <a:r>
                        <a:rPr lang="es-AR" sz="1600" kern="1200" dirty="0" err="1">
                          <a:solidFill>
                            <a:schemeClr val="tx1"/>
                          </a:solidFill>
                          <a:latin typeface="Arial" panose="020B0604020202020204" pitchFamily="34" charset="0"/>
                          <a:ea typeface="+mn-ea"/>
                          <a:cs typeface="Arial" panose="020B0604020202020204" pitchFamily="34" charset="0"/>
                          <a:sym typeface="Courier New"/>
                        </a:rPr>
                        <a:t>int</a:t>
                      </a:r>
                      <a:r>
                        <a:rPr lang="es-AR" sz="1600" kern="1200" dirty="0">
                          <a:solidFill>
                            <a:schemeClr val="tx1"/>
                          </a:solidFill>
                          <a:latin typeface="Arial" panose="020B0604020202020204" pitchFamily="34" charset="0"/>
                          <a:ea typeface="+mn-ea"/>
                          <a:cs typeface="Arial" panose="020B0604020202020204" pitchFamily="34" charset="0"/>
                          <a:sym typeface="Courier New"/>
                        </a:rPr>
                        <a:t> j = 7;</a:t>
                      </a:r>
                    </a:p>
                    <a:p>
                      <a:pPr lvl="0" algn="ctr" rtl="0">
                        <a:lnSpc>
                          <a:spcPct val="115000"/>
                        </a:lnSpc>
                        <a:spcBef>
                          <a:spcPts val="300"/>
                        </a:spcBef>
                        <a:buNone/>
                      </a:pPr>
                      <a:r>
                        <a:rPr lang="es-AR" sz="1600" kern="1200" dirty="0">
                          <a:solidFill>
                            <a:schemeClr val="tx1"/>
                          </a:solidFill>
                          <a:latin typeface="Arial" panose="020B0604020202020204" pitchFamily="34" charset="0"/>
                          <a:ea typeface="+mn-ea"/>
                          <a:cs typeface="Arial" panose="020B0604020202020204" pitchFamily="34" charset="0"/>
                          <a:sym typeface="Courier New"/>
                        </a:rPr>
                        <a:t>((i &lt; 3) | (j &gt; 10)) </a:t>
                      </a:r>
                      <a:r>
                        <a:rPr lang="es-AR" sz="1600" b="1" kern="1200" dirty="0">
                          <a:solidFill>
                            <a:schemeClr val="tx1"/>
                          </a:solidFill>
                          <a:latin typeface="Arial" panose="020B0604020202020204" pitchFamily="34" charset="0"/>
                          <a:ea typeface="+mn-ea"/>
                          <a:cs typeface="Arial" panose="020B0604020202020204" pitchFamily="34" charset="0"/>
                          <a:sym typeface="Courier New"/>
                        </a:rPr>
                        <a:t>(TRUE)</a:t>
                      </a:r>
                    </a:p>
                  </a:txBody>
                  <a:tcPr marL="91425" marR="91425" marT="91425" marB="91425" anchor="ctr"/>
                </a:tc>
                <a:extLst>
                  <a:ext uri="{0D108BD9-81ED-4DB2-BD59-A6C34878D82A}">
                    <a16:rowId xmlns="" xmlns:a16="http://schemas.microsoft.com/office/drawing/2014/main" val="10001"/>
                  </a:ext>
                </a:extLst>
              </a:tr>
              <a:tr h="1686412">
                <a:tc>
                  <a:txBody>
                    <a:bodyPr/>
                    <a:lstStyle/>
                    <a:p>
                      <a:pPr lvl="0" algn="ctr" rtl="0">
                        <a:lnSpc>
                          <a:spcPct val="115000"/>
                        </a:lnSpc>
                        <a:spcBef>
                          <a:spcPts val="300"/>
                        </a:spcBef>
                        <a:buNone/>
                      </a:pPr>
                      <a:r>
                        <a:rPr lang="es-AR" sz="1600" kern="1200" dirty="0">
                          <a:solidFill>
                            <a:schemeClr val="tx1"/>
                          </a:solidFill>
                          <a:latin typeface="Arial" panose="020B0604020202020204" pitchFamily="34" charset="0"/>
                          <a:ea typeface="+mn-ea"/>
                          <a:cs typeface="Arial" panose="020B0604020202020204" pitchFamily="34" charset="0"/>
                        </a:rPr>
                        <a:t>| (circuito largo)</a:t>
                      </a:r>
                    </a:p>
                  </a:txBody>
                  <a:tcPr marL="91425" marR="91425" marT="91425" marB="91425" anchor="ctr">
                    <a:lnT w="12700" cap="flat" cmpd="sng" algn="ctr">
                      <a:solidFill>
                        <a:schemeClr val="tx1"/>
                      </a:solidFill>
                      <a:prstDash val="solid"/>
                      <a:round/>
                      <a:headEnd type="none" w="med" len="med"/>
                      <a:tailEnd type="none" w="med" len="med"/>
                    </a:lnT>
                  </a:tcPr>
                </a:tc>
                <a:tc vMerge="1">
                  <a:txBody>
                    <a:bodyPr/>
                    <a:lstStyle/>
                    <a:p>
                      <a:endParaRPr lang="es-AR"/>
                    </a:p>
                  </a:txBody>
                  <a:tcPr/>
                </a:tc>
                <a:tc vMerge="1">
                  <a:txBody>
                    <a:bodyPr/>
                    <a:lstStyle/>
                    <a:p>
                      <a:endParaRPr lang="es-AR"/>
                    </a:p>
                  </a:txBody>
                  <a:tcPr/>
                </a:tc>
                <a:tc vMerge="1">
                  <a:txBody>
                    <a:bodyPr/>
                    <a:lstStyle/>
                    <a:p>
                      <a:endParaRPr lang="es-AR"/>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xmlns="" val="38276507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67690" y="900000"/>
            <a:ext cx="8113568" cy="1220315"/>
          </a:xfrm>
        </p:spPr>
        <p:txBody>
          <a:bodyPr/>
          <a:lstStyle/>
          <a:p>
            <a:r>
              <a:rPr lang="es-AR" b="1" dirty="0"/>
              <a:t>Operadores Condicionales: NOT</a:t>
            </a:r>
            <a:endParaRPr lang="es-ES_tradnl" b="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31</a:t>
            </a:fld>
            <a:endParaRPr lang="es-ES_tradnl" dirty="0"/>
          </a:p>
        </p:txBody>
      </p:sp>
      <p:graphicFrame>
        <p:nvGraphicFramePr>
          <p:cNvPr id="7" name="Shape 197"/>
          <p:cNvGraphicFramePr/>
          <p:nvPr>
            <p:extLst>
              <p:ext uri="{D42A27DB-BD31-4B8C-83A1-F6EECF244321}">
                <p14:modId xmlns:p14="http://schemas.microsoft.com/office/powerpoint/2010/main" xmlns="" val="2990154063"/>
              </p:ext>
            </p:extLst>
          </p:nvPr>
        </p:nvGraphicFramePr>
        <p:xfrm>
          <a:off x="387927" y="2149492"/>
          <a:ext cx="8354291" cy="3829994"/>
        </p:xfrm>
        <a:graphic>
          <a:graphicData uri="http://schemas.openxmlformats.org/drawingml/2006/table">
            <a:tbl>
              <a:tblPr>
                <a:noFill/>
              </a:tblPr>
              <a:tblGrid>
                <a:gridCol w="1284970">
                  <a:extLst>
                    <a:ext uri="{9D8B030D-6E8A-4147-A177-3AD203B41FA5}">
                      <a16:colId xmlns="" xmlns:a16="http://schemas.microsoft.com/office/drawing/2014/main" val="20000"/>
                    </a:ext>
                  </a:extLst>
                </a:gridCol>
                <a:gridCol w="1100783">
                  <a:extLst>
                    <a:ext uri="{9D8B030D-6E8A-4147-A177-3AD203B41FA5}">
                      <a16:colId xmlns="" xmlns:a16="http://schemas.microsoft.com/office/drawing/2014/main" val="20001"/>
                    </a:ext>
                  </a:extLst>
                </a:gridCol>
                <a:gridCol w="1523965">
                  <a:extLst>
                    <a:ext uri="{9D8B030D-6E8A-4147-A177-3AD203B41FA5}">
                      <a16:colId xmlns="" xmlns:a16="http://schemas.microsoft.com/office/drawing/2014/main" val="20002"/>
                    </a:ext>
                  </a:extLst>
                </a:gridCol>
                <a:gridCol w="4444573">
                  <a:extLst>
                    <a:ext uri="{9D8B030D-6E8A-4147-A177-3AD203B41FA5}">
                      <a16:colId xmlns="" xmlns:a16="http://schemas.microsoft.com/office/drawing/2014/main" val="20003"/>
                    </a:ext>
                  </a:extLst>
                </a:gridCol>
              </a:tblGrid>
              <a:tr h="444783">
                <a:tc>
                  <a:txBody>
                    <a:bodyPr/>
                    <a:lstStyle/>
                    <a:p>
                      <a:pPr lvl="0" algn="ctr" rtl="0">
                        <a:spcBef>
                          <a:spcPts val="0"/>
                        </a:spcBef>
                        <a:buNone/>
                      </a:pPr>
                      <a:r>
                        <a:rPr lang="es-AR" sz="1800" b="1" dirty="0">
                          <a:latin typeface="Arial" panose="020B0604020202020204" pitchFamily="34" charset="0"/>
                          <a:cs typeface="Arial" panose="020B0604020202020204" pitchFamily="34" charset="0"/>
                        </a:rPr>
                        <a:t>Operador</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Nombre</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Significado</a:t>
                      </a:r>
                    </a:p>
                  </a:txBody>
                  <a:tcPr marL="91425" marR="91425" marT="91425" marB="91425">
                    <a:solidFill>
                      <a:srgbClr val="EFEFEF"/>
                    </a:solidFill>
                  </a:tcPr>
                </a:tc>
                <a:tc>
                  <a:txBody>
                    <a:bodyPr/>
                    <a:lstStyle/>
                    <a:p>
                      <a:pPr lvl="0" algn="ctr" rtl="0">
                        <a:spcBef>
                          <a:spcPts val="0"/>
                        </a:spcBef>
                        <a:buNone/>
                      </a:pPr>
                      <a:r>
                        <a:rPr lang="es-AR" sz="1800" b="1" dirty="0">
                          <a:solidFill>
                            <a:schemeClr val="dk1"/>
                          </a:solidFill>
                          <a:latin typeface="Arial" panose="020B0604020202020204" pitchFamily="34" charset="0"/>
                          <a:cs typeface="Arial" panose="020B0604020202020204" pitchFamily="34" charset="0"/>
                        </a:rPr>
                        <a:t>Ejemplo</a:t>
                      </a:r>
                    </a:p>
                  </a:txBody>
                  <a:tcPr marL="91425" marR="91425" marT="91425" marB="91425">
                    <a:solidFill>
                      <a:srgbClr val="EFEFEF"/>
                    </a:solidFill>
                  </a:tcPr>
                </a:tc>
                <a:extLst>
                  <a:ext uri="{0D108BD9-81ED-4DB2-BD59-A6C34878D82A}">
                    <a16:rowId xmlns="" xmlns:a16="http://schemas.microsoft.com/office/drawing/2014/main" val="10000"/>
                  </a:ext>
                </a:extLst>
              </a:tr>
              <a:tr h="3372824">
                <a:tc>
                  <a:txBody>
                    <a:bodyPr/>
                    <a:lstStyle/>
                    <a:p>
                      <a:pPr marL="0" lvl="0" algn="ctr" defTabSz="914400" rtl="0" eaLnBrk="1" latinLnBrk="0" hangingPunct="1">
                        <a:lnSpc>
                          <a:spcPct val="115000"/>
                        </a:lnSpc>
                        <a:spcBef>
                          <a:spcPts val="0"/>
                        </a:spcBef>
                        <a:buClr>
                          <a:schemeClr val="dk1"/>
                        </a:buClr>
                        <a:buSzPct val="73333"/>
                        <a:buFont typeface="Arial"/>
                        <a:buNone/>
                      </a:pPr>
                      <a:r>
                        <a:rPr lang="es-AR" sz="1600" kern="1200" dirty="0">
                          <a:solidFill>
                            <a:schemeClr val="tx1"/>
                          </a:solidFill>
                          <a:latin typeface="Arial" panose="020B0604020202020204" pitchFamily="34" charset="0"/>
                          <a:ea typeface="+mn-ea"/>
                          <a:cs typeface="Arial" panose="020B0604020202020204" pitchFamily="34" charset="0"/>
                        </a:rPr>
                        <a:t>!</a:t>
                      </a:r>
                    </a:p>
                  </a:txBody>
                  <a:tcPr marL="91425" marR="91425" marT="91425" marB="91425" anchor="ctr"/>
                </a:tc>
                <a:tc>
                  <a:txBody>
                    <a:bodyPr/>
                    <a:lstStyle/>
                    <a:p>
                      <a:pPr marL="0" lvl="0" algn="ctr" defTabSz="914400" rtl="0" eaLnBrk="1" latinLnBrk="0" hangingPunct="1">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rPr>
                        <a:t>NOT lógico</a:t>
                      </a:r>
                    </a:p>
                  </a:txBody>
                  <a:tcPr marL="91425" marR="91425" marT="91425" marB="91425" anchor="ctr"/>
                </a:tc>
                <a:tc>
                  <a:txBody>
                    <a:bodyPr/>
                    <a:lstStyle/>
                    <a:p>
                      <a:pPr marL="0" lvl="0" algn="ctr" defTabSz="914400" rtl="0" eaLnBrk="1" latinLnBrk="0" hangingPunct="1">
                        <a:lnSpc>
                          <a:spcPct val="115000"/>
                        </a:lnSpc>
                        <a:spcBef>
                          <a:spcPts val="0"/>
                        </a:spcBef>
                        <a:buNone/>
                      </a:pPr>
                      <a:r>
                        <a:rPr lang="es-AR" sz="1600" kern="1200" dirty="0">
                          <a:solidFill>
                            <a:schemeClr val="tx1"/>
                          </a:solidFill>
                          <a:latin typeface="Arial" panose="020B0604020202020204" pitchFamily="34" charset="0"/>
                          <a:ea typeface="+mn-ea"/>
                          <a:cs typeface="Arial" panose="020B0604020202020204" pitchFamily="34" charset="0"/>
                        </a:rPr>
                        <a:t>Devuelve </a:t>
                      </a:r>
                      <a:r>
                        <a:rPr lang="es-AR" sz="1600" b="1" kern="1200" dirty="0">
                          <a:solidFill>
                            <a:schemeClr val="tx1"/>
                          </a:solidFill>
                          <a:latin typeface="Arial" panose="020B0604020202020204" pitchFamily="34" charset="0"/>
                          <a:ea typeface="+mn-ea"/>
                          <a:cs typeface="Arial" panose="020B0604020202020204" pitchFamily="34" charset="0"/>
                        </a:rPr>
                        <a:t>false</a:t>
                      </a:r>
                      <a:r>
                        <a:rPr lang="es-AR" sz="1600" kern="1200" dirty="0">
                          <a:solidFill>
                            <a:schemeClr val="tx1"/>
                          </a:solidFill>
                          <a:latin typeface="Arial" panose="020B0604020202020204" pitchFamily="34" charset="0"/>
                          <a:ea typeface="+mn-ea"/>
                          <a:cs typeface="Arial" panose="020B0604020202020204" pitchFamily="34" charset="0"/>
                        </a:rPr>
                        <a:t> si la condición en verdadera y </a:t>
                      </a:r>
                      <a:r>
                        <a:rPr lang="es-AR" sz="1600" b="1" kern="1200" dirty="0">
                          <a:solidFill>
                            <a:schemeClr val="tx1"/>
                          </a:solidFill>
                          <a:latin typeface="Arial" panose="020B0604020202020204" pitchFamily="34" charset="0"/>
                          <a:ea typeface="+mn-ea"/>
                          <a:cs typeface="Arial" panose="020B0604020202020204" pitchFamily="34" charset="0"/>
                        </a:rPr>
                        <a:t>true</a:t>
                      </a:r>
                      <a:r>
                        <a:rPr lang="es-AR" sz="1600" kern="1200" dirty="0">
                          <a:solidFill>
                            <a:schemeClr val="tx1"/>
                          </a:solidFill>
                          <a:latin typeface="Arial" panose="020B0604020202020204" pitchFamily="34" charset="0"/>
                          <a:ea typeface="+mn-ea"/>
                          <a:cs typeface="Arial" panose="020B0604020202020204" pitchFamily="34" charset="0"/>
                        </a:rPr>
                        <a:t> si es falsa</a:t>
                      </a:r>
                    </a:p>
                  </a:txBody>
                  <a:tcPr marL="91425" marR="91425" marT="91425" marB="91425" anchor="ctr"/>
                </a:tc>
                <a:tc>
                  <a:txBody>
                    <a:bodyPr/>
                    <a:lstStyle/>
                    <a:p>
                      <a:pPr lvl="0" algn="ctr" rtl="0">
                        <a:lnSpc>
                          <a:spcPct val="115000"/>
                        </a:lnSpc>
                        <a:spcBef>
                          <a:spcPts val="300"/>
                        </a:spcBef>
                        <a:buNone/>
                      </a:pPr>
                      <a:r>
                        <a:rPr lang="es-AR" sz="1600" kern="1200" dirty="0" err="1">
                          <a:solidFill>
                            <a:schemeClr val="tx1"/>
                          </a:solidFill>
                          <a:latin typeface="Arial" panose="020B0604020202020204" pitchFamily="34" charset="0"/>
                          <a:ea typeface="+mn-ea"/>
                          <a:cs typeface="Arial" panose="020B0604020202020204" pitchFamily="34" charset="0"/>
                          <a:sym typeface="Courier New"/>
                        </a:rPr>
                        <a:t>int</a:t>
                      </a:r>
                      <a:r>
                        <a:rPr lang="es-AR" sz="1600" kern="1200" dirty="0">
                          <a:solidFill>
                            <a:schemeClr val="tx1"/>
                          </a:solidFill>
                          <a:latin typeface="Arial" panose="020B0604020202020204" pitchFamily="34" charset="0"/>
                          <a:ea typeface="+mn-ea"/>
                          <a:cs typeface="Arial" panose="020B0604020202020204" pitchFamily="34" charset="0"/>
                          <a:sym typeface="Courier New"/>
                        </a:rPr>
                        <a:t> i = 2; </a:t>
                      </a:r>
                    </a:p>
                    <a:p>
                      <a:pPr lvl="0" algn="ctr" rtl="0">
                        <a:lnSpc>
                          <a:spcPct val="115000"/>
                        </a:lnSpc>
                        <a:spcBef>
                          <a:spcPts val="300"/>
                        </a:spcBef>
                        <a:buNone/>
                      </a:pPr>
                      <a:r>
                        <a:rPr lang="es-AR" sz="1600" kern="1200" dirty="0">
                          <a:solidFill>
                            <a:schemeClr val="tx1"/>
                          </a:solidFill>
                          <a:latin typeface="Arial" panose="020B0604020202020204" pitchFamily="34" charset="0"/>
                          <a:ea typeface="+mn-ea"/>
                          <a:cs typeface="Arial" panose="020B0604020202020204" pitchFamily="34" charset="0"/>
                          <a:sym typeface="Courier New"/>
                        </a:rPr>
                        <a:t>(!(i &lt; 3)) </a:t>
                      </a:r>
                      <a:r>
                        <a:rPr lang="es-AR" sz="1600" b="1" kern="1200" dirty="0">
                          <a:solidFill>
                            <a:schemeClr val="tx1"/>
                          </a:solidFill>
                          <a:latin typeface="Arial" panose="020B0604020202020204" pitchFamily="34" charset="0"/>
                          <a:ea typeface="+mn-ea"/>
                          <a:cs typeface="Arial" panose="020B0604020202020204" pitchFamily="34" charset="0"/>
                          <a:sym typeface="Courier New"/>
                        </a:rPr>
                        <a:t>(FALSE)</a:t>
                      </a:r>
                    </a:p>
                  </a:txBody>
                  <a:tcPr marL="91425" marR="91425" marT="91425" marB="91425" anchor="ct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xmlns="" val="9826829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Operadores Condicionales</a:t>
            </a:r>
            <a:br>
              <a:rPr lang="es-AR" b="1" dirty="0"/>
            </a:br>
            <a:r>
              <a:rPr lang="es-AR" sz="2800" i="1" dirty="0"/>
              <a:t>Resumen</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32</a:t>
            </a:fld>
            <a:endParaRPr lang="es-ES_tradnl" dirty="0"/>
          </a:p>
        </p:txBody>
      </p:sp>
      <p:graphicFrame>
        <p:nvGraphicFramePr>
          <p:cNvPr id="3" name="Tabla 2"/>
          <p:cNvGraphicFramePr>
            <a:graphicFrameLocks noGrp="1"/>
          </p:cNvGraphicFramePr>
          <p:nvPr>
            <p:extLst>
              <p:ext uri="{D42A27DB-BD31-4B8C-83A1-F6EECF244321}">
                <p14:modId xmlns:p14="http://schemas.microsoft.com/office/powerpoint/2010/main" xmlns="" val="2476241677"/>
              </p:ext>
            </p:extLst>
          </p:nvPr>
        </p:nvGraphicFramePr>
        <p:xfrm>
          <a:off x="484907" y="2316900"/>
          <a:ext cx="8030442" cy="3590692"/>
        </p:xfrm>
        <a:graphic>
          <a:graphicData uri="http://schemas.openxmlformats.org/drawingml/2006/table">
            <a:tbl>
              <a:tblPr firstRow="1" bandRow="1">
                <a:tableStyleId>{5940675A-B579-460E-94D1-54222C63F5DA}</a:tableStyleId>
              </a:tblPr>
              <a:tblGrid>
                <a:gridCol w="1338407">
                  <a:extLst>
                    <a:ext uri="{9D8B030D-6E8A-4147-A177-3AD203B41FA5}">
                      <a16:colId xmlns="" xmlns:a16="http://schemas.microsoft.com/office/drawing/2014/main" val="20000"/>
                    </a:ext>
                  </a:extLst>
                </a:gridCol>
                <a:gridCol w="1338407">
                  <a:extLst>
                    <a:ext uri="{9D8B030D-6E8A-4147-A177-3AD203B41FA5}">
                      <a16:colId xmlns="" xmlns:a16="http://schemas.microsoft.com/office/drawing/2014/main" val="20001"/>
                    </a:ext>
                  </a:extLst>
                </a:gridCol>
                <a:gridCol w="1338407">
                  <a:extLst>
                    <a:ext uri="{9D8B030D-6E8A-4147-A177-3AD203B41FA5}">
                      <a16:colId xmlns="" xmlns:a16="http://schemas.microsoft.com/office/drawing/2014/main" val="20002"/>
                    </a:ext>
                  </a:extLst>
                </a:gridCol>
                <a:gridCol w="1338407">
                  <a:extLst>
                    <a:ext uri="{9D8B030D-6E8A-4147-A177-3AD203B41FA5}">
                      <a16:colId xmlns="" xmlns:a16="http://schemas.microsoft.com/office/drawing/2014/main" val="20003"/>
                    </a:ext>
                  </a:extLst>
                </a:gridCol>
                <a:gridCol w="1338407">
                  <a:extLst>
                    <a:ext uri="{9D8B030D-6E8A-4147-A177-3AD203B41FA5}">
                      <a16:colId xmlns="" xmlns:a16="http://schemas.microsoft.com/office/drawing/2014/main" val="20004"/>
                    </a:ext>
                  </a:extLst>
                </a:gridCol>
                <a:gridCol w="1338407">
                  <a:extLst>
                    <a:ext uri="{9D8B030D-6E8A-4147-A177-3AD203B41FA5}">
                      <a16:colId xmlns="" xmlns:a16="http://schemas.microsoft.com/office/drawing/2014/main" val="20005"/>
                    </a:ext>
                  </a:extLst>
                </a:gridCol>
              </a:tblGrid>
              <a:tr h="670140">
                <a:tc>
                  <a:txBody>
                    <a:bodyPr/>
                    <a:lstStyle/>
                    <a:p>
                      <a:pPr lvl="0" algn="ctr" rtl="0">
                        <a:spcBef>
                          <a:spcPts val="0"/>
                        </a:spcBef>
                        <a:buNone/>
                      </a:pPr>
                      <a:r>
                        <a:rPr lang="es-AR" sz="2400" b="1" dirty="0">
                          <a:latin typeface="Arial" panose="020B0604020202020204" pitchFamily="34" charset="0"/>
                          <a:cs typeface="Arial" panose="020B0604020202020204" pitchFamily="34" charset="0"/>
                        </a:rPr>
                        <a:t>a</a:t>
                      </a:r>
                    </a:p>
                  </a:txBody>
                  <a:tcPr marL="91425" marR="91425" marT="91425" marB="91425" anchor="ctr">
                    <a:solidFill>
                      <a:schemeClr val="bg1">
                        <a:lumMod val="95000"/>
                      </a:schemeClr>
                    </a:solidFill>
                  </a:tcPr>
                </a:tc>
                <a:tc>
                  <a:txBody>
                    <a:bodyPr/>
                    <a:lstStyle/>
                    <a:p>
                      <a:pPr lvl="0" algn="ctr" rtl="0">
                        <a:spcBef>
                          <a:spcPts val="0"/>
                        </a:spcBef>
                        <a:buNone/>
                      </a:pPr>
                      <a:r>
                        <a:rPr lang="es-AR" sz="2400" b="1" dirty="0">
                          <a:solidFill>
                            <a:schemeClr val="dk1"/>
                          </a:solidFill>
                          <a:latin typeface="Arial" panose="020B0604020202020204" pitchFamily="34" charset="0"/>
                          <a:cs typeface="Arial" panose="020B0604020202020204" pitchFamily="34" charset="0"/>
                        </a:rPr>
                        <a:t>b</a:t>
                      </a:r>
                    </a:p>
                  </a:txBody>
                  <a:tcPr marL="91425" marR="91425" marT="91425" marB="91425" anchor="ctr">
                    <a:solidFill>
                      <a:schemeClr val="bg1">
                        <a:lumMod val="95000"/>
                      </a:schemeClr>
                    </a:solidFill>
                  </a:tcPr>
                </a:tc>
                <a:tc>
                  <a:txBody>
                    <a:bodyPr/>
                    <a:lstStyle/>
                    <a:p>
                      <a:pPr lvl="0" algn="ctr" rtl="0">
                        <a:spcBef>
                          <a:spcPts val="0"/>
                        </a:spcBef>
                        <a:buNone/>
                      </a:pPr>
                      <a:r>
                        <a:rPr lang="es-US" sz="2400" b="1" dirty="0">
                          <a:solidFill>
                            <a:schemeClr val="dk1"/>
                          </a:solidFill>
                          <a:latin typeface="Arial" panose="020B0604020202020204" pitchFamily="34" charset="0"/>
                          <a:cs typeface="Arial" panose="020B0604020202020204" pitchFamily="34" charset="0"/>
                        </a:rPr>
                        <a:t>a</a:t>
                      </a:r>
                      <a:r>
                        <a:rPr lang="es-US" sz="2400" b="1" baseline="0" dirty="0">
                          <a:solidFill>
                            <a:schemeClr val="dk1"/>
                          </a:solidFill>
                          <a:latin typeface="Arial" panose="020B0604020202020204" pitchFamily="34" charset="0"/>
                          <a:cs typeface="Arial" panose="020B0604020202020204" pitchFamily="34" charset="0"/>
                        </a:rPr>
                        <a:t> &amp; b</a:t>
                      </a:r>
                      <a:endParaRPr lang="es-AR" sz="2400" b="1" dirty="0">
                        <a:solidFill>
                          <a:schemeClr val="dk1"/>
                        </a:solidFill>
                        <a:latin typeface="Arial" panose="020B0604020202020204" pitchFamily="34" charset="0"/>
                        <a:cs typeface="Arial" panose="020B0604020202020204" pitchFamily="34" charset="0"/>
                      </a:endParaRPr>
                    </a:p>
                  </a:txBody>
                  <a:tcPr marL="91425" marR="91425" marT="91425" marB="91425" anchor="ctr">
                    <a:solidFill>
                      <a:schemeClr val="bg1">
                        <a:lumMod val="95000"/>
                      </a:schemeClr>
                    </a:solidFill>
                  </a:tcPr>
                </a:tc>
                <a:tc>
                  <a:txBody>
                    <a:bodyPr/>
                    <a:lstStyle/>
                    <a:p>
                      <a:pPr lvl="0" algn="ctr" rtl="0">
                        <a:spcBef>
                          <a:spcPts val="0"/>
                        </a:spcBef>
                        <a:buNone/>
                      </a:pPr>
                      <a:r>
                        <a:rPr lang="es-US" sz="2400" b="1" dirty="0">
                          <a:solidFill>
                            <a:schemeClr val="dk1"/>
                          </a:solidFill>
                          <a:latin typeface="Arial" panose="020B0604020202020204" pitchFamily="34" charset="0"/>
                          <a:cs typeface="Arial" panose="020B0604020202020204" pitchFamily="34" charset="0"/>
                        </a:rPr>
                        <a:t>a</a:t>
                      </a:r>
                      <a:r>
                        <a:rPr lang="es-US" sz="2400" b="1" baseline="0" dirty="0">
                          <a:solidFill>
                            <a:schemeClr val="dk1"/>
                          </a:solidFill>
                          <a:latin typeface="Arial" panose="020B0604020202020204" pitchFamily="34" charset="0"/>
                          <a:cs typeface="Arial" panose="020B0604020202020204" pitchFamily="34" charset="0"/>
                        </a:rPr>
                        <a:t> | b</a:t>
                      </a:r>
                      <a:endParaRPr lang="es-AR" sz="2400" b="1" dirty="0">
                        <a:solidFill>
                          <a:schemeClr val="dk1"/>
                        </a:solidFill>
                        <a:latin typeface="Arial" panose="020B0604020202020204" pitchFamily="34" charset="0"/>
                        <a:cs typeface="Arial" panose="020B0604020202020204" pitchFamily="34" charset="0"/>
                      </a:endParaRPr>
                    </a:p>
                  </a:txBody>
                  <a:tcPr marL="91425" marR="91425" marT="91425" marB="91425" anchor="ctr">
                    <a:solidFill>
                      <a:schemeClr val="bg1">
                        <a:lumMod val="95000"/>
                      </a:schemeClr>
                    </a:solidFill>
                  </a:tcPr>
                </a:tc>
                <a:tc>
                  <a:txBody>
                    <a:bodyPr/>
                    <a:lstStyle/>
                    <a:p>
                      <a:pPr lvl="0" algn="ctr" rtl="0">
                        <a:spcBef>
                          <a:spcPts val="0"/>
                        </a:spcBef>
                        <a:buNone/>
                      </a:pPr>
                      <a:r>
                        <a:rPr lang="es-US" sz="2400" b="1" dirty="0">
                          <a:solidFill>
                            <a:schemeClr val="dk1"/>
                          </a:solidFill>
                          <a:latin typeface="Arial" panose="020B0604020202020204" pitchFamily="34" charset="0"/>
                          <a:cs typeface="Arial" panose="020B0604020202020204" pitchFamily="34" charset="0"/>
                        </a:rPr>
                        <a:t>! a</a:t>
                      </a:r>
                      <a:endParaRPr lang="es-AR" sz="2400" b="1" dirty="0">
                        <a:solidFill>
                          <a:schemeClr val="dk1"/>
                        </a:solidFill>
                        <a:latin typeface="Arial" panose="020B0604020202020204" pitchFamily="34" charset="0"/>
                        <a:cs typeface="Arial" panose="020B0604020202020204" pitchFamily="34" charset="0"/>
                      </a:endParaRPr>
                    </a:p>
                  </a:txBody>
                  <a:tcPr marL="91425" marR="91425" marT="91425" marB="91425" anchor="ctr">
                    <a:solidFill>
                      <a:schemeClr val="bg1">
                        <a:lumMod val="95000"/>
                      </a:schemeClr>
                    </a:solidFill>
                  </a:tcPr>
                </a:tc>
                <a:tc>
                  <a:txBody>
                    <a:bodyPr/>
                    <a:lstStyle/>
                    <a:p>
                      <a:pPr lvl="0" algn="ctr" rtl="0">
                        <a:spcBef>
                          <a:spcPts val="0"/>
                        </a:spcBef>
                        <a:buNone/>
                      </a:pPr>
                      <a:r>
                        <a:rPr lang="es-US" sz="2400" b="1" dirty="0">
                          <a:solidFill>
                            <a:schemeClr val="dk1"/>
                          </a:solidFill>
                          <a:latin typeface="Arial" panose="020B0604020202020204" pitchFamily="34" charset="0"/>
                          <a:cs typeface="Arial" panose="020B0604020202020204" pitchFamily="34" charset="0"/>
                        </a:rPr>
                        <a:t>! b</a:t>
                      </a:r>
                      <a:endParaRPr lang="es-AR" sz="2400" b="1" dirty="0">
                        <a:solidFill>
                          <a:schemeClr val="dk1"/>
                        </a:solidFill>
                        <a:latin typeface="Arial" panose="020B0604020202020204" pitchFamily="34" charset="0"/>
                        <a:cs typeface="Arial" panose="020B0604020202020204" pitchFamily="34" charset="0"/>
                      </a:endParaRPr>
                    </a:p>
                  </a:txBody>
                  <a:tcPr marL="91425" marR="91425" marT="91425" marB="91425" anchor="ctr">
                    <a:solidFill>
                      <a:schemeClr val="bg1">
                        <a:lumMod val="95000"/>
                      </a:schemeClr>
                    </a:solidFill>
                  </a:tcPr>
                </a:tc>
                <a:extLst>
                  <a:ext uri="{0D108BD9-81ED-4DB2-BD59-A6C34878D82A}">
                    <a16:rowId xmlns="" xmlns:a16="http://schemas.microsoft.com/office/drawing/2014/main" val="10000"/>
                  </a:ext>
                </a:extLst>
              </a:tr>
              <a:tr h="730138">
                <a:tc>
                  <a:txBody>
                    <a:bodyPr/>
                    <a:lstStyle/>
                    <a:p>
                      <a:pPr algn="ctr"/>
                      <a:r>
                        <a:rPr lang="es-US" dirty="0">
                          <a:latin typeface="Arial" panose="020B0604020202020204" pitchFamily="34" charset="0"/>
                          <a:cs typeface="Arial" panose="020B0604020202020204" pitchFamily="34" charset="0"/>
                        </a:rPr>
                        <a:t>true (1)</a:t>
                      </a:r>
                      <a:endParaRPr lang="es-AR" dirty="0">
                        <a:latin typeface="Arial" panose="020B0604020202020204" pitchFamily="34" charset="0"/>
                        <a:cs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US" dirty="0">
                          <a:latin typeface="Arial" panose="020B0604020202020204" pitchFamily="34" charset="0"/>
                          <a:cs typeface="Arial" panose="020B0604020202020204" pitchFamily="34" charset="0"/>
                        </a:rPr>
                        <a:t>true (1)</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r h="73013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US" dirty="0">
                          <a:latin typeface="Arial" panose="020B0604020202020204" pitchFamily="34" charset="0"/>
                          <a:cs typeface="Arial" panose="020B0604020202020204" pitchFamily="34" charset="0"/>
                        </a:rPr>
                        <a:t>true (1)</a:t>
                      </a:r>
                      <a:endParaRPr lang="es-AR" dirty="0">
                        <a:latin typeface="Arial" panose="020B0604020202020204" pitchFamily="34" charset="0"/>
                        <a:cs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US" dirty="0">
                          <a:latin typeface="Arial" panose="020B0604020202020204" pitchFamily="34" charset="0"/>
                          <a:cs typeface="Arial" panose="020B0604020202020204" pitchFamily="34" charset="0"/>
                        </a:rPr>
                        <a:t>false (0)</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2"/>
                  </a:ext>
                </a:extLst>
              </a:tr>
              <a:tr h="73013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US" dirty="0">
                          <a:latin typeface="Arial" panose="020B0604020202020204" pitchFamily="34" charset="0"/>
                          <a:cs typeface="Arial" panose="020B0604020202020204" pitchFamily="34" charset="0"/>
                        </a:rPr>
                        <a:t>false (0)</a:t>
                      </a:r>
                      <a:endParaRPr lang="es-AR" dirty="0">
                        <a:latin typeface="Arial" panose="020B0604020202020204" pitchFamily="34" charset="0"/>
                        <a:cs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US" dirty="0">
                          <a:latin typeface="Arial" panose="020B0604020202020204" pitchFamily="34" charset="0"/>
                          <a:cs typeface="Arial" panose="020B0604020202020204" pitchFamily="34" charset="0"/>
                        </a:rPr>
                        <a:t>true (1)</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3"/>
                  </a:ext>
                </a:extLst>
              </a:tr>
              <a:tr h="730138">
                <a:tc>
                  <a:txBody>
                    <a:bodyPr/>
                    <a:lstStyle/>
                    <a:p>
                      <a:pPr algn="ctr"/>
                      <a:r>
                        <a:rPr lang="es-US" dirty="0">
                          <a:latin typeface="Arial" panose="020B0604020202020204" pitchFamily="34" charset="0"/>
                          <a:cs typeface="Arial" panose="020B0604020202020204" pitchFamily="34" charset="0"/>
                        </a:rPr>
                        <a:t>false (0)</a:t>
                      </a:r>
                      <a:endParaRPr lang="es-AR" dirty="0">
                        <a:latin typeface="Arial" panose="020B0604020202020204" pitchFamily="34" charset="0"/>
                        <a:cs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US" dirty="0">
                          <a:latin typeface="Arial" panose="020B0604020202020204" pitchFamily="34" charset="0"/>
                          <a:cs typeface="Arial" panose="020B0604020202020204" pitchFamily="34" charset="0"/>
                        </a:rPr>
                        <a:t>false (0)</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false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tc>
                  <a:txBody>
                    <a:bodyPr/>
                    <a:lstStyle/>
                    <a:p>
                      <a:pPr algn="ctr"/>
                      <a:r>
                        <a:rPr lang="es-US" dirty="0">
                          <a:latin typeface="Arial" panose="020B0604020202020204" pitchFamily="34" charset="0"/>
                          <a:cs typeface="Arial" panose="020B0604020202020204" pitchFamily="34" charset="0"/>
                        </a:rPr>
                        <a:t>true</a:t>
                      </a:r>
                      <a:endParaRPr lang="es-AR"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xmlns="" val="825591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521970" y="900000"/>
            <a:ext cx="8317230" cy="1220315"/>
          </a:xfrm>
        </p:spPr>
        <p:txBody>
          <a:bodyPr>
            <a:normAutofit fontScale="90000"/>
          </a:bodyPr>
          <a:lstStyle/>
          <a:p>
            <a:r>
              <a:rPr lang="es-AR" b="1" dirty="0"/>
              <a:t>Operadores Condicionales o Lógicos</a:t>
            </a:r>
            <a:br>
              <a:rPr lang="es-AR" b="1" dirty="0"/>
            </a:br>
            <a:r>
              <a:rPr lang="es-ES_tradnl" sz="3100" i="1" dirty="0"/>
              <a:t>Problema: Retirar dinero de un cajero automático</a:t>
            </a:r>
            <a:endParaRPr lang="es-ES_tradnl" sz="3100" dirty="0"/>
          </a:p>
        </p:txBody>
      </p:sp>
      <p:sp>
        <p:nvSpPr>
          <p:cNvPr id="3" name="Marcador de contenido 2"/>
          <p:cNvSpPr>
            <a:spLocks noGrp="1"/>
          </p:cNvSpPr>
          <p:nvPr>
            <p:ph idx="1"/>
          </p:nvPr>
        </p:nvSpPr>
        <p:spPr/>
        <p:txBody>
          <a:bodyPr>
            <a:normAutofit/>
          </a:bodyPr>
          <a:lstStyle/>
          <a:p>
            <a:pPr marL="0" indent="0">
              <a:buNone/>
            </a:pPr>
            <a:r>
              <a:rPr lang="es-ES_tradnl" sz="1800" dirty="0"/>
              <a:t>Monto a retirar es </a:t>
            </a:r>
            <a:r>
              <a:rPr lang="es-ES_tradnl" sz="1800" b="1" dirty="0"/>
              <a:t>menor o igual </a:t>
            </a:r>
            <a:r>
              <a:rPr lang="es-ES_tradnl" sz="1800" dirty="0"/>
              <a:t>que saldo en cuenta </a:t>
            </a:r>
            <a:r>
              <a:rPr lang="es-ES_tradnl" sz="1800" b="1" dirty="0"/>
              <a:t>Y </a:t>
            </a:r>
          </a:p>
          <a:p>
            <a:pPr marL="0" indent="0">
              <a:buNone/>
            </a:pPr>
            <a:r>
              <a:rPr lang="es-ES_tradnl" sz="1800" dirty="0"/>
              <a:t>Total diario retirado es</a:t>
            </a:r>
            <a:r>
              <a:rPr lang="es-ES_tradnl" sz="1800" b="1" dirty="0"/>
              <a:t> menor o igual </a:t>
            </a:r>
            <a:r>
              <a:rPr lang="es-ES_tradnl" sz="1800" dirty="0"/>
              <a:t>que límite diario -&gt; </a:t>
            </a:r>
            <a:r>
              <a:rPr lang="es-ES_tradnl" sz="1800" dirty="0">
                <a:solidFill>
                  <a:schemeClr val="accent6"/>
                </a:solidFill>
              </a:rPr>
              <a:t>Operación válida</a:t>
            </a:r>
          </a:p>
          <a:p>
            <a:pPr marL="0" indent="0">
              <a:buNone/>
            </a:pPr>
            <a:endParaRPr lang="es-ES_tradnl" sz="1800" dirty="0"/>
          </a:p>
          <a:p>
            <a:pPr marL="0" indent="0">
              <a:buNone/>
            </a:pPr>
            <a:r>
              <a:rPr lang="es-ES_tradnl" sz="1800" dirty="0"/>
              <a:t>Monto a retirar es </a:t>
            </a:r>
            <a:r>
              <a:rPr lang="es-ES_tradnl" sz="1800" b="1" dirty="0"/>
              <a:t>mayor</a:t>
            </a:r>
            <a:r>
              <a:rPr lang="es-ES_tradnl" sz="1800" dirty="0"/>
              <a:t> que saldo en cuenta O </a:t>
            </a:r>
          </a:p>
          <a:p>
            <a:pPr marL="0" indent="0">
              <a:buNone/>
            </a:pPr>
            <a:r>
              <a:rPr lang="es-ES_tradnl" sz="1800" dirty="0"/>
              <a:t>Total diario retirado es </a:t>
            </a:r>
            <a:r>
              <a:rPr lang="es-ES_tradnl" sz="1800" b="1" dirty="0"/>
              <a:t>mayor</a:t>
            </a:r>
            <a:r>
              <a:rPr lang="es-ES_tradnl" sz="1800" dirty="0"/>
              <a:t> que límite diario-&gt; 	</a:t>
            </a:r>
            <a:r>
              <a:rPr lang="es-ES_tradnl" sz="1800" dirty="0">
                <a:solidFill>
                  <a:srgbClr val="FF0000"/>
                </a:solidFill>
              </a:rPr>
              <a:t>Operación inválida</a:t>
            </a:r>
          </a:p>
          <a:p>
            <a:pPr marL="0" indent="0">
              <a:buNone/>
            </a:pPr>
            <a:endParaRPr lang="es-ES_tradnl" sz="1800" dirty="0">
              <a:solidFill>
                <a:srgbClr val="FF0000"/>
              </a:solidFill>
            </a:endParaRPr>
          </a:p>
          <a:p>
            <a:pPr lvl="0">
              <a:spcBef>
                <a:spcPts val="0"/>
              </a:spcBef>
              <a:buNone/>
            </a:pPr>
            <a:r>
              <a:rPr lang="es-US" sz="1800" dirty="0" err="1">
                <a:solidFill>
                  <a:schemeClr val="dk1"/>
                </a:solidFill>
                <a:latin typeface="Courier New"/>
                <a:ea typeface="Courier New"/>
                <a:cs typeface="Courier New"/>
                <a:sym typeface="Courier New"/>
              </a:rPr>
              <a:t>Double</a:t>
            </a: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montoARetirar</a:t>
            </a:r>
            <a:r>
              <a:rPr lang="es-US" sz="1800" dirty="0">
                <a:solidFill>
                  <a:schemeClr val="dk1"/>
                </a:solidFill>
                <a:latin typeface="Courier New"/>
                <a:ea typeface="Courier New"/>
                <a:cs typeface="Courier New"/>
                <a:sym typeface="Courier New"/>
              </a:rPr>
              <a:t> = 200.0;</a:t>
            </a:r>
          </a:p>
          <a:p>
            <a:pPr lvl="0">
              <a:spcBef>
                <a:spcPts val="0"/>
              </a:spcBef>
              <a:buNone/>
            </a:pPr>
            <a:r>
              <a:rPr lang="es-US" sz="1800" dirty="0" err="1">
                <a:solidFill>
                  <a:schemeClr val="dk1"/>
                </a:solidFill>
                <a:latin typeface="Courier New"/>
                <a:ea typeface="Courier New"/>
                <a:cs typeface="Courier New"/>
                <a:sym typeface="Courier New"/>
              </a:rPr>
              <a:t>Double</a:t>
            </a: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saldoEnCuenta</a:t>
            </a:r>
            <a:r>
              <a:rPr lang="es-US" sz="1800" dirty="0">
                <a:solidFill>
                  <a:schemeClr val="dk1"/>
                </a:solidFill>
                <a:latin typeface="Courier New"/>
                <a:ea typeface="Courier New"/>
                <a:cs typeface="Courier New"/>
                <a:sym typeface="Courier New"/>
              </a:rPr>
              <a:t> = 1000.50;</a:t>
            </a:r>
          </a:p>
          <a:p>
            <a:pPr lvl="0">
              <a:spcBef>
                <a:spcPts val="0"/>
              </a:spcBef>
              <a:buNone/>
            </a:pPr>
            <a:r>
              <a:rPr lang="es-US" sz="1800" dirty="0" err="1">
                <a:solidFill>
                  <a:schemeClr val="dk1"/>
                </a:solidFill>
                <a:latin typeface="Courier New"/>
                <a:ea typeface="Courier New"/>
                <a:cs typeface="Courier New"/>
                <a:sym typeface="Courier New"/>
              </a:rPr>
              <a:t>Double</a:t>
            </a: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totalRetirado</a:t>
            </a:r>
            <a:r>
              <a:rPr lang="es-US" sz="1800" dirty="0">
                <a:solidFill>
                  <a:schemeClr val="dk1"/>
                </a:solidFill>
                <a:latin typeface="Courier New"/>
                <a:ea typeface="Courier New"/>
                <a:cs typeface="Courier New"/>
                <a:sym typeface="Courier New"/>
              </a:rPr>
              <a:t> = 300.0 + </a:t>
            </a:r>
            <a:r>
              <a:rPr lang="es-US" sz="1800" dirty="0" err="1">
                <a:solidFill>
                  <a:schemeClr val="dk1"/>
                </a:solidFill>
                <a:latin typeface="Courier New"/>
                <a:ea typeface="Courier New"/>
                <a:cs typeface="Courier New"/>
                <a:sym typeface="Courier New"/>
              </a:rPr>
              <a:t>montoARetirar</a:t>
            </a:r>
            <a:r>
              <a:rPr lang="es-US" sz="1800" dirty="0">
                <a:solidFill>
                  <a:schemeClr val="dk1"/>
                </a:solidFill>
                <a:latin typeface="Courier New"/>
                <a:ea typeface="Courier New"/>
                <a:cs typeface="Courier New"/>
                <a:sym typeface="Courier New"/>
              </a:rPr>
              <a:t>; </a:t>
            </a:r>
          </a:p>
          <a:p>
            <a:pPr lvl="0">
              <a:spcBef>
                <a:spcPts val="0"/>
              </a:spcBef>
              <a:buNone/>
            </a:pPr>
            <a:r>
              <a:rPr lang="es-US" sz="1800" dirty="0" err="1">
                <a:solidFill>
                  <a:schemeClr val="dk1"/>
                </a:solidFill>
                <a:latin typeface="Courier New"/>
                <a:ea typeface="Courier New"/>
                <a:cs typeface="Courier New"/>
                <a:sym typeface="Courier New"/>
              </a:rPr>
              <a:t>Double</a:t>
            </a: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limiteDiario</a:t>
            </a:r>
            <a:r>
              <a:rPr lang="es-US" sz="1800" dirty="0">
                <a:solidFill>
                  <a:schemeClr val="dk1"/>
                </a:solidFill>
                <a:latin typeface="Courier New"/>
                <a:ea typeface="Courier New"/>
                <a:cs typeface="Courier New"/>
                <a:sym typeface="Courier New"/>
              </a:rPr>
              <a:t> = 600.0;</a:t>
            </a:r>
          </a:p>
          <a:p>
            <a:pPr lvl="0">
              <a:spcBef>
                <a:spcPts val="0"/>
              </a:spcBef>
              <a:buNone/>
            </a:pPr>
            <a:endParaRPr lang="es-US" sz="1800" dirty="0">
              <a:solidFill>
                <a:schemeClr val="dk1"/>
              </a:solidFill>
              <a:latin typeface="Courier New"/>
              <a:ea typeface="Courier New"/>
              <a:cs typeface="Courier New"/>
              <a:sym typeface="Courier New"/>
            </a:endParaRPr>
          </a:p>
          <a:p>
            <a:pPr lvl="0">
              <a:spcBef>
                <a:spcPts val="0"/>
              </a:spcBef>
              <a:buNone/>
            </a:pPr>
            <a:r>
              <a:rPr lang="es-US" sz="1800" dirty="0">
                <a:solidFill>
                  <a:schemeClr val="dk1"/>
                </a:solidFill>
                <a:latin typeface="Courier New"/>
                <a:ea typeface="Courier New"/>
                <a:cs typeface="Courier New"/>
                <a:sym typeface="Courier New"/>
              </a:rPr>
              <a:t>(</a:t>
            </a:r>
            <a:r>
              <a:rPr lang="es-US" sz="1800" dirty="0" err="1">
                <a:solidFill>
                  <a:schemeClr val="dk1"/>
                </a:solidFill>
                <a:latin typeface="Courier New"/>
                <a:ea typeface="Courier New"/>
                <a:cs typeface="Courier New"/>
                <a:sym typeface="Courier New"/>
              </a:rPr>
              <a:t>montoARetirar</a:t>
            </a:r>
            <a:r>
              <a:rPr lang="es-US" sz="1800" dirty="0">
                <a:solidFill>
                  <a:schemeClr val="dk1"/>
                </a:solidFill>
                <a:latin typeface="Courier New"/>
                <a:ea typeface="Courier New"/>
                <a:cs typeface="Courier New"/>
                <a:sym typeface="Courier New"/>
              </a:rPr>
              <a:t> &lt;= </a:t>
            </a:r>
            <a:r>
              <a:rPr lang="es-US" sz="1800" dirty="0" err="1">
                <a:solidFill>
                  <a:schemeClr val="dk1"/>
                </a:solidFill>
                <a:latin typeface="Courier New"/>
                <a:ea typeface="Courier New"/>
                <a:cs typeface="Courier New"/>
                <a:sym typeface="Courier New"/>
              </a:rPr>
              <a:t>saldoEnCuenta</a:t>
            </a:r>
            <a:r>
              <a:rPr lang="es-US" sz="1800" dirty="0">
                <a:solidFill>
                  <a:schemeClr val="dk1"/>
                </a:solidFill>
                <a:latin typeface="Courier New"/>
                <a:ea typeface="Courier New"/>
                <a:cs typeface="Courier New"/>
                <a:sym typeface="Courier New"/>
              </a:rPr>
              <a:t>) </a:t>
            </a:r>
          </a:p>
          <a:p>
            <a:pPr lvl="0">
              <a:spcBef>
                <a:spcPts val="0"/>
              </a:spcBef>
              <a:buNone/>
            </a:pPr>
            <a:r>
              <a:rPr lang="es-US" sz="1800" dirty="0">
                <a:solidFill>
                  <a:schemeClr val="dk1"/>
                </a:solidFill>
                <a:latin typeface="Courier New"/>
                <a:ea typeface="Courier New"/>
                <a:cs typeface="Courier New"/>
                <a:sym typeface="Courier New"/>
              </a:rPr>
              <a:t>&amp;&amp; (</a:t>
            </a:r>
            <a:r>
              <a:rPr lang="es-US" sz="1800" dirty="0" err="1">
                <a:solidFill>
                  <a:schemeClr val="dk1"/>
                </a:solidFill>
                <a:latin typeface="Courier New"/>
                <a:ea typeface="Courier New"/>
                <a:cs typeface="Courier New"/>
                <a:sym typeface="Courier New"/>
              </a:rPr>
              <a:t>totalRetirado</a:t>
            </a:r>
            <a:r>
              <a:rPr lang="es-US" sz="1800" dirty="0">
                <a:solidFill>
                  <a:schemeClr val="dk1"/>
                </a:solidFill>
                <a:latin typeface="Courier New"/>
                <a:ea typeface="Courier New"/>
                <a:cs typeface="Courier New"/>
                <a:sym typeface="Courier New"/>
              </a:rPr>
              <a:t> &lt;= </a:t>
            </a:r>
            <a:r>
              <a:rPr lang="es-US" sz="1800" dirty="0" err="1">
                <a:solidFill>
                  <a:schemeClr val="dk1"/>
                </a:solidFill>
                <a:latin typeface="Courier New"/>
                <a:ea typeface="Courier New"/>
                <a:cs typeface="Courier New"/>
                <a:sym typeface="Courier New"/>
              </a:rPr>
              <a:t>limiteDiario</a:t>
            </a:r>
            <a:r>
              <a:rPr lang="es-US" sz="1800" dirty="0">
                <a:solidFill>
                  <a:schemeClr val="dk1"/>
                </a:solidFill>
                <a:latin typeface="Courier New"/>
                <a:ea typeface="Courier New"/>
                <a:cs typeface="Courier New"/>
                <a:sym typeface="Courier New"/>
              </a:rPr>
              <a:t>) </a:t>
            </a:r>
            <a:r>
              <a:rPr lang="es-US" sz="1800" b="1" dirty="0">
                <a:solidFill>
                  <a:schemeClr val="dk1"/>
                </a:solidFill>
                <a:latin typeface="Courier New"/>
                <a:ea typeface="Courier New"/>
                <a:cs typeface="Courier New"/>
                <a:sym typeface="Courier New"/>
              </a:rPr>
              <a:t>TRUE</a:t>
            </a:r>
            <a:endParaRPr lang="es-ES_tradnl" sz="1800" b="1" dirty="0"/>
          </a:p>
          <a:p>
            <a:pPr marL="0" indent="0">
              <a:buNone/>
            </a:pPr>
            <a:endParaRPr lang="es-ES_tradnl" sz="1800" dirty="0">
              <a:solidFill>
                <a:srgbClr val="FF0000"/>
              </a:solidFill>
            </a:endParaRP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33</a:t>
            </a:fld>
            <a:endParaRPr lang="es-ES_tradnl" dirty="0"/>
          </a:p>
        </p:txBody>
      </p:sp>
    </p:spTree>
    <p:extLst>
      <p:ext uri="{BB962C8B-B14F-4D97-AF65-F5344CB8AC3E}">
        <p14:creationId xmlns:p14="http://schemas.microsoft.com/office/powerpoint/2010/main" xmlns="" val="9822246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67690" y="900000"/>
            <a:ext cx="8301990" cy="1220315"/>
          </a:xfrm>
        </p:spPr>
        <p:txBody>
          <a:bodyPr>
            <a:normAutofit fontScale="90000"/>
          </a:bodyPr>
          <a:lstStyle/>
          <a:p>
            <a:r>
              <a:rPr lang="es-AR" b="1" dirty="0"/>
              <a:t>Operadores Condicionales o Lógicos </a:t>
            </a:r>
            <a:br>
              <a:rPr lang="es-AR" b="1" dirty="0"/>
            </a:br>
            <a:r>
              <a:rPr lang="es-AR" sz="3100" i="1" dirty="0"/>
              <a:t>Precedencia</a:t>
            </a:r>
            <a:endParaRPr lang="es-ES_tradnl" sz="3100"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34</a:t>
            </a:fld>
            <a:endParaRPr lang="es-ES_tradnl" dirty="0"/>
          </a:p>
        </p:txBody>
      </p:sp>
      <p:graphicFrame>
        <p:nvGraphicFramePr>
          <p:cNvPr id="8" name="Tabla 7"/>
          <p:cNvGraphicFramePr>
            <a:graphicFrameLocks noGrp="1"/>
          </p:cNvGraphicFramePr>
          <p:nvPr>
            <p:extLst>
              <p:ext uri="{D42A27DB-BD31-4B8C-83A1-F6EECF244321}">
                <p14:modId xmlns:p14="http://schemas.microsoft.com/office/powerpoint/2010/main" xmlns="" val="1284774968"/>
              </p:ext>
            </p:extLst>
          </p:nvPr>
        </p:nvGraphicFramePr>
        <p:xfrm>
          <a:off x="389106" y="2120885"/>
          <a:ext cx="3781112" cy="3795003"/>
        </p:xfrm>
        <a:graphic>
          <a:graphicData uri="http://schemas.openxmlformats.org/drawingml/2006/table">
            <a:tbl>
              <a:tblPr>
                <a:tableStyleId>{5940675A-B579-460E-94D1-54222C63F5DA}</a:tableStyleId>
              </a:tblPr>
              <a:tblGrid>
                <a:gridCol w="2160130">
                  <a:extLst>
                    <a:ext uri="{9D8B030D-6E8A-4147-A177-3AD203B41FA5}">
                      <a16:colId xmlns="" xmlns:a16="http://schemas.microsoft.com/office/drawing/2014/main" val="20000"/>
                    </a:ext>
                  </a:extLst>
                </a:gridCol>
                <a:gridCol w="1620982">
                  <a:extLst>
                    <a:ext uri="{9D8B030D-6E8A-4147-A177-3AD203B41FA5}">
                      <a16:colId xmlns="" xmlns:a16="http://schemas.microsoft.com/office/drawing/2014/main" val="20001"/>
                    </a:ext>
                  </a:extLst>
                </a:gridCol>
              </a:tblGrid>
              <a:tr h="447579">
                <a:tc>
                  <a:txBody>
                    <a:bodyPr/>
                    <a:lstStyle/>
                    <a:p>
                      <a:pPr marL="0" lvl="0" algn="ctr" defTabSz="914400" rtl="0" eaLnBrk="1" latinLnBrk="0" hangingPunct="1">
                        <a:spcBef>
                          <a:spcPts val="0"/>
                        </a:spcBef>
                        <a:buNone/>
                      </a:pPr>
                      <a:r>
                        <a:rPr lang="es-AR" sz="1800" b="1" kern="1200" dirty="0">
                          <a:latin typeface="Arial" panose="020B0604020202020204" pitchFamily="34" charset="0"/>
                          <a:cs typeface="Arial" panose="020B0604020202020204" pitchFamily="34" charset="0"/>
                        </a:rPr>
                        <a:t>Descripción</a:t>
                      </a:r>
                      <a:endParaRPr lang="es-AR" sz="1800" b="1" kern="1200" dirty="0">
                        <a:solidFill>
                          <a:schemeClr val="dk1"/>
                        </a:solidFill>
                        <a:latin typeface="Arial" panose="020B0604020202020204" pitchFamily="34" charset="0"/>
                        <a:ea typeface="+mn-ea"/>
                        <a:cs typeface="Arial" panose="020B0604020202020204" pitchFamily="34" charset="0"/>
                      </a:endParaRPr>
                    </a:p>
                  </a:txBody>
                  <a:tcPr marL="37383" marR="37383" marT="37383" marB="37383" anchor="ctr">
                    <a:solidFill>
                      <a:schemeClr val="bg1">
                        <a:lumMod val="95000"/>
                      </a:schemeClr>
                    </a:solidFill>
                  </a:tcPr>
                </a:tc>
                <a:tc>
                  <a:txBody>
                    <a:bodyPr/>
                    <a:lstStyle/>
                    <a:p>
                      <a:pPr marL="0" lvl="0" algn="ctr" defTabSz="914400" rtl="0" eaLnBrk="1" latinLnBrk="0" hangingPunct="1">
                        <a:spcBef>
                          <a:spcPts val="0"/>
                        </a:spcBef>
                        <a:buNone/>
                      </a:pPr>
                      <a:r>
                        <a:rPr lang="es-AR" sz="1800" b="1" kern="1200" dirty="0">
                          <a:latin typeface="Arial" panose="020B0604020202020204" pitchFamily="34" charset="0"/>
                          <a:cs typeface="Arial" panose="020B0604020202020204" pitchFamily="34" charset="0"/>
                        </a:rPr>
                        <a:t>Operadores</a:t>
                      </a:r>
                      <a:endParaRPr lang="es-AR" sz="1800" b="1" kern="1200" dirty="0">
                        <a:solidFill>
                          <a:schemeClr val="dk1"/>
                        </a:solidFill>
                        <a:latin typeface="Arial" panose="020B0604020202020204" pitchFamily="34" charset="0"/>
                        <a:ea typeface="+mn-ea"/>
                        <a:cs typeface="Arial" panose="020B0604020202020204" pitchFamily="34" charset="0"/>
                      </a:endParaRPr>
                    </a:p>
                  </a:txBody>
                  <a:tcPr marL="37383" marR="37383" marT="37383" marB="37383" anchor="ctr">
                    <a:solidFill>
                      <a:schemeClr val="bg1">
                        <a:lumMod val="95000"/>
                      </a:schemeClr>
                    </a:solidFill>
                  </a:tcPr>
                </a:tc>
                <a:extLst>
                  <a:ext uri="{0D108BD9-81ED-4DB2-BD59-A6C34878D82A}">
                    <a16:rowId xmlns="" xmlns:a16="http://schemas.microsoft.com/office/drawing/2014/main" val="10000"/>
                  </a:ext>
                </a:extLst>
              </a:tr>
              <a:tr h="371936">
                <a:tc>
                  <a:txBody>
                    <a:bodyPr/>
                    <a:lstStyle/>
                    <a:p>
                      <a:r>
                        <a:rPr lang="es-AR" sz="1400" dirty="0">
                          <a:latin typeface="Arial" panose="020B0604020202020204" pitchFamily="34" charset="0"/>
                          <a:cs typeface="Arial" panose="020B0604020202020204" pitchFamily="34" charset="0"/>
                        </a:rPr>
                        <a:t>operadores posfijos</a:t>
                      </a:r>
                    </a:p>
                  </a:txBody>
                  <a:tcPr marL="37383" marR="37383" marT="37383" marB="37383" anchor="ctr"/>
                </a:tc>
                <a:tc>
                  <a:txBody>
                    <a:bodyPr/>
                    <a:lstStyle/>
                    <a:p>
                      <a:r>
                        <a:rPr lang="es-AR" sz="1400">
                          <a:latin typeface="Arial" panose="020B0604020202020204" pitchFamily="34" charset="0"/>
                          <a:cs typeface="Arial" panose="020B0604020202020204" pitchFamily="34" charset="0"/>
                        </a:rPr>
                        <a:t>op++ op--</a:t>
                      </a:r>
                    </a:p>
                  </a:txBody>
                  <a:tcPr marL="37383" marR="37383" marT="37383" marB="37383" anchor="ctr"/>
                </a:tc>
                <a:extLst>
                  <a:ext uri="{0D108BD9-81ED-4DB2-BD59-A6C34878D82A}">
                    <a16:rowId xmlns="" xmlns:a16="http://schemas.microsoft.com/office/drawing/2014/main" val="10001"/>
                  </a:ext>
                </a:extLst>
              </a:tr>
              <a:tr h="371936">
                <a:tc>
                  <a:txBody>
                    <a:bodyPr/>
                    <a:lstStyle/>
                    <a:p>
                      <a:r>
                        <a:rPr lang="es-AR" sz="1400" dirty="0">
                          <a:latin typeface="Arial" panose="020B0604020202020204" pitchFamily="34" charset="0"/>
                          <a:cs typeface="Arial" panose="020B0604020202020204" pitchFamily="34" charset="0"/>
                        </a:rPr>
                        <a:t>multiplicación y división</a:t>
                      </a:r>
                    </a:p>
                  </a:txBody>
                  <a:tcPr marL="37383" marR="37383" marT="37383" marB="37383" anchor="ctr"/>
                </a:tc>
                <a:tc>
                  <a:txBody>
                    <a:bodyPr/>
                    <a:lstStyle/>
                    <a:p>
                      <a:r>
                        <a:rPr lang="es-AR" sz="1400" dirty="0">
                          <a:latin typeface="Arial" panose="020B0604020202020204" pitchFamily="34" charset="0"/>
                          <a:cs typeface="Arial" panose="020B0604020202020204" pitchFamily="34" charset="0"/>
                        </a:rPr>
                        <a:t>* / </a:t>
                      </a:r>
                    </a:p>
                  </a:txBody>
                  <a:tcPr marL="37383" marR="37383" marT="37383" marB="37383" anchor="ctr"/>
                </a:tc>
                <a:extLst>
                  <a:ext uri="{0D108BD9-81ED-4DB2-BD59-A6C34878D82A}">
                    <a16:rowId xmlns="" xmlns:a16="http://schemas.microsoft.com/office/drawing/2014/main" val="10002"/>
                  </a:ext>
                </a:extLst>
              </a:tr>
              <a:tr h="371936">
                <a:tc>
                  <a:txBody>
                    <a:bodyPr/>
                    <a:lstStyle/>
                    <a:p>
                      <a:r>
                        <a:rPr lang="es-AR" sz="1400">
                          <a:latin typeface="Arial" panose="020B0604020202020204" pitchFamily="34" charset="0"/>
                          <a:cs typeface="Arial" panose="020B0604020202020204" pitchFamily="34" charset="0"/>
                        </a:rPr>
                        <a:t>suma y resta</a:t>
                      </a:r>
                    </a:p>
                  </a:txBody>
                  <a:tcPr marL="37383" marR="37383" marT="37383" marB="37383" anchor="ctr"/>
                </a:tc>
                <a:tc>
                  <a:txBody>
                    <a:bodyPr/>
                    <a:lstStyle/>
                    <a:p>
                      <a:r>
                        <a:rPr lang="es-AR" sz="1400">
                          <a:latin typeface="Arial" panose="020B0604020202020204" pitchFamily="34" charset="0"/>
                          <a:cs typeface="Arial" panose="020B0604020202020204" pitchFamily="34" charset="0"/>
                        </a:rPr>
                        <a:t>+ -</a:t>
                      </a:r>
                    </a:p>
                  </a:txBody>
                  <a:tcPr marL="37383" marR="37383" marT="37383" marB="37383" anchor="ctr"/>
                </a:tc>
                <a:extLst>
                  <a:ext uri="{0D108BD9-81ED-4DB2-BD59-A6C34878D82A}">
                    <a16:rowId xmlns="" xmlns:a16="http://schemas.microsoft.com/office/drawing/2014/main" val="10003"/>
                  </a:ext>
                </a:extLst>
              </a:tr>
              <a:tr h="371936">
                <a:tc>
                  <a:txBody>
                    <a:bodyPr/>
                    <a:lstStyle/>
                    <a:p>
                      <a:r>
                        <a:rPr lang="es-AR" sz="1400" dirty="0">
                          <a:latin typeface="Arial" panose="020B0604020202020204" pitchFamily="34" charset="0"/>
                          <a:cs typeface="Arial" panose="020B0604020202020204" pitchFamily="34" charset="0"/>
                        </a:rPr>
                        <a:t>operadores relacionales</a:t>
                      </a:r>
                    </a:p>
                  </a:txBody>
                  <a:tcPr marL="37383" marR="37383" marT="37383" marB="3738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400" dirty="0">
                          <a:latin typeface="Arial" panose="020B0604020202020204" pitchFamily="34" charset="0"/>
                          <a:cs typeface="Arial" panose="020B0604020202020204" pitchFamily="34" charset="0"/>
                        </a:rPr>
                        <a:t>&lt; &gt; &lt;= =&gt; == !=</a:t>
                      </a:r>
                    </a:p>
                  </a:txBody>
                  <a:tcPr marL="37383" marR="37383" marT="37383" marB="37383" anchor="ctr"/>
                </a:tc>
                <a:extLst>
                  <a:ext uri="{0D108BD9-81ED-4DB2-BD59-A6C34878D82A}">
                    <a16:rowId xmlns="" xmlns:a16="http://schemas.microsoft.com/office/drawing/2014/main" val="10004"/>
                  </a:ext>
                </a:extLst>
              </a:tr>
              <a:tr h="371936">
                <a:tc>
                  <a:txBody>
                    <a:bodyPr/>
                    <a:lstStyle/>
                    <a:p>
                      <a:r>
                        <a:rPr lang="es-AR" sz="1400" dirty="0">
                          <a:latin typeface="Arial" panose="020B0604020202020204" pitchFamily="34" charset="0"/>
                          <a:cs typeface="Arial" panose="020B0604020202020204" pitchFamily="34" charset="0"/>
                        </a:rPr>
                        <a:t>operador AND</a:t>
                      </a:r>
                    </a:p>
                  </a:txBody>
                  <a:tcPr marL="37383" marR="37383" marT="37383" marB="37383" anchor="ctr"/>
                </a:tc>
                <a:tc>
                  <a:txBody>
                    <a:bodyPr/>
                    <a:lstStyle/>
                    <a:p>
                      <a:r>
                        <a:rPr lang="es-AR" sz="1400">
                          <a:latin typeface="Arial" panose="020B0604020202020204" pitchFamily="34" charset="0"/>
                          <a:cs typeface="Arial" panose="020B0604020202020204" pitchFamily="34" charset="0"/>
                        </a:rPr>
                        <a:t>&amp;</a:t>
                      </a:r>
                    </a:p>
                  </a:txBody>
                  <a:tcPr marL="37383" marR="37383" marT="37383" marB="37383" anchor="ctr"/>
                </a:tc>
                <a:extLst>
                  <a:ext uri="{0D108BD9-81ED-4DB2-BD59-A6C34878D82A}">
                    <a16:rowId xmlns="" xmlns:a16="http://schemas.microsoft.com/office/drawing/2014/main" val="10005"/>
                  </a:ext>
                </a:extLst>
              </a:tr>
              <a:tr h="371936">
                <a:tc>
                  <a:txBody>
                    <a:bodyPr/>
                    <a:lstStyle/>
                    <a:p>
                      <a:r>
                        <a:rPr lang="es-AR" sz="1400" dirty="0">
                          <a:latin typeface="Arial" panose="020B0604020202020204" pitchFamily="34" charset="0"/>
                          <a:cs typeface="Arial" panose="020B0604020202020204" pitchFamily="34" charset="0"/>
                        </a:rPr>
                        <a:t>operador OR</a:t>
                      </a:r>
                    </a:p>
                  </a:txBody>
                  <a:tcPr marL="37383" marR="37383" marT="37383" marB="37383" anchor="ctr"/>
                </a:tc>
                <a:tc>
                  <a:txBody>
                    <a:bodyPr/>
                    <a:lstStyle/>
                    <a:p>
                      <a:r>
                        <a:rPr lang="es-AR" sz="1400">
                          <a:latin typeface="Arial" panose="020B0604020202020204" pitchFamily="34" charset="0"/>
                          <a:cs typeface="Arial" panose="020B0604020202020204" pitchFamily="34" charset="0"/>
                        </a:rPr>
                        <a:t>|</a:t>
                      </a:r>
                    </a:p>
                  </a:txBody>
                  <a:tcPr marL="37383" marR="37383" marT="37383" marB="37383" anchor="ctr"/>
                </a:tc>
                <a:extLst>
                  <a:ext uri="{0D108BD9-81ED-4DB2-BD59-A6C34878D82A}">
                    <a16:rowId xmlns="" xmlns:a16="http://schemas.microsoft.com/office/drawing/2014/main" val="10006"/>
                  </a:ext>
                </a:extLst>
              </a:tr>
              <a:tr h="371936">
                <a:tc>
                  <a:txBody>
                    <a:bodyPr/>
                    <a:lstStyle/>
                    <a:p>
                      <a:r>
                        <a:rPr lang="es-AR" sz="1400">
                          <a:latin typeface="Arial" panose="020B0604020202020204" pitchFamily="34" charset="0"/>
                          <a:cs typeface="Arial" panose="020B0604020202020204" pitchFamily="34" charset="0"/>
                        </a:rPr>
                        <a:t>AND booleano</a:t>
                      </a:r>
                    </a:p>
                  </a:txBody>
                  <a:tcPr marL="37383" marR="37383" marT="37383" marB="37383" anchor="ctr"/>
                </a:tc>
                <a:tc>
                  <a:txBody>
                    <a:bodyPr/>
                    <a:lstStyle/>
                    <a:p>
                      <a:r>
                        <a:rPr lang="es-AR" sz="1400" dirty="0">
                          <a:latin typeface="Arial" panose="020B0604020202020204" pitchFamily="34" charset="0"/>
                          <a:cs typeface="Arial" panose="020B0604020202020204" pitchFamily="34" charset="0"/>
                        </a:rPr>
                        <a:t>&amp;&amp;</a:t>
                      </a:r>
                    </a:p>
                  </a:txBody>
                  <a:tcPr marL="37383" marR="37383" marT="37383" marB="37383" anchor="ctr"/>
                </a:tc>
                <a:extLst>
                  <a:ext uri="{0D108BD9-81ED-4DB2-BD59-A6C34878D82A}">
                    <a16:rowId xmlns="" xmlns:a16="http://schemas.microsoft.com/office/drawing/2014/main" val="10007"/>
                  </a:ext>
                </a:extLst>
              </a:tr>
              <a:tr h="371936">
                <a:tc>
                  <a:txBody>
                    <a:bodyPr/>
                    <a:lstStyle/>
                    <a:p>
                      <a:r>
                        <a:rPr lang="es-AR" sz="1400">
                          <a:latin typeface="Arial" panose="020B0604020202020204" pitchFamily="34" charset="0"/>
                          <a:cs typeface="Arial" panose="020B0604020202020204" pitchFamily="34" charset="0"/>
                        </a:rPr>
                        <a:t>OR booleano</a:t>
                      </a:r>
                    </a:p>
                  </a:txBody>
                  <a:tcPr marL="37383" marR="37383" marT="37383" marB="37383" anchor="ctr"/>
                </a:tc>
                <a:tc>
                  <a:txBody>
                    <a:bodyPr/>
                    <a:lstStyle/>
                    <a:p>
                      <a:r>
                        <a:rPr lang="es-AR" sz="1400" dirty="0">
                          <a:latin typeface="Arial" panose="020B0604020202020204" pitchFamily="34" charset="0"/>
                          <a:cs typeface="Arial" panose="020B0604020202020204" pitchFamily="34" charset="0"/>
                        </a:rPr>
                        <a:t>||</a:t>
                      </a:r>
                    </a:p>
                  </a:txBody>
                  <a:tcPr marL="37383" marR="37383" marT="37383" marB="37383" anchor="ctr"/>
                </a:tc>
                <a:extLst>
                  <a:ext uri="{0D108BD9-81ED-4DB2-BD59-A6C34878D82A}">
                    <a16:rowId xmlns="" xmlns:a16="http://schemas.microsoft.com/office/drawing/2014/main" val="10008"/>
                  </a:ext>
                </a:extLst>
              </a:tr>
              <a:tr h="371936">
                <a:tc>
                  <a:txBody>
                    <a:bodyPr/>
                    <a:lstStyle/>
                    <a:p>
                      <a:r>
                        <a:rPr lang="es-AR" sz="1400" dirty="0">
                          <a:latin typeface="Arial" panose="020B0604020202020204" pitchFamily="34" charset="0"/>
                          <a:cs typeface="Arial" panose="020B0604020202020204" pitchFamily="34" charset="0"/>
                        </a:rPr>
                        <a:t>operadores de asignación</a:t>
                      </a:r>
                    </a:p>
                  </a:txBody>
                  <a:tcPr marL="37383" marR="37383" marT="37383" marB="37383" anchor="ctr"/>
                </a:tc>
                <a:tc>
                  <a:txBody>
                    <a:bodyPr/>
                    <a:lstStyle/>
                    <a:p>
                      <a:r>
                        <a:rPr lang="es-AR" sz="1400" dirty="0">
                          <a:latin typeface="Arial" panose="020B0604020202020204" pitchFamily="34" charset="0"/>
                          <a:cs typeface="Arial" panose="020B0604020202020204" pitchFamily="34" charset="0"/>
                        </a:rPr>
                        <a:t>= += -= *= /=</a:t>
                      </a:r>
                    </a:p>
                  </a:txBody>
                  <a:tcPr marL="37383" marR="37383" marT="37383" marB="37383" anchor="ctr"/>
                </a:tc>
                <a:extLst>
                  <a:ext uri="{0D108BD9-81ED-4DB2-BD59-A6C34878D82A}">
                    <a16:rowId xmlns="" xmlns:a16="http://schemas.microsoft.com/office/drawing/2014/main" val="10009"/>
                  </a:ext>
                </a:extLst>
              </a:tr>
            </a:tbl>
          </a:graphicData>
        </a:graphic>
      </p:graphicFrame>
      <p:sp>
        <p:nvSpPr>
          <p:cNvPr id="9" name="Marcador de contenido 2"/>
          <p:cNvSpPr>
            <a:spLocks noGrp="1"/>
          </p:cNvSpPr>
          <p:nvPr>
            <p:ph idx="1"/>
          </p:nvPr>
        </p:nvSpPr>
        <p:spPr>
          <a:xfrm>
            <a:off x="4391890" y="2160000"/>
            <a:ext cx="4123459" cy="4351338"/>
          </a:xfrm>
        </p:spPr>
        <p:txBody>
          <a:bodyPr>
            <a:normAutofit/>
          </a:bodyPr>
          <a:lstStyle/>
          <a:p>
            <a:pPr algn="just"/>
            <a:r>
              <a:rPr lang="es-AR" sz="2000" dirty="0"/>
              <a:t>La regla de precedencia establece que los operadores de mayor nivel se ejecuten primero (los primeros en la tabla)</a:t>
            </a:r>
          </a:p>
          <a:p>
            <a:pPr marL="0" lvl="0" indent="0">
              <a:buNone/>
            </a:pPr>
            <a:endParaRPr lang="es-US" sz="2000" dirty="0"/>
          </a:p>
          <a:p>
            <a:pPr algn="just"/>
            <a:r>
              <a:rPr lang="es-AR" sz="2000" dirty="0"/>
              <a:t>Podemos ver que los últimos son los de asignación. Esto es lógico, ya que se debe calcular primeramente la expresión antes de asignar un resultado a una variable</a:t>
            </a:r>
          </a:p>
        </p:txBody>
      </p:sp>
    </p:spTree>
    <p:extLst>
      <p:ext uri="{BB962C8B-B14F-4D97-AF65-F5344CB8AC3E}">
        <p14:creationId xmlns:p14="http://schemas.microsoft.com/office/powerpoint/2010/main" xmlns="" val="4759705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sz="3600" b="1" dirty="0"/>
              <a:t>Precedencia de operadores</a:t>
            </a:r>
            <a:br>
              <a:rPr lang="es-AR" sz="3600" b="1" dirty="0"/>
            </a:br>
            <a:r>
              <a:rPr lang="es-AR" sz="2800" i="1" dirty="0"/>
              <a:t>Ejemplos</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35</a:t>
            </a:fld>
            <a:endParaRPr lang="es-ES_tradnl" dirty="0"/>
          </a:p>
        </p:txBody>
      </p:sp>
      <p:sp>
        <p:nvSpPr>
          <p:cNvPr id="9" name="Marcador de contenido 2"/>
          <p:cNvSpPr>
            <a:spLocks noGrp="1"/>
          </p:cNvSpPr>
          <p:nvPr>
            <p:ph idx="1"/>
          </p:nvPr>
        </p:nvSpPr>
        <p:spPr>
          <a:xfrm>
            <a:off x="628650" y="2160000"/>
            <a:ext cx="7886699" cy="4351338"/>
          </a:xfrm>
        </p:spPr>
        <p:txBody>
          <a:bodyPr>
            <a:normAutofit fontScale="92500" lnSpcReduction="20000"/>
          </a:bodyPr>
          <a:lstStyle/>
          <a:p>
            <a:r>
              <a:rPr lang="es-US" sz="2000" dirty="0"/>
              <a:t>Ejemplos de asignación y aritmética</a:t>
            </a:r>
          </a:p>
          <a:p>
            <a:pPr marL="0" lvl="0" indent="0">
              <a:buNone/>
            </a:pPr>
            <a:r>
              <a:rPr lang="es-US" sz="1600" dirty="0" err="1">
                <a:latin typeface="Courier New" panose="02070309020205020404" pitchFamily="49" charset="0"/>
                <a:cs typeface="Courier New" panose="02070309020205020404" pitchFamily="49" charset="0"/>
              </a:rPr>
              <a:t>int</a:t>
            </a:r>
            <a:r>
              <a:rPr lang="es-US" sz="1600" dirty="0">
                <a:latin typeface="Courier New" panose="02070309020205020404" pitchFamily="49" charset="0"/>
                <a:cs typeface="Courier New" panose="02070309020205020404" pitchFamily="49" charset="0"/>
              </a:rPr>
              <a:t> j = 1 + 3 * 4;     </a:t>
            </a:r>
            <a:r>
              <a:rPr lang="es-US" sz="1600" b="1" dirty="0">
                <a:latin typeface="Courier New" panose="02070309020205020404" pitchFamily="49" charset="0"/>
                <a:cs typeface="Courier New" panose="02070309020205020404" pitchFamily="49" charset="0"/>
              </a:rPr>
              <a:t>// resultado j = 13</a:t>
            </a:r>
          </a:p>
          <a:p>
            <a:pPr marL="0" indent="0">
              <a:buNone/>
            </a:pPr>
            <a:r>
              <a:rPr lang="es-US" sz="1600" dirty="0" err="1">
                <a:latin typeface="Courier New" panose="02070309020205020404" pitchFamily="49" charset="0"/>
                <a:cs typeface="Courier New" panose="02070309020205020404" pitchFamily="49" charset="0"/>
              </a:rPr>
              <a:t>int</a:t>
            </a:r>
            <a:r>
              <a:rPr lang="es-US" sz="1600" dirty="0">
                <a:latin typeface="Courier New" panose="02070309020205020404" pitchFamily="49" charset="0"/>
                <a:cs typeface="Courier New" panose="02070309020205020404" pitchFamily="49" charset="0"/>
              </a:rPr>
              <a:t> j = 1 + 3 – 4;     </a:t>
            </a:r>
            <a:r>
              <a:rPr lang="es-US" sz="1600" b="1" dirty="0">
                <a:latin typeface="Courier New" panose="02070309020205020404" pitchFamily="49" charset="0"/>
                <a:cs typeface="Courier New" panose="02070309020205020404" pitchFamily="49" charset="0"/>
              </a:rPr>
              <a:t>// resultado j= 0</a:t>
            </a:r>
          </a:p>
          <a:p>
            <a:pPr marL="0" lvl="0" indent="0">
              <a:buNone/>
            </a:pPr>
            <a:r>
              <a:rPr lang="pt-BR" sz="1600" dirty="0" err="1">
                <a:latin typeface="Courier New" panose="02070309020205020404" pitchFamily="49" charset="0"/>
                <a:cs typeface="Courier New" panose="02070309020205020404" pitchFamily="49" charset="0"/>
              </a:rPr>
              <a:t>int</a:t>
            </a:r>
            <a:r>
              <a:rPr lang="pt-BR" sz="1600" dirty="0">
                <a:latin typeface="Courier New" panose="02070309020205020404" pitchFamily="49" charset="0"/>
                <a:cs typeface="Courier New" panose="02070309020205020404" pitchFamily="49" charset="0"/>
              </a:rPr>
              <a:t> h = (1 + 3) * 4;   </a:t>
            </a:r>
            <a:r>
              <a:rPr lang="pt-BR" sz="1600" b="1" dirty="0">
                <a:latin typeface="Courier New" panose="02070309020205020404" pitchFamily="49" charset="0"/>
                <a:cs typeface="Courier New" panose="02070309020205020404" pitchFamily="49" charset="0"/>
              </a:rPr>
              <a:t>// resultado h = 16</a:t>
            </a:r>
            <a:endParaRPr lang="es-US" sz="1600" b="1" dirty="0">
              <a:latin typeface="Courier New" panose="02070309020205020404" pitchFamily="49" charset="0"/>
              <a:cs typeface="Courier New" panose="02070309020205020404" pitchFamily="49" charset="0"/>
            </a:endParaRPr>
          </a:p>
          <a:p>
            <a:pPr marL="0" lvl="0" indent="0">
              <a:buNone/>
            </a:pPr>
            <a:endParaRPr lang="es-US" sz="1600" dirty="0">
              <a:latin typeface="Courier New" panose="02070309020205020404" pitchFamily="49" charset="0"/>
              <a:cs typeface="Courier New" panose="02070309020205020404" pitchFamily="49" charset="0"/>
            </a:endParaRPr>
          </a:p>
          <a:p>
            <a:pPr>
              <a:lnSpc>
                <a:spcPct val="100000"/>
              </a:lnSpc>
            </a:pPr>
            <a:r>
              <a:rPr lang="es-US" sz="2000" dirty="0"/>
              <a:t>Ejemplos de operadores lógicos y relacionales</a:t>
            </a:r>
          </a:p>
          <a:p>
            <a:pPr marL="0" lvl="0" indent="0">
              <a:buNone/>
            </a:pPr>
            <a:r>
              <a:rPr lang="es-US" sz="1600" dirty="0">
                <a:latin typeface="Courier New" panose="02070309020205020404" pitchFamily="49" charset="0"/>
                <a:cs typeface="Courier New" panose="02070309020205020404" pitchFamily="49" charset="0"/>
              </a:rPr>
              <a:t>3&gt;2 &amp;&amp; 2&gt;1 &amp;&amp; 1&gt;0                </a:t>
            </a:r>
            <a:r>
              <a:rPr lang="es-US" sz="1600" b="1" dirty="0">
                <a:latin typeface="Courier New" panose="02070309020205020404" pitchFamily="49" charset="0"/>
                <a:cs typeface="Courier New" panose="02070309020205020404" pitchFamily="49" charset="0"/>
              </a:rPr>
              <a:t>//true</a:t>
            </a:r>
          </a:p>
          <a:p>
            <a:pPr marL="0" lvl="0" indent="0">
              <a:buNone/>
            </a:pPr>
            <a:r>
              <a:rPr lang="es-US" sz="1600" dirty="0">
                <a:latin typeface="Courier New" panose="02070309020205020404" pitchFamily="49" charset="0"/>
                <a:cs typeface="Courier New" panose="02070309020205020404" pitchFamily="49" charset="0"/>
              </a:rPr>
              <a:t>4&lt;1 &amp;&amp; 3&gt;2 || 4&lt;2 &amp;&amp; 2&gt;1         </a:t>
            </a:r>
            <a:r>
              <a:rPr lang="es-US" sz="1600" b="1" dirty="0">
                <a:latin typeface="Courier New" panose="02070309020205020404" pitchFamily="49" charset="0"/>
                <a:cs typeface="Courier New" panose="02070309020205020404" pitchFamily="49" charset="0"/>
              </a:rPr>
              <a:t>//false</a:t>
            </a:r>
          </a:p>
          <a:p>
            <a:pPr marL="0" lvl="0" indent="0">
              <a:buNone/>
            </a:pPr>
            <a:r>
              <a:rPr lang="es-US" sz="1600" dirty="0">
                <a:latin typeface="Courier New" panose="02070309020205020404" pitchFamily="49" charset="0"/>
                <a:cs typeface="Courier New" panose="02070309020205020404" pitchFamily="49" charset="0"/>
              </a:rPr>
              <a:t>4&lt;1 || 4&lt;2 || 4&lt;3 || 4&lt;4 || 4&lt;5  </a:t>
            </a:r>
            <a:r>
              <a:rPr lang="es-US" sz="1600" b="1" dirty="0">
                <a:latin typeface="Courier New" panose="02070309020205020404" pitchFamily="49" charset="0"/>
                <a:cs typeface="Courier New" panose="02070309020205020404" pitchFamily="49" charset="0"/>
              </a:rPr>
              <a:t>//true</a:t>
            </a:r>
          </a:p>
          <a:p>
            <a:pPr marL="0" lvl="0" indent="0">
              <a:buNone/>
            </a:pPr>
            <a:endParaRPr lang="es-US" sz="1600" dirty="0">
              <a:latin typeface="Courier New" panose="02070309020205020404" pitchFamily="49" charset="0"/>
              <a:cs typeface="Courier New" panose="02070309020205020404" pitchFamily="49" charset="0"/>
            </a:endParaRPr>
          </a:p>
          <a:p>
            <a:r>
              <a:rPr lang="es-AR" sz="1600" b="1" dirty="0"/>
              <a:t>Si todos los operadores tienen un nivel idéntico de precedencia, se evalúa la expresión de izquierda a derecha</a:t>
            </a:r>
          </a:p>
          <a:p>
            <a:r>
              <a:rPr lang="es-AR" sz="1600" b="1" dirty="0"/>
              <a:t>Los paréntesis se utilizan para aislar una porción de la expresión de forma que el cálculo se ejecute de forma independiente. Puede forzar a una expresión a ignorar las reglas de precedencia</a:t>
            </a:r>
            <a:endParaRPr lang="es-US" sz="1600" b="1" dirty="0"/>
          </a:p>
        </p:txBody>
      </p:sp>
    </p:spTree>
    <p:extLst>
      <p:ext uri="{BB962C8B-B14F-4D97-AF65-F5344CB8AC3E}">
        <p14:creationId xmlns:p14="http://schemas.microsoft.com/office/powerpoint/2010/main" xmlns="" val="16326055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Sentencias de Selección</a:t>
            </a:r>
          </a:p>
        </p:txBody>
      </p:sp>
      <p:sp>
        <p:nvSpPr>
          <p:cNvPr id="3" name="Marcador de contenido 2"/>
          <p:cNvSpPr>
            <a:spLocks noGrp="1"/>
          </p:cNvSpPr>
          <p:nvPr>
            <p:ph idx="1"/>
          </p:nvPr>
        </p:nvSpPr>
        <p:spPr/>
        <p:txBody>
          <a:bodyPr>
            <a:normAutofit fontScale="77500" lnSpcReduction="20000"/>
          </a:bodyPr>
          <a:lstStyle/>
          <a:p>
            <a:r>
              <a:rPr lang="es-AR" dirty="0"/>
              <a:t>Las </a:t>
            </a:r>
            <a:r>
              <a:rPr lang="es-AR" b="1" dirty="0"/>
              <a:t>sentencias de selección </a:t>
            </a:r>
            <a:r>
              <a:rPr lang="es-AR" dirty="0"/>
              <a:t>nos permiten especificar condiciones para cambiar el flujo de control en un programa</a:t>
            </a:r>
          </a:p>
          <a:p>
            <a:pPr marL="0" indent="0">
              <a:buNone/>
            </a:pPr>
            <a:endParaRPr lang="es-AR" dirty="0"/>
          </a:p>
          <a:p>
            <a:pPr marL="457200" indent="-368300">
              <a:lnSpc>
                <a:spcPct val="115000"/>
              </a:lnSpc>
              <a:spcBef>
                <a:spcPts val="0"/>
              </a:spcBef>
              <a:buClr>
                <a:srgbClr val="292929"/>
              </a:buClr>
              <a:buSzPct val="91666"/>
              <a:buChar char="○"/>
            </a:pPr>
            <a:r>
              <a:rPr lang="es-AR" b="1" dirty="0" err="1"/>
              <a:t>if</a:t>
            </a:r>
            <a:r>
              <a:rPr lang="es-AR" dirty="0"/>
              <a:t>: ejecuta un bloque de código si la evaluación de determinada expresión lógica es verdadera (true)</a:t>
            </a:r>
          </a:p>
          <a:p>
            <a:pPr marL="457200" indent="-381000">
              <a:lnSpc>
                <a:spcPct val="115000"/>
              </a:lnSpc>
              <a:spcBef>
                <a:spcPts val="0"/>
              </a:spcBef>
              <a:buClr>
                <a:srgbClr val="292929"/>
              </a:buClr>
              <a:buSzPct val="100000"/>
              <a:buChar char="○"/>
            </a:pPr>
            <a:r>
              <a:rPr lang="es-AR" b="1" dirty="0" err="1"/>
              <a:t>if</a:t>
            </a:r>
            <a:r>
              <a:rPr lang="es-AR" b="1" dirty="0"/>
              <a:t>/</a:t>
            </a:r>
            <a:r>
              <a:rPr lang="es-AR" b="1" dirty="0" err="1"/>
              <a:t>else</a:t>
            </a:r>
            <a:r>
              <a:rPr lang="es-AR" dirty="0"/>
              <a:t>: ejecuta un bloque de código si la evaluación de determinada expresión lógica es verdadera (true), y otro bloque diferente de código si el resultado es falso (false)</a:t>
            </a:r>
          </a:p>
          <a:p>
            <a:pPr marL="457200" indent="-381000">
              <a:lnSpc>
                <a:spcPct val="115000"/>
              </a:lnSpc>
              <a:spcBef>
                <a:spcPts val="0"/>
              </a:spcBef>
              <a:buClr>
                <a:srgbClr val="292929"/>
              </a:buClr>
              <a:buSzPct val="100000"/>
              <a:buChar char="○"/>
            </a:pPr>
            <a:r>
              <a:rPr lang="es-AR" b="1" dirty="0" err="1"/>
              <a:t>switch</a:t>
            </a:r>
            <a:r>
              <a:rPr lang="es-AR" dirty="0"/>
              <a:t>: es un </a:t>
            </a:r>
            <a:r>
              <a:rPr lang="es-AR" dirty="0" err="1"/>
              <a:t>if</a:t>
            </a:r>
            <a:r>
              <a:rPr lang="es-AR" dirty="0"/>
              <a:t> con </a:t>
            </a:r>
            <a:r>
              <a:rPr lang="es-AR" dirty="0" err="1"/>
              <a:t>multi</a:t>
            </a:r>
            <a:r>
              <a:rPr lang="es-AR" dirty="0"/>
              <a:t> bifurcaciones. Ejecuta diferentes bloques de código de acuerdo a los múltiples valores diferentes que puede tomar una variable</a:t>
            </a:r>
          </a:p>
          <a:p>
            <a:pPr lvl="1"/>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36</a:t>
            </a:fld>
            <a:endParaRPr lang="es-ES_tradnl" dirty="0"/>
          </a:p>
        </p:txBody>
      </p:sp>
    </p:spTree>
    <p:extLst>
      <p:ext uri="{BB962C8B-B14F-4D97-AF65-F5344CB8AC3E}">
        <p14:creationId xmlns:p14="http://schemas.microsoft.com/office/powerpoint/2010/main" xmlns="" val="35684895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82930" y="900000"/>
            <a:ext cx="8088630" cy="1220315"/>
          </a:xfrm>
        </p:spPr>
        <p:txBody>
          <a:bodyPr>
            <a:normAutofit fontScale="90000"/>
          </a:bodyPr>
          <a:lstStyle/>
          <a:p>
            <a:r>
              <a:rPr lang="es-AR" b="1" dirty="0"/>
              <a:t>Sentencias de Selección</a:t>
            </a:r>
            <a:br>
              <a:rPr lang="es-AR" b="1" dirty="0"/>
            </a:br>
            <a:r>
              <a:rPr lang="es-ES_tradnl" sz="3100" i="1" dirty="0"/>
              <a:t>Problema: Retirar dinero de un cajero automático</a:t>
            </a:r>
            <a:endParaRPr lang="es-ES_tradnl" sz="3100" dirty="0"/>
          </a:p>
        </p:txBody>
      </p:sp>
      <p:sp>
        <p:nvSpPr>
          <p:cNvPr id="3" name="Marcador de contenido 2"/>
          <p:cNvSpPr>
            <a:spLocks noGrp="1"/>
          </p:cNvSpPr>
          <p:nvPr>
            <p:ph idx="1"/>
          </p:nvPr>
        </p:nvSpPr>
        <p:spPr/>
        <p:txBody>
          <a:bodyPr>
            <a:normAutofit lnSpcReduction="10000"/>
          </a:bodyPr>
          <a:lstStyle/>
          <a:p>
            <a:pPr marL="0" indent="0">
              <a:buNone/>
            </a:pPr>
            <a:r>
              <a:rPr lang="es-ES_tradnl" sz="2400" dirty="0"/>
              <a:t>Un cliente del banco requiere retirar dinero de un cajero automático</a:t>
            </a:r>
          </a:p>
          <a:p>
            <a:pPr marL="0" indent="0">
              <a:buNone/>
            </a:pPr>
            <a:r>
              <a:rPr lang="es-ES_tradnl" sz="2400" b="1" dirty="0"/>
              <a:t>Dependiendo</a:t>
            </a:r>
            <a:r>
              <a:rPr lang="es-ES_tradnl" sz="2400" dirty="0"/>
              <a:t> del monto ingresado a extraer:</a:t>
            </a:r>
          </a:p>
          <a:p>
            <a:pPr lvl="1"/>
            <a:r>
              <a:rPr lang="es-ES_tradnl" sz="2000" dirty="0"/>
              <a:t>Se le entrega el dinero al usuario y se descuenta el monto de su cuenta </a:t>
            </a:r>
            <a:r>
              <a:rPr lang="es-ES_tradnl" sz="2000" b="1" dirty="0"/>
              <a:t>O</a:t>
            </a:r>
          </a:p>
          <a:p>
            <a:pPr lvl="1"/>
            <a:r>
              <a:rPr lang="es-ES_tradnl" sz="2000" dirty="0"/>
              <a:t>Se le muestra un mensaje de error por pantalla y se le expulsa la tarjeta</a:t>
            </a:r>
            <a:endParaRPr lang="es-ES_tradnl" dirty="0"/>
          </a:p>
          <a:p>
            <a:pPr marL="0" indent="0">
              <a:buNone/>
            </a:pPr>
            <a:endParaRPr lang="es-ES_tradnl" sz="1800" dirty="0"/>
          </a:p>
          <a:p>
            <a:pPr marL="0" indent="0">
              <a:buNone/>
            </a:pPr>
            <a:r>
              <a:rPr lang="es-ES_tradnl" sz="1800" b="1" dirty="0"/>
              <a:t>Si (IF)</a:t>
            </a:r>
            <a:r>
              <a:rPr lang="es-ES_tradnl" sz="1800" dirty="0"/>
              <a:t> Monto a retirar es </a:t>
            </a:r>
            <a:r>
              <a:rPr lang="es-ES_tradnl" sz="1800" b="1" dirty="0"/>
              <a:t>menor o igual </a:t>
            </a:r>
            <a:r>
              <a:rPr lang="es-ES_tradnl" sz="1800" dirty="0"/>
              <a:t>que saldo en cuenta </a:t>
            </a:r>
            <a:r>
              <a:rPr lang="es-ES_tradnl" sz="1800" b="1" dirty="0"/>
              <a:t>(CONDICION) </a:t>
            </a:r>
          </a:p>
          <a:p>
            <a:pPr marL="0" indent="0">
              <a:buNone/>
            </a:pPr>
            <a:r>
              <a:rPr lang="es-ES_tradnl" sz="1800" b="1" dirty="0"/>
              <a:t>Entonces (THEN) </a:t>
            </a:r>
          </a:p>
          <a:p>
            <a:pPr marL="0" indent="0">
              <a:buNone/>
            </a:pPr>
            <a:r>
              <a:rPr lang="es-ES_tradnl" sz="1800" b="1" dirty="0"/>
              <a:t>	</a:t>
            </a:r>
            <a:r>
              <a:rPr lang="es-ES_tradnl" sz="1800" dirty="0">
                <a:solidFill>
                  <a:schemeClr val="accent6"/>
                </a:solidFill>
              </a:rPr>
              <a:t>entregar dinero solicitado y descontar de cuenta</a:t>
            </a:r>
          </a:p>
          <a:p>
            <a:pPr marL="0" indent="0">
              <a:buNone/>
            </a:pPr>
            <a:r>
              <a:rPr lang="es-ES_tradnl" sz="1800" b="1" dirty="0"/>
              <a:t>Sino (ELSE) </a:t>
            </a:r>
          </a:p>
          <a:p>
            <a:pPr marL="0" indent="0">
              <a:buNone/>
            </a:pPr>
            <a:r>
              <a:rPr lang="es-ES_tradnl" sz="1800" b="1" dirty="0"/>
              <a:t>	</a:t>
            </a:r>
            <a:r>
              <a:rPr lang="es-ES_tradnl" sz="1800" dirty="0">
                <a:solidFill>
                  <a:srgbClr val="FF0000"/>
                </a:solidFill>
              </a:rPr>
              <a:t>mostrar mensaje por pantalla y expulsar tarjeta</a:t>
            </a:r>
            <a:r>
              <a:rPr lang="es-ES_tradnl" sz="1800" b="1" dirty="0">
                <a:solidFill>
                  <a:srgbClr val="FF0000"/>
                </a:solidFill>
              </a:rPr>
              <a:t> </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37</a:t>
            </a:fld>
            <a:endParaRPr lang="es-ES_tradnl" dirty="0"/>
          </a:p>
        </p:txBody>
      </p:sp>
    </p:spTree>
    <p:extLst>
      <p:ext uri="{BB962C8B-B14F-4D97-AF65-F5344CB8AC3E}">
        <p14:creationId xmlns:p14="http://schemas.microsoft.com/office/powerpoint/2010/main" xmlns="" val="39846976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La Sentencia IF</a:t>
            </a:r>
          </a:p>
        </p:txBody>
      </p:sp>
      <p:sp>
        <p:nvSpPr>
          <p:cNvPr id="3" name="Marcador de contenido 2"/>
          <p:cNvSpPr>
            <a:spLocks noGrp="1"/>
          </p:cNvSpPr>
          <p:nvPr>
            <p:ph idx="1"/>
          </p:nvPr>
        </p:nvSpPr>
        <p:spPr/>
        <p:txBody>
          <a:bodyPr/>
          <a:lstStyle/>
          <a:p>
            <a:pPr lvl="0"/>
            <a:r>
              <a:rPr lang="es-AR" dirty="0"/>
              <a:t>Forma general de la sentencia </a:t>
            </a:r>
            <a:r>
              <a:rPr lang="es-AR" dirty="0" err="1"/>
              <a:t>if</a:t>
            </a:r>
            <a:r>
              <a:rPr lang="es-AR" dirty="0"/>
              <a:t>:</a:t>
            </a:r>
          </a:p>
          <a:p>
            <a:endParaRPr lang="es-ES_tradnl" dirty="0"/>
          </a:p>
          <a:p>
            <a:endParaRPr lang="es-ES_tradnl" dirty="0"/>
          </a:p>
          <a:p>
            <a:endParaRPr lang="es-ES_tradnl" sz="2400" dirty="0"/>
          </a:p>
          <a:p>
            <a:pPr marL="0" lvl="0" indent="0">
              <a:buNone/>
            </a:pPr>
            <a:endParaRPr lang="es-AR" sz="2400" dirty="0"/>
          </a:p>
          <a:p>
            <a:r>
              <a:rPr lang="es-AR" sz="2400" dirty="0"/>
              <a:t>Si la </a:t>
            </a:r>
            <a:r>
              <a:rPr lang="es-AR" sz="2400" b="1" dirty="0"/>
              <a:t>expresión lógica</a:t>
            </a:r>
            <a:r>
              <a:rPr lang="es-AR" sz="2400" dirty="0"/>
              <a:t> es verdadera se ejecutan las sentencias del bloque de código, también llamado </a:t>
            </a:r>
            <a:r>
              <a:rPr lang="es-AR" sz="2400" b="1" dirty="0"/>
              <a:t>cuerpo</a:t>
            </a:r>
            <a:r>
              <a:rPr lang="es-AR" sz="2400" dirty="0"/>
              <a:t> del </a:t>
            </a:r>
            <a:r>
              <a:rPr lang="es-AR" sz="2400" dirty="0" err="1"/>
              <a:t>if</a:t>
            </a:r>
            <a:endParaRPr lang="es-AR" sz="2400" dirty="0"/>
          </a:p>
          <a:p>
            <a:r>
              <a:rPr lang="es-AR" sz="2400" dirty="0"/>
              <a:t>Si es falsa, se saltea el cuerpo</a:t>
            </a:r>
          </a:p>
          <a:p>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38</a:t>
            </a:fld>
            <a:endParaRPr lang="es-ES_tradnl" dirty="0"/>
          </a:p>
        </p:txBody>
      </p:sp>
      <p:sp>
        <p:nvSpPr>
          <p:cNvPr id="6" name="Shape 228"/>
          <p:cNvSpPr txBox="1"/>
          <p:nvPr/>
        </p:nvSpPr>
        <p:spPr>
          <a:xfrm>
            <a:off x="2810123" y="2062050"/>
            <a:ext cx="4460400"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2400" b="1">
                <a:solidFill>
                  <a:srgbClr val="FF0000"/>
                </a:solidFill>
                <a:latin typeface="Courier New"/>
                <a:ea typeface="Courier New"/>
                <a:cs typeface="Courier New"/>
                <a:sym typeface="Courier New"/>
              </a:rPr>
              <a:t>if (expresión_lógica){</a:t>
            </a:r>
          </a:p>
          <a:p>
            <a:pPr lvl="0" rtl="0">
              <a:lnSpc>
                <a:spcPct val="115000"/>
              </a:lnSpc>
              <a:spcBef>
                <a:spcPts val="0"/>
              </a:spcBef>
              <a:buNone/>
            </a:pPr>
            <a:r>
              <a:rPr lang="es-AR" sz="2400" b="1">
                <a:solidFill>
                  <a:srgbClr val="FF0000"/>
                </a:solidFill>
                <a:latin typeface="Courier New"/>
                <a:ea typeface="Courier New"/>
                <a:cs typeface="Courier New"/>
                <a:sym typeface="Courier New"/>
              </a:rPr>
              <a:t>   sentencias;</a:t>
            </a:r>
          </a:p>
          <a:p>
            <a:pPr lvl="0" rtl="0">
              <a:lnSpc>
                <a:spcPct val="115000"/>
              </a:lnSpc>
              <a:spcBef>
                <a:spcPts val="0"/>
              </a:spcBef>
              <a:buNone/>
            </a:pPr>
            <a:r>
              <a:rPr lang="es-AR" sz="2400" b="1">
                <a:solidFill>
                  <a:srgbClr val="FF0000"/>
                </a:solidFill>
                <a:latin typeface="Courier New"/>
                <a:ea typeface="Courier New"/>
                <a:cs typeface="Courier New"/>
                <a:sym typeface="Courier New"/>
              </a:rPr>
              <a:t>}</a:t>
            </a:r>
          </a:p>
        </p:txBody>
      </p:sp>
    </p:spTree>
    <p:extLst>
      <p:ext uri="{BB962C8B-B14F-4D97-AF65-F5344CB8AC3E}">
        <p14:creationId xmlns:p14="http://schemas.microsoft.com/office/powerpoint/2010/main" xmlns="" val="912764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solidFill>
                  <a:prstClr val="black"/>
                </a:solidFill>
              </a:rPr>
              <a:t>Introducción a Java</a:t>
            </a:r>
            <a:br>
              <a:rPr lang="es-ES_tradnl" b="1" dirty="0">
                <a:solidFill>
                  <a:prstClr val="black"/>
                </a:solidFill>
              </a:rPr>
            </a:br>
            <a:r>
              <a:rPr lang="es-ES_tradnl" sz="2800" i="1" u="sng" dirty="0" err="1">
                <a:solidFill>
                  <a:prstClr val="black"/>
                </a:solidFill>
              </a:rPr>
              <a:t>NetBeans</a:t>
            </a:r>
            <a:r>
              <a:rPr lang="es-ES_tradnl" sz="2800" i="1" dirty="0">
                <a:solidFill>
                  <a:prstClr val="black"/>
                </a:solidFill>
              </a:rPr>
              <a:t>: Elegir el Tipo de Proyecto</a:t>
            </a:r>
            <a:endParaRPr lang="es-ES_tradnl" dirty="0"/>
          </a:p>
        </p:txBody>
      </p:sp>
      <p:sp>
        <p:nvSpPr>
          <p:cNvPr id="3" name="Marcador de contenido 2">
            <a:extLst>
              <a:ext uri="{FF2B5EF4-FFF2-40B4-BE49-F238E27FC236}">
                <a16:creationId xmlns="" xmlns:a16="http://schemas.microsoft.com/office/drawing/2014/main" id="{D64FACBB-C69C-46D7-B928-E79125A52374}"/>
              </a:ext>
            </a:extLst>
          </p:cNvPr>
          <p:cNvSpPr>
            <a:spLocks noGrp="1"/>
          </p:cNvSpPr>
          <p:nvPr>
            <p:ph idx="1"/>
          </p:nvPr>
        </p:nvSpPr>
        <p:spPr/>
        <p:txBody>
          <a:bodyPr/>
          <a:lstStyle/>
          <a:p>
            <a:endParaRPr lang="es-ES"/>
          </a:p>
        </p:txBody>
      </p:sp>
      <p:sp>
        <p:nvSpPr>
          <p:cNvPr id="4" name="Marcador de pie de página 3"/>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3</a:t>
            </a:fld>
            <a:endParaRPr lang="es-ES_tradnl" dirty="0"/>
          </a:p>
        </p:txBody>
      </p:sp>
      <p:pic>
        <p:nvPicPr>
          <p:cNvPr id="7" name="Imagen 6"/>
          <p:cNvPicPr>
            <a:picLocks noChangeAspect="1"/>
          </p:cNvPicPr>
          <p:nvPr/>
        </p:nvPicPr>
        <p:blipFill>
          <a:blip r:embed="rId2"/>
          <a:stretch>
            <a:fillRect/>
          </a:stretch>
        </p:blipFill>
        <p:spPr>
          <a:xfrm>
            <a:off x="8075906" y="765078"/>
            <a:ext cx="633754" cy="1178940"/>
          </a:xfrm>
          <a:prstGeom prst="rect">
            <a:avLst/>
          </a:prstGeom>
        </p:spPr>
      </p:pic>
      <p:pic>
        <p:nvPicPr>
          <p:cNvPr id="8" name="Imagen 7"/>
          <p:cNvPicPr>
            <a:picLocks noChangeAspect="1"/>
          </p:cNvPicPr>
          <p:nvPr/>
        </p:nvPicPr>
        <p:blipFill>
          <a:blip r:embed="rId3"/>
          <a:stretch>
            <a:fillRect/>
          </a:stretch>
        </p:blipFill>
        <p:spPr>
          <a:xfrm>
            <a:off x="1524508" y="2088924"/>
            <a:ext cx="6327648" cy="4467091"/>
          </a:xfrm>
          <a:prstGeom prst="rect">
            <a:avLst/>
          </a:prstGeom>
        </p:spPr>
      </p:pic>
      <p:sp>
        <p:nvSpPr>
          <p:cNvPr id="9" name="Esquina doblada 8"/>
          <p:cNvSpPr/>
          <p:nvPr/>
        </p:nvSpPr>
        <p:spPr>
          <a:xfrm>
            <a:off x="1673594" y="3881343"/>
            <a:ext cx="1459263" cy="978480"/>
          </a:xfrm>
          <a:prstGeom prst="foldedCorner">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600" dirty="0">
                <a:solidFill>
                  <a:schemeClr val="tx1"/>
                </a:solidFill>
                <a:latin typeface="Arial" charset="0"/>
                <a:ea typeface="Arial" charset="0"/>
                <a:cs typeface="Arial" charset="0"/>
              </a:rPr>
              <a:t>Seleccionar la categoría “Java”</a:t>
            </a:r>
          </a:p>
        </p:txBody>
      </p:sp>
      <p:sp>
        <p:nvSpPr>
          <p:cNvPr id="10" name="Esquina doblada 9"/>
          <p:cNvSpPr/>
          <p:nvPr/>
        </p:nvSpPr>
        <p:spPr>
          <a:xfrm>
            <a:off x="5926721" y="3879979"/>
            <a:ext cx="1731125" cy="884980"/>
          </a:xfrm>
          <a:prstGeom prst="foldedCorner">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solidFill>
                  <a:schemeClr val="tx1"/>
                </a:solidFill>
                <a:latin typeface="Arial" charset="0"/>
                <a:ea typeface="Arial" charset="0"/>
                <a:cs typeface="Arial" charset="0"/>
              </a:rPr>
              <a:t>Seleccionar el tipo de proyecto </a:t>
            </a:r>
          </a:p>
          <a:p>
            <a:pPr algn="ctr"/>
            <a:r>
              <a:rPr lang="es-ES_tradnl" sz="1400" dirty="0">
                <a:solidFill>
                  <a:schemeClr val="tx1"/>
                </a:solidFill>
                <a:latin typeface="Arial" charset="0"/>
                <a:ea typeface="Arial" charset="0"/>
                <a:cs typeface="Arial" charset="0"/>
              </a:rPr>
              <a:t>“Java </a:t>
            </a:r>
            <a:r>
              <a:rPr lang="es-ES_tradnl" sz="1400" dirty="0" err="1">
                <a:solidFill>
                  <a:schemeClr val="tx1"/>
                </a:solidFill>
                <a:latin typeface="Arial" charset="0"/>
                <a:ea typeface="Arial" charset="0"/>
                <a:cs typeface="Arial" charset="0"/>
              </a:rPr>
              <a:t>Application</a:t>
            </a:r>
            <a:r>
              <a:rPr lang="es-ES_tradnl" sz="1400" dirty="0">
                <a:solidFill>
                  <a:schemeClr val="tx1"/>
                </a:solidFill>
                <a:latin typeface="Arial" charset="0"/>
                <a:ea typeface="Arial" charset="0"/>
                <a:cs typeface="Arial" charset="0"/>
              </a:rPr>
              <a:t>”</a:t>
            </a:r>
          </a:p>
        </p:txBody>
      </p:sp>
      <p:sp>
        <p:nvSpPr>
          <p:cNvPr id="11" name="Rectángulo redondeado 10"/>
          <p:cNvSpPr/>
          <p:nvPr/>
        </p:nvSpPr>
        <p:spPr>
          <a:xfrm>
            <a:off x="3432980" y="3120985"/>
            <a:ext cx="867925" cy="230856"/>
          </a:xfrm>
          <a:prstGeom prst="roundRect">
            <a:avLst/>
          </a:prstGeom>
          <a:solidFill>
            <a:srgbClr val="92D05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2" name="Conector recto de flecha 11"/>
          <p:cNvCxnSpPr/>
          <p:nvPr/>
        </p:nvCxnSpPr>
        <p:spPr>
          <a:xfrm flipV="1">
            <a:off x="3132857" y="3351841"/>
            <a:ext cx="734086" cy="10187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redondeado 12"/>
          <p:cNvSpPr/>
          <p:nvPr/>
        </p:nvSpPr>
        <p:spPr>
          <a:xfrm>
            <a:off x="5324555" y="3132926"/>
            <a:ext cx="1242471" cy="218915"/>
          </a:xfrm>
          <a:prstGeom prst="roundRect">
            <a:avLst/>
          </a:prstGeom>
          <a:solidFill>
            <a:srgbClr val="92D05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4" name="Conector recto de flecha 13"/>
          <p:cNvCxnSpPr/>
          <p:nvPr/>
        </p:nvCxnSpPr>
        <p:spPr>
          <a:xfrm flipH="1" flipV="1">
            <a:off x="5945791" y="3351841"/>
            <a:ext cx="846493" cy="528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Imagen 14"/>
          <p:cNvPicPr>
            <a:picLocks noChangeAspect="1"/>
          </p:cNvPicPr>
          <p:nvPr/>
        </p:nvPicPr>
        <p:blipFill>
          <a:blip r:embed="rId4"/>
          <a:stretch>
            <a:fillRect/>
          </a:stretch>
        </p:blipFill>
        <p:spPr>
          <a:xfrm>
            <a:off x="504593" y="1023051"/>
            <a:ext cx="962084" cy="974211"/>
          </a:xfrm>
          <a:prstGeom prst="rect">
            <a:avLst/>
          </a:prstGeom>
        </p:spPr>
      </p:pic>
    </p:spTree>
    <p:extLst>
      <p:ext uri="{BB962C8B-B14F-4D97-AF65-F5344CB8AC3E}">
        <p14:creationId xmlns:p14="http://schemas.microsoft.com/office/powerpoint/2010/main" xmlns="" val="92927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98170" y="900000"/>
            <a:ext cx="8027670" cy="1220315"/>
          </a:xfrm>
        </p:spPr>
        <p:txBody>
          <a:bodyPr>
            <a:normAutofit fontScale="90000"/>
          </a:bodyPr>
          <a:lstStyle/>
          <a:p>
            <a:r>
              <a:rPr lang="es-AR" b="1" dirty="0"/>
              <a:t>Sentencias de Selección</a:t>
            </a:r>
            <a:r>
              <a:rPr lang="es-AR" dirty="0"/>
              <a:t/>
            </a:r>
            <a:br>
              <a:rPr lang="es-AR" dirty="0"/>
            </a:br>
            <a:r>
              <a:rPr lang="es-ES_tradnl" sz="3100" i="1" dirty="0"/>
              <a:t>Problema: Retirar dinero de un cajero automático</a:t>
            </a:r>
            <a:endParaRPr lang="es-ES_tradnl" sz="3100" dirty="0"/>
          </a:p>
        </p:txBody>
      </p:sp>
      <p:sp>
        <p:nvSpPr>
          <p:cNvPr id="3" name="Marcador de contenido 2"/>
          <p:cNvSpPr>
            <a:spLocks noGrp="1"/>
          </p:cNvSpPr>
          <p:nvPr>
            <p:ph idx="1"/>
          </p:nvPr>
        </p:nvSpPr>
        <p:spPr/>
        <p:txBody>
          <a:bodyPr>
            <a:normAutofit fontScale="92500" lnSpcReduction="20000"/>
          </a:bodyPr>
          <a:lstStyle/>
          <a:p>
            <a:pPr marL="0" indent="0">
              <a:buNone/>
            </a:pPr>
            <a:r>
              <a:rPr lang="es-ES_tradnl" sz="1800" b="1" dirty="0"/>
              <a:t>Si (IF)</a:t>
            </a:r>
            <a:r>
              <a:rPr lang="es-ES_tradnl" sz="1800" dirty="0"/>
              <a:t> Monto a retirar es </a:t>
            </a:r>
            <a:r>
              <a:rPr lang="es-ES_tradnl" sz="1800" b="1" dirty="0"/>
              <a:t>menor o igual </a:t>
            </a:r>
            <a:r>
              <a:rPr lang="es-ES_tradnl" sz="1800" dirty="0"/>
              <a:t>que saldo en cuenta </a:t>
            </a:r>
            <a:r>
              <a:rPr lang="es-ES_tradnl" sz="1800" b="1" dirty="0"/>
              <a:t>(CONDICION) </a:t>
            </a:r>
          </a:p>
          <a:p>
            <a:pPr marL="0" indent="0">
              <a:buNone/>
            </a:pPr>
            <a:r>
              <a:rPr lang="es-ES_tradnl" sz="1800" b="1" dirty="0"/>
              <a:t>Entonces (THEN) </a:t>
            </a:r>
          </a:p>
          <a:p>
            <a:pPr marL="0" indent="0">
              <a:buNone/>
            </a:pPr>
            <a:r>
              <a:rPr lang="es-ES_tradnl" sz="1800" b="1" dirty="0"/>
              <a:t>	</a:t>
            </a:r>
            <a:r>
              <a:rPr lang="es-ES_tradnl" sz="1800" dirty="0">
                <a:solidFill>
                  <a:schemeClr val="accent6"/>
                </a:solidFill>
              </a:rPr>
              <a:t>entregar dinero solicitado y descontar de cuenta</a:t>
            </a:r>
          </a:p>
          <a:p>
            <a:pPr marL="0" indent="0">
              <a:buNone/>
            </a:pPr>
            <a:r>
              <a:rPr lang="es-ES_tradnl" sz="1800" b="1" dirty="0"/>
              <a:t>Sino (ELSE) </a:t>
            </a:r>
          </a:p>
          <a:p>
            <a:pPr marL="0" indent="0">
              <a:buNone/>
            </a:pPr>
            <a:r>
              <a:rPr lang="es-ES_tradnl" sz="1800" b="1" dirty="0"/>
              <a:t>	</a:t>
            </a:r>
            <a:r>
              <a:rPr lang="es-ES_tradnl" sz="1800" dirty="0">
                <a:solidFill>
                  <a:srgbClr val="FF0000"/>
                </a:solidFill>
              </a:rPr>
              <a:t>mostrar mensaje por pantalla y expulsar tarjeta</a:t>
            </a:r>
            <a:r>
              <a:rPr lang="es-ES_tradnl" sz="1800" b="1" dirty="0">
                <a:solidFill>
                  <a:srgbClr val="FF0000"/>
                </a:solidFill>
              </a:rPr>
              <a:t> </a:t>
            </a:r>
          </a:p>
          <a:p>
            <a:pPr marL="0" indent="0">
              <a:buNone/>
            </a:pPr>
            <a:endParaRPr lang="es-ES_tradnl" sz="1800" b="1" dirty="0">
              <a:solidFill>
                <a:srgbClr val="FF0000"/>
              </a:solidFill>
            </a:endParaRPr>
          </a:p>
          <a:p>
            <a:pPr marL="0" indent="0">
              <a:buNone/>
            </a:pPr>
            <a:endParaRPr lang="es-ES_tradnl" sz="1800" b="1" dirty="0">
              <a:solidFill>
                <a:srgbClr val="FF0000"/>
              </a:solidFill>
            </a:endParaRPr>
          </a:p>
          <a:p>
            <a:pPr lvl="0">
              <a:spcBef>
                <a:spcPts val="0"/>
              </a:spcBef>
              <a:buNone/>
            </a:pPr>
            <a:r>
              <a:rPr lang="es-US" sz="1800" dirty="0" err="1">
                <a:solidFill>
                  <a:schemeClr val="dk1"/>
                </a:solidFill>
                <a:latin typeface="Courier New"/>
                <a:ea typeface="Courier New"/>
                <a:cs typeface="Courier New"/>
                <a:sym typeface="Courier New"/>
              </a:rPr>
              <a:t>Double</a:t>
            </a: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montoARetirar</a:t>
            </a:r>
            <a:r>
              <a:rPr lang="es-US" sz="1800" dirty="0">
                <a:solidFill>
                  <a:schemeClr val="dk1"/>
                </a:solidFill>
                <a:latin typeface="Courier New"/>
                <a:ea typeface="Courier New"/>
                <a:cs typeface="Courier New"/>
                <a:sym typeface="Courier New"/>
              </a:rPr>
              <a:t> = 200.0;</a:t>
            </a:r>
          </a:p>
          <a:p>
            <a:pPr lvl="0">
              <a:spcBef>
                <a:spcPts val="0"/>
              </a:spcBef>
              <a:buNone/>
            </a:pPr>
            <a:r>
              <a:rPr lang="es-US" sz="1800" dirty="0" err="1">
                <a:solidFill>
                  <a:schemeClr val="dk1"/>
                </a:solidFill>
                <a:latin typeface="Courier New"/>
                <a:ea typeface="Courier New"/>
                <a:cs typeface="Courier New"/>
                <a:sym typeface="Courier New"/>
              </a:rPr>
              <a:t>Double</a:t>
            </a: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saldoEnCuenta</a:t>
            </a:r>
            <a:r>
              <a:rPr lang="es-US" sz="1800" dirty="0">
                <a:solidFill>
                  <a:schemeClr val="dk1"/>
                </a:solidFill>
                <a:latin typeface="Courier New"/>
                <a:ea typeface="Courier New"/>
                <a:cs typeface="Courier New"/>
                <a:sym typeface="Courier New"/>
              </a:rPr>
              <a:t> = 1000.50;</a:t>
            </a:r>
          </a:p>
          <a:p>
            <a:pPr lvl="0">
              <a:spcBef>
                <a:spcPts val="0"/>
              </a:spcBef>
              <a:buNone/>
            </a:pPr>
            <a:endParaRPr lang="es-US" sz="1800" dirty="0">
              <a:solidFill>
                <a:schemeClr val="dk1"/>
              </a:solidFill>
              <a:latin typeface="Courier New"/>
              <a:ea typeface="Courier New"/>
              <a:cs typeface="Courier New"/>
              <a:sym typeface="Courier New"/>
            </a:endParaRPr>
          </a:p>
          <a:p>
            <a:pPr lvl="0">
              <a:spcBef>
                <a:spcPts val="0"/>
              </a:spcBef>
              <a:buNone/>
            </a:pPr>
            <a:endParaRPr lang="es-US" sz="1800" dirty="0">
              <a:solidFill>
                <a:schemeClr val="dk1"/>
              </a:solidFill>
              <a:latin typeface="Courier New"/>
              <a:ea typeface="Courier New"/>
              <a:cs typeface="Courier New"/>
              <a:sym typeface="Courier New"/>
            </a:endParaRPr>
          </a:p>
          <a:p>
            <a:pPr lvl="0">
              <a:spcBef>
                <a:spcPts val="0"/>
              </a:spcBef>
              <a:buNone/>
            </a:pPr>
            <a:r>
              <a:rPr lang="es-US" sz="1800" dirty="0" smtClean="0">
                <a:solidFill>
                  <a:schemeClr val="dk1"/>
                </a:solidFill>
                <a:latin typeface="Courier New"/>
                <a:ea typeface="Courier New"/>
                <a:cs typeface="Courier New"/>
                <a:sym typeface="Courier New"/>
              </a:rPr>
              <a:t>if(montoARetirar </a:t>
            </a:r>
            <a:r>
              <a:rPr lang="es-US" sz="1800" dirty="0">
                <a:solidFill>
                  <a:schemeClr val="dk1"/>
                </a:solidFill>
                <a:latin typeface="Courier New"/>
                <a:ea typeface="Courier New"/>
                <a:cs typeface="Courier New"/>
                <a:sym typeface="Courier New"/>
              </a:rPr>
              <a:t>&lt;= saldoEnCuenta) {</a:t>
            </a:r>
          </a:p>
          <a:p>
            <a:pPr lvl="0">
              <a:spcBef>
                <a:spcPts val="0"/>
              </a:spcBef>
              <a:buNone/>
            </a:pP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entregarDinero</a:t>
            </a:r>
            <a:r>
              <a:rPr lang="es-US" sz="1800" dirty="0">
                <a:solidFill>
                  <a:schemeClr val="dk1"/>
                </a:solidFill>
                <a:latin typeface="Courier New"/>
                <a:ea typeface="Courier New"/>
                <a:cs typeface="Courier New"/>
                <a:sym typeface="Courier New"/>
              </a:rPr>
              <a:t>(</a:t>
            </a:r>
            <a:r>
              <a:rPr lang="es-US" sz="1800" dirty="0" err="1">
                <a:solidFill>
                  <a:schemeClr val="dk1"/>
                </a:solidFill>
                <a:latin typeface="Courier New"/>
                <a:ea typeface="Courier New"/>
                <a:cs typeface="Courier New"/>
                <a:sym typeface="Courier New"/>
              </a:rPr>
              <a:t>montoARetirar</a:t>
            </a:r>
            <a:r>
              <a:rPr lang="es-US" sz="1800" dirty="0">
                <a:solidFill>
                  <a:schemeClr val="dk1"/>
                </a:solidFill>
                <a:latin typeface="Courier New"/>
                <a:ea typeface="Courier New"/>
                <a:cs typeface="Courier New"/>
                <a:sym typeface="Courier New"/>
              </a:rPr>
              <a:t>);</a:t>
            </a:r>
          </a:p>
          <a:p>
            <a:pPr lvl="0">
              <a:spcBef>
                <a:spcPts val="0"/>
              </a:spcBef>
              <a:buNone/>
            </a:pP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saldoEnCuenta</a:t>
            </a:r>
            <a:r>
              <a:rPr lang="es-US" sz="1800" dirty="0">
                <a:solidFill>
                  <a:schemeClr val="dk1"/>
                </a:solidFill>
                <a:latin typeface="Courier New"/>
                <a:ea typeface="Courier New"/>
                <a:cs typeface="Courier New"/>
                <a:sym typeface="Courier New"/>
              </a:rPr>
              <a:t> -= </a:t>
            </a:r>
            <a:r>
              <a:rPr lang="es-US" sz="1800" dirty="0" err="1">
                <a:solidFill>
                  <a:schemeClr val="dk1"/>
                </a:solidFill>
                <a:latin typeface="Courier New"/>
                <a:ea typeface="Courier New"/>
                <a:cs typeface="Courier New"/>
                <a:sym typeface="Courier New"/>
              </a:rPr>
              <a:t>montoARetirar</a:t>
            </a:r>
            <a:r>
              <a:rPr lang="es-US" sz="1800" dirty="0">
                <a:solidFill>
                  <a:schemeClr val="dk1"/>
                </a:solidFill>
                <a:latin typeface="Courier New"/>
                <a:ea typeface="Courier New"/>
                <a:cs typeface="Courier New"/>
                <a:sym typeface="Courier New"/>
              </a:rPr>
              <a:t>;</a:t>
            </a:r>
          </a:p>
          <a:p>
            <a:pPr lvl="0">
              <a:spcBef>
                <a:spcPts val="0"/>
              </a:spcBef>
              <a:buNone/>
            </a:pPr>
            <a:r>
              <a:rPr lang="es-US" sz="1800" dirty="0">
                <a:solidFill>
                  <a:schemeClr val="dk1"/>
                </a:solidFill>
                <a:latin typeface="Courier New"/>
                <a:ea typeface="Courier New"/>
                <a:cs typeface="Courier New"/>
                <a:sym typeface="Courier New"/>
              </a:rPr>
              <a:t>}</a:t>
            </a:r>
          </a:p>
          <a:p>
            <a:pPr lvl="0">
              <a:spcBef>
                <a:spcPts val="0"/>
              </a:spcBef>
              <a:buNone/>
            </a:pPr>
            <a:r>
              <a:rPr lang="es-US" sz="1800" dirty="0" smtClean="0">
                <a:solidFill>
                  <a:schemeClr val="dk1"/>
                </a:solidFill>
                <a:latin typeface="Courier New"/>
                <a:ea typeface="Courier New"/>
                <a:cs typeface="Courier New"/>
                <a:sym typeface="Courier New"/>
              </a:rPr>
              <a:t>else{</a:t>
            </a:r>
            <a:endParaRPr lang="es-US" sz="1800" dirty="0">
              <a:solidFill>
                <a:schemeClr val="dk1"/>
              </a:solidFill>
              <a:latin typeface="Courier New"/>
              <a:ea typeface="Courier New"/>
              <a:cs typeface="Courier New"/>
              <a:sym typeface="Courier New"/>
            </a:endParaRPr>
          </a:p>
          <a:p>
            <a:pPr lvl="0">
              <a:spcBef>
                <a:spcPts val="0"/>
              </a:spcBef>
              <a:buNone/>
            </a:pP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System.out.println</a:t>
            </a:r>
            <a:r>
              <a:rPr lang="es-US" sz="1800" dirty="0">
                <a:solidFill>
                  <a:schemeClr val="dk1"/>
                </a:solidFill>
                <a:latin typeface="Courier New"/>
                <a:ea typeface="Courier New"/>
                <a:cs typeface="Courier New"/>
                <a:sym typeface="Courier New"/>
              </a:rPr>
              <a:t>(“Saldo insuficiente”);</a:t>
            </a:r>
          </a:p>
          <a:p>
            <a:pPr lvl="0">
              <a:spcBef>
                <a:spcPts val="0"/>
              </a:spcBef>
              <a:buNone/>
            </a:pP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expulsarTarjeta</a:t>
            </a:r>
            <a:r>
              <a:rPr lang="es-US" sz="1800" dirty="0">
                <a:solidFill>
                  <a:schemeClr val="dk1"/>
                </a:solidFill>
                <a:latin typeface="Courier New"/>
                <a:ea typeface="Courier New"/>
                <a:cs typeface="Courier New"/>
                <a:sym typeface="Courier New"/>
              </a:rPr>
              <a:t>();</a:t>
            </a:r>
          </a:p>
          <a:p>
            <a:pPr lvl="0">
              <a:spcBef>
                <a:spcPts val="0"/>
              </a:spcBef>
              <a:buNone/>
            </a:pPr>
            <a:r>
              <a:rPr lang="es-US" sz="1800" dirty="0">
                <a:solidFill>
                  <a:schemeClr val="dk1"/>
                </a:solidFill>
                <a:latin typeface="Courier New"/>
                <a:ea typeface="Courier New"/>
                <a:cs typeface="Courier New"/>
                <a:sym typeface="Courier New"/>
              </a:rPr>
              <a:t>}</a:t>
            </a:r>
          </a:p>
          <a:p>
            <a:pPr marL="0" indent="0">
              <a:buNone/>
            </a:pPr>
            <a:endParaRPr lang="es-ES_tradnl" sz="1800" b="1" dirty="0">
              <a:solidFill>
                <a:srgbClr val="FF0000"/>
              </a:solidFill>
            </a:endParaRP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39</a:t>
            </a:fld>
            <a:endParaRPr lang="es-ES_tradnl" dirty="0"/>
          </a:p>
        </p:txBody>
      </p:sp>
    </p:spTree>
    <p:extLst>
      <p:ext uri="{BB962C8B-B14F-4D97-AF65-F5344CB8AC3E}">
        <p14:creationId xmlns:p14="http://schemas.microsoft.com/office/powerpoint/2010/main" xmlns="" val="34633056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234"/>
          <p:cNvSpPr/>
          <p:nvPr/>
        </p:nvSpPr>
        <p:spPr>
          <a:xfrm>
            <a:off x="3616310" y="3453310"/>
            <a:ext cx="309900" cy="413400"/>
          </a:xfrm>
          <a:prstGeom prst="rect">
            <a:avLst/>
          </a:prstGeom>
          <a:noFill/>
          <a:ln>
            <a:noFill/>
          </a:ln>
        </p:spPr>
        <p:txBody>
          <a:bodyPr lIns="91425" tIns="91425" rIns="91425" bIns="91425" anchor="ctr" anchorCtr="0">
            <a:noAutofit/>
          </a:bodyPr>
          <a:lstStyle/>
          <a:p>
            <a:pPr lvl="0">
              <a:spcBef>
                <a:spcPts val="0"/>
              </a:spcBef>
              <a:buNone/>
            </a:pPr>
            <a:endParaRPr sz="1600"/>
          </a:p>
        </p:txBody>
      </p:sp>
      <p:sp>
        <p:nvSpPr>
          <p:cNvPr id="14" name="Shape 239"/>
          <p:cNvSpPr txBox="1"/>
          <p:nvPr/>
        </p:nvSpPr>
        <p:spPr>
          <a:xfrm>
            <a:off x="494310" y="3005025"/>
            <a:ext cx="8299170"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class</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DivisionSegura</a:t>
            </a:r>
            <a:r>
              <a:rPr lang="es-AR" sz="1600" dirty="0">
                <a:solidFill>
                  <a:srgbClr val="292929"/>
                </a:solidFill>
                <a:latin typeface="Courier New"/>
                <a:ea typeface="Courier New"/>
                <a:cs typeface="Courier New"/>
                <a:sym typeface="Courier New"/>
              </a:rPr>
              <a:t> {</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public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static</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void</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main</a:t>
            </a:r>
            <a:r>
              <a:rPr lang="es-AR" sz="1600" dirty="0">
                <a:solidFill>
                  <a:srgbClr val="292929"/>
                </a:solidFill>
                <a:latin typeface="Courier New"/>
                <a:ea typeface="Courier New"/>
                <a:cs typeface="Courier New"/>
                <a:sym typeface="Courier New"/>
              </a:rPr>
              <a:t>(</a:t>
            </a:r>
            <a:r>
              <a:rPr lang="es-AR" sz="1600" dirty="0" err="1">
                <a:solidFill>
                  <a:srgbClr val="292929"/>
                </a:solidFill>
                <a:latin typeface="Courier New"/>
                <a:ea typeface="Courier New"/>
                <a:cs typeface="Courier New"/>
                <a:sym typeface="Courier New"/>
              </a:rPr>
              <a:t>String</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args</a:t>
            </a:r>
            <a:r>
              <a:rPr lang="es-AR" sz="1600" dirty="0">
                <a:solidFill>
                  <a:srgbClr val="292929"/>
                </a:solidFill>
                <a:latin typeface="Courier New"/>
                <a:ea typeface="Courier New"/>
                <a:cs typeface="Courier New"/>
                <a:sym typeface="Courier New"/>
              </a:rPr>
              <a:t>[]){</a:t>
            </a:r>
          </a:p>
          <a:p>
            <a:pPr lvl="1">
              <a:lnSpc>
                <a:spcPct val="115000"/>
              </a:lnSpc>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x = </a:t>
            </a:r>
            <a:r>
              <a:rPr lang="es-AR" sz="1600" dirty="0" err="1">
                <a:solidFill>
                  <a:srgbClr val="292929"/>
                </a:solidFill>
                <a:latin typeface="Courier New"/>
                <a:ea typeface="Courier New"/>
                <a:cs typeface="Courier New"/>
                <a:sym typeface="Courier New"/>
              </a:rPr>
              <a:t>Integer.</a:t>
            </a:r>
            <a:r>
              <a:rPr lang="es-AR" sz="1600" i="1" dirty="0" err="1">
                <a:solidFill>
                  <a:srgbClr val="292929"/>
                </a:solidFill>
                <a:latin typeface="Courier New"/>
                <a:ea typeface="Courier New"/>
                <a:cs typeface="Courier New"/>
                <a:sym typeface="Courier New"/>
              </a:rPr>
              <a:t>parseInt</a:t>
            </a:r>
            <a:r>
              <a:rPr lang="es-AR" sz="1600" dirty="0">
                <a:solidFill>
                  <a:srgbClr val="292929"/>
                </a:solidFill>
                <a:latin typeface="Courier New"/>
                <a:ea typeface="Courier New"/>
                <a:cs typeface="Courier New"/>
                <a:sym typeface="Courier New"/>
              </a:rPr>
              <a:t>(</a:t>
            </a:r>
            <a:r>
              <a:rPr lang="es-AR" sz="1600" dirty="0" err="1">
                <a:solidFill>
                  <a:srgbClr val="292929"/>
                </a:solidFill>
                <a:latin typeface="Courier New"/>
                <a:ea typeface="Courier New"/>
                <a:cs typeface="Courier New"/>
                <a:sym typeface="Courier New"/>
              </a:rPr>
              <a:t>args</a:t>
            </a:r>
            <a:r>
              <a:rPr lang="es-AR" sz="1600" dirty="0">
                <a:solidFill>
                  <a:srgbClr val="292929"/>
                </a:solidFill>
                <a:latin typeface="Courier New"/>
                <a:ea typeface="Courier New"/>
                <a:cs typeface="Courier New"/>
                <a:sym typeface="Courier New"/>
              </a:rPr>
              <a:t>[0]);</a:t>
            </a:r>
          </a:p>
          <a:p>
            <a:pPr lvl="1">
              <a:lnSpc>
                <a:spcPct val="115000"/>
              </a:lnSpc>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y = </a:t>
            </a:r>
            <a:r>
              <a:rPr lang="es-AR" sz="1600" dirty="0" err="1">
                <a:solidFill>
                  <a:srgbClr val="292929"/>
                </a:solidFill>
                <a:latin typeface="Courier New"/>
                <a:ea typeface="Courier New"/>
                <a:cs typeface="Courier New"/>
                <a:sym typeface="Courier New"/>
              </a:rPr>
              <a:t>Integer.</a:t>
            </a:r>
            <a:r>
              <a:rPr lang="es-AR" sz="1600" i="1" dirty="0" err="1">
                <a:solidFill>
                  <a:srgbClr val="292929"/>
                </a:solidFill>
                <a:latin typeface="Courier New"/>
                <a:ea typeface="Courier New"/>
                <a:cs typeface="Courier New"/>
                <a:sym typeface="Courier New"/>
              </a:rPr>
              <a:t>parseInt</a:t>
            </a:r>
            <a:r>
              <a:rPr lang="es-AR" sz="1600" dirty="0">
                <a:solidFill>
                  <a:srgbClr val="292929"/>
                </a:solidFill>
                <a:latin typeface="Courier New"/>
                <a:ea typeface="Courier New"/>
                <a:cs typeface="Courier New"/>
                <a:sym typeface="Courier New"/>
              </a:rPr>
              <a:t>(</a:t>
            </a:r>
            <a:r>
              <a:rPr lang="es-AR" sz="1600" dirty="0" err="1">
                <a:solidFill>
                  <a:srgbClr val="292929"/>
                </a:solidFill>
                <a:latin typeface="Courier New"/>
                <a:ea typeface="Courier New"/>
                <a:cs typeface="Courier New"/>
                <a:sym typeface="Courier New"/>
              </a:rPr>
              <a:t>args</a:t>
            </a:r>
            <a:r>
              <a:rPr lang="es-AR" sz="1600" dirty="0">
                <a:solidFill>
                  <a:srgbClr val="292929"/>
                </a:solidFill>
                <a:latin typeface="Courier New"/>
                <a:ea typeface="Courier New"/>
                <a:cs typeface="Courier New"/>
                <a:sym typeface="Courier New"/>
              </a:rPr>
              <a:t>[1]);</a:t>
            </a:r>
          </a:p>
          <a:p>
            <a:pPr lvl="1">
              <a:lnSpc>
                <a:spcPct val="115000"/>
              </a:lnSpc>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z=0;</a:t>
            </a:r>
          </a:p>
          <a:p>
            <a:pPr lvl="1">
              <a:lnSpc>
                <a:spcPct val="115000"/>
              </a:lnSpc>
            </a:pPr>
            <a:r>
              <a:rPr lang="es-AR" sz="1600" dirty="0">
                <a:solidFill>
                  <a:srgbClr val="292929"/>
                </a:solidFill>
                <a:latin typeface="Courier New"/>
                <a:ea typeface="Courier New"/>
                <a:cs typeface="Courier New"/>
                <a:sym typeface="Courier New"/>
              </a:rPr>
              <a:t>  </a:t>
            </a:r>
            <a:r>
              <a:rPr lang="es-AR" sz="1600" b="1" dirty="0" err="1">
                <a:solidFill>
                  <a:srgbClr val="FF3300"/>
                </a:solidFill>
                <a:latin typeface="Courier New"/>
                <a:ea typeface="Courier New"/>
                <a:cs typeface="Courier New"/>
                <a:sym typeface="Courier New"/>
              </a:rPr>
              <a:t>if</a:t>
            </a:r>
            <a:r>
              <a:rPr lang="es-AR" sz="1600" b="1" dirty="0">
                <a:solidFill>
                  <a:srgbClr val="FF3300"/>
                </a:solidFill>
                <a:latin typeface="Courier New"/>
                <a:ea typeface="Courier New"/>
                <a:cs typeface="Courier New"/>
                <a:sym typeface="Courier New"/>
              </a:rPr>
              <a:t>( y !=0 ) </a:t>
            </a:r>
          </a:p>
          <a:p>
            <a:pPr lvl="1">
              <a:lnSpc>
                <a:spcPct val="115000"/>
              </a:lnSpc>
            </a:pPr>
            <a:r>
              <a:rPr lang="es-AR" sz="1600" b="1" dirty="0">
                <a:solidFill>
                  <a:srgbClr val="FF3300"/>
                </a:solidFill>
                <a:latin typeface="Courier New"/>
                <a:ea typeface="Courier New"/>
                <a:cs typeface="Courier New"/>
                <a:sym typeface="Courier New"/>
              </a:rPr>
              <a:t>		z = x / y;</a:t>
            </a:r>
          </a:p>
          <a:p>
            <a:pPr lvl="1">
              <a:lnSpc>
                <a:spcPct val="115000"/>
              </a:lnSpc>
            </a:pPr>
            <a:r>
              <a:rPr lang="es-AR" sz="1600" b="1" dirty="0">
                <a:solidFill>
                  <a:srgbClr val="FF3300"/>
                </a:solidFill>
                <a:latin typeface="Courier New"/>
                <a:ea typeface="Courier New"/>
                <a:cs typeface="Courier New"/>
                <a:sym typeface="Courier New"/>
              </a:rPr>
              <a:t>  </a:t>
            </a:r>
            <a:r>
              <a:rPr lang="es-AR" sz="1600" b="1" dirty="0" err="1">
                <a:solidFill>
                  <a:srgbClr val="FF3300"/>
                </a:solidFill>
                <a:latin typeface="Courier New"/>
                <a:ea typeface="Courier New"/>
                <a:cs typeface="Courier New"/>
                <a:sym typeface="Courier New"/>
              </a:rPr>
              <a:t>System.out.println</a:t>
            </a:r>
            <a:r>
              <a:rPr lang="es-AR" sz="1600" b="1" dirty="0">
                <a:solidFill>
                  <a:srgbClr val="FF3300"/>
                </a:solidFill>
                <a:latin typeface="Courier New"/>
                <a:ea typeface="Courier New"/>
                <a:cs typeface="Courier New"/>
                <a:sym typeface="Courier New"/>
              </a:rPr>
              <a:t>("El resultado es : " + z);</a:t>
            </a:r>
          </a:p>
          <a:p>
            <a:pPr lvl="1">
              <a:lnSpc>
                <a:spcPct val="115000"/>
              </a:lnSpc>
            </a:pPr>
            <a:r>
              <a:rPr lang="es-AR" sz="1600" dirty="0">
                <a:solidFill>
                  <a:srgbClr val="292929"/>
                </a:solidFill>
                <a:latin typeface="Courier New"/>
                <a:ea typeface="Courier New"/>
                <a:cs typeface="Courier New"/>
                <a:sym typeface="Courier New"/>
              </a:rPr>
              <a:t>  }</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a:t>
            </a:r>
          </a:p>
        </p:txBody>
      </p:sp>
      <p:sp>
        <p:nvSpPr>
          <p:cNvPr id="15" name="Shape 240"/>
          <p:cNvSpPr txBox="1"/>
          <p:nvPr/>
        </p:nvSpPr>
        <p:spPr>
          <a:xfrm>
            <a:off x="4985535" y="5317800"/>
            <a:ext cx="3000000" cy="13716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400" dirty="0">
                <a:latin typeface="Arial" panose="020B0604020202020204" pitchFamily="34" charset="0"/>
                <a:cs typeface="Arial" panose="020B0604020202020204" pitchFamily="34" charset="0"/>
              </a:rPr>
              <a:t>Esta expresión lógica verifica si el valor de la variable </a:t>
            </a:r>
            <a:r>
              <a:rPr lang="es-AR" sz="1400" b="1" dirty="0">
                <a:latin typeface="Arial" panose="020B0604020202020204" pitchFamily="34" charset="0"/>
                <a:cs typeface="Arial" panose="020B0604020202020204" pitchFamily="34" charset="0"/>
              </a:rPr>
              <a:t>y </a:t>
            </a:r>
            <a:r>
              <a:rPr lang="es-AR" sz="1400" dirty="0">
                <a:latin typeface="Arial" panose="020B0604020202020204" pitchFamily="34" charset="0"/>
                <a:cs typeface="Arial" panose="020B0604020202020204" pitchFamily="34" charset="0"/>
              </a:rPr>
              <a:t>es distinto de </a:t>
            </a:r>
            <a:r>
              <a:rPr lang="es-AR" sz="1400" b="1" dirty="0">
                <a:latin typeface="Arial" panose="020B0604020202020204" pitchFamily="34" charset="0"/>
                <a:cs typeface="Arial" panose="020B0604020202020204" pitchFamily="34" charset="0"/>
              </a:rPr>
              <a:t>0</a:t>
            </a:r>
            <a:r>
              <a:rPr lang="es-AR" sz="1400" dirty="0">
                <a:latin typeface="Arial" panose="020B0604020202020204" pitchFamily="34" charset="0"/>
                <a:cs typeface="Arial" panose="020B0604020202020204" pitchFamily="34" charset="0"/>
              </a:rPr>
              <a:t>, en cuyo caso hace la división</a:t>
            </a:r>
          </a:p>
        </p:txBody>
      </p:sp>
      <p:sp>
        <p:nvSpPr>
          <p:cNvPr id="16" name="Shape 241"/>
          <p:cNvSpPr txBox="1"/>
          <p:nvPr/>
        </p:nvSpPr>
        <p:spPr>
          <a:xfrm>
            <a:off x="6054149" y="2139738"/>
            <a:ext cx="3000000"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400" dirty="0">
                <a:latin typeface="Arial" panose="020B0604020202020204" pitchFamily="34" charset="0"/>
                <a:cs typeface="Arial" panose="020B0604020202020204" pitchFamily="34" charset="0"/>
              </a:rPr>
              <a:t>Es posible omitir las llaves en la sentencia </a:t>
            </a:r>
            <a:r>
              <a:rPr lang="es-AR" sz="1400" dirty="0" err="1">
                <a:latin typeface="Arial" panose="020B0604020202020204" pitchFamily="34" charset="0"/>
                <a:cs typeface="Arial" panose="020B0604020202020204" pitchFamily="34" charset="0"/>
              </a:rPr>
              <a:t>if</a:t>
            </a:r>
            <a:r>
              <a:rPr lang="es-AR" sz="1400" dirty="0">
                <a:latin typeface="Arial" panose="020B0604020202020204" pitchFamily="34" charset="0"/>
                <a:cs typeface="Arial" panose="020B0604020202020204" pitchFamily="34" charset="0"/>
              </a:rPr>
              <a:t> cuando el cuerpo tiene solamente una sentencia</a:t>
            </a:r>
          </a:p>
        </p:txBody>
      </p:sp>
      <p:sp>
        <p:nvSpPr>
          <p:cNvPr id="17" name="Shape 242"/>
          <p:cNvSpPr/>
          <p:nvPr/>
        </p:nvSpPr>
        <p:spPr>
          <a:xfrm>
            <a:off x="1294290" y="4479190"/>
            <a:ext cx="1320000" cy="413400"/>
          </a:xfrm>
          <a:prstGeom prst="ellipse">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600"/>
          </a:p>
        </p:txBody>
      </p:sp>
      <p:cxnSp>
        <p:nvCxnSpPr>
          <p:cNvPr id="18" name="Shape 243"/>
          <p:cNvCxnSpPr>
            <a:stCxn id="17" idx="4"/>
            <a:endCxn id="15" idx="1"/>
          </p:cNvCxnSpPr>
          <p:nvPr/>
        </p:nvCxnSpPr>
        <p:spPr>
          <a:xfrm rot="16200000" flipH="1">
            <a:off x="2914407" y="3932472"/>
            <a:ext cx="1111010" cy="3031245"/>
          </a:xfrm>
          <a:prstGeom prst="curvedConnector2">
            <a:avLst/>
          </a:prstGeom>
          <a:noFill/>
          <a:ln w="28575" cap="flat" cmpd="sng">
            <a:solidFill>
              <a:srgbClr val="0000FF"/>
            </a:solidFill>
            <a:prstDash val="solid"/>
            <a:round/>
            <a:headEnd type="none" w="med" len="med"/>
            <a:tailEnd type="none" w="med" len="med"/>
          </a:ln>
        </p:spPr>
      </p:cxnSp>
      <p:sp>
        <p:nvSpPr>
          <p:cNvPr id="2" name="Título 1"/>
          <p:cNvSpPr>
            <a:spLocks noGrp="1"/>
          </p:cNvSpPr>
          <p:nvPr>
            <p:ph type="title"/>
          </p:nvPr>
        </p:nvSpPr>
        <p:spPr/>
        <p:txBody>
          <a:bodyPr/>
          <a:lstStyle/>
          <a:p>
            <a:r>
              <a:rPr lang="es-ES_tradnl" b="1" dirty="0"/>
              <a:t>La Sentencia IF: Ejemplo</a:t>
            </a:r>
          </a:p>
        </p:txBody>
      </p:sp>
      <p:sp>
        <p:nvSpPr>
          <p:cNvPr id="3" name="Marcador de contenido 2"/>
          <p:cNvSpPr>
            <a:spLocks noGrp="1"/>
          </p:cNvSpPr>
          <p:nvPr>
            <p:ph idx="1"/>
          </p:nvPr>
        </p:nvSpPr>
        <p:spPr>
          <a:xfrm>
            <a:off x="628649" y="2160000"/>
            <a:ext cx="8286751" cy="4351338"/>
          </a:xfrm>
        </p:spPr>
        <p:txBody>
          <a:bodyPr>
            <a:normAutofit/>
          </a:bodyPr>
          <a:lstStyle/>
          <a:p>
            <a:r>
              <a:rPr lang="es-AR" sz="2000" dirty="0"/>
              <a:t>Tenemos que implementar una clase llamada </a:t>
            </a:r>
            <a:r>
              <a:rPr lang="es-AR" sz="2000" b="1" dirty="0" err="1"/>
              <a:t>DivisionSegura</a:t>
            </a:r>
            <a:r>
              <a:rPr lang="es-AR" sz="2000" dirty="0"/>
              <a:t>, que dados 2 números los divide solo si el denominador es distinto de cero</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40</a:t>
            </a:fld>
            <a:endParaRPr lang="es-ES_tradnl" dirty="0"/>
          </a:p>
        </p:txBody>
      </p:sp>
      <p:sp>
        <p:nvSpPr>
          <p:cNvPr id="7" name="Shape 234"/>
          <p:cNvSpPr/>
          <p:nvPr/>
        </p:nvSpPr>
        <p:spPr>
          <a:xfrm>
            <a:off x="3893400" y="4122575"/>
            <a:ext cx="309900" cy="413400"/>
          </a:xfrm>
          <a:prstGeom prst="rect">
            <a:avLst/>
          </a:prstGeom>
          <a:no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xmlns="" val="9661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La Sentencia IF-ELSE</a:t>
            </a:r>
          </a:p>
        </p:txBody>
      </p:sp>
      <p:sp>
        <p:nvSpPr>
          <p:cNvPr id="3" name="Marcador de contenido 2"/>
          <p:cNvSpPr>
            <a:spLocks noGrp="1"/>
          </p:cNvSpPr>
          <p:nvPr>
            <p:ph idx="1"/>
          </p:nvPr>
        </p:nvSpPr>
        <p:spPr/>
        <p:txBody>
          <a:bodyPr/>
          <a:lstStyle/>
          <a:p>
            <a:pPr lvl="0"/>
            <a:r>
              <a:rPr lang="es-AR" sz="2400" dirty="0"/>
              <a:t>Forma general de la sentencia </a:t>
            </a:r>
            <a:r>
              <a:rPr lang="es-AR" sz="2400" dirty="0" err="1"/>
              <a:t>if-else</a:t>
            </a:r>
            <a:r>
              <a:rPr lang="es-AR" sz="2400" dirty="0"/>
              <a:t>:</a:t>
            </a:r>
          </a:p>
          <a:p>
            <a:endParaRPr lang="es-ES_tradnl" sz="2400" dirty="0"/>
          </a:p>
          <a:p>
            <a:endParaRPr lang="es-ES_tradnl" sz="2400" dirty="0"/>
          </a:p>
          <a:p>
            <a:endParaRPr lang="es-ES_tradnl" sz="2000" dirty="0"/>
          </a:p>
          <a:p>
            <a:pPr marL="0" lvl="0" indent="0">
              <a:buNone/>
            </a:pPr>
            <a:endParaRPr lang="es-AR" sz="2000" dirty="0"/>
          </a:p>
          <a:p>
            <a:pPr marL="0" lvl="0" indent="0">
              <a:lnSpc>
                <a:spcPct val="115000"/>
              </a:lnSpc>
              <a:spcBef>
                <a:spcPts val="0"/>
              </a:spcBef>
              <a:buNone/>
            </a:pPr>
            <a:endParaRPr lang="es-AR" sz="2000" dirty="0"/>
          </a:p>
          <a:p>
            <a:pPr marL="0" lvl="0" indent="0">
              <a:lnSpc>
                <a:spcPct val="115000"/>
              </a:lnSpc>
              <a:spcBef>
                <a:spcPts val="0"/>
              </a:spcBef>
              <a:buNone/>
            </a:pPr>
            <a:endParaRPr lang="es-AR" sz="2000" dirty="0"/>
          </a:p>
          <a:p>
            <a:pPr>
              <a:lnSpc>
                <a:spcPct val="115000"/>
              </a:lnSpc>
              <a:spcBef>
                <a:spcPts val="0"/>
              </a:spcBef>
            </a:pPr>
            <a:r>
              <a:rPr lang="es-AR" sz="2000" dirty="0"/>
              <a:t>Si la </a:t>
            </a:r>
            <a:r>
              <a:rPr lang="es-AR" sz="2000" b="1" dirty="0"/>
              <a:t>expresión lógica</a:t>
            </a:r>
            <a:r>
              <a:rPr lang="es-AR" sz="2000" dirty="0"/>
              <a:t> es verdadera se ejecuta el bloque de código </a:t>
            </a:r>
            <a:r>
              <a:rPr lang="es-AR" sz="2000" b="1" dirty="0" err="1"/>
              <a:t>sentenciasA</a:t>
            </a:r>
            <a:r>
              <a:rPr lang="es-AR" sz="2000" dirty="0"/>
              <a:t> y si es falsa, se ejecuta el bloque de código </a:t>
            </a:r>
            <a:r>
              <a:rPr lang="es-AR" sz="2000" b="1" dirty="0" err="1"/>
              <a:t>sentenciasB</a:t>
            </a:r>
            <a:endParaRPr lang="es-AR" sz="2000" dirty="0"/>
          </a:p>
          <a:p>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41</a:t>
            </a:fld>
            <a:endParaRPr lang="es-ES_tradnl" dirty="0"/>
          </a:p>
        </p:txBody>
      </p:sp>
      <p:sp>
        <p:nvSpPr>
          <p:cNvPr id="6" name="Shape 228"/>
          <p:cNvSpPr txBox="1"/>
          <p:nvPr/>
        </p:nvSpPr>
        <p:spPr>
          <a:xfrm>
            <a:off x="2810123" y="2214455"/>
            <a:ext cx="4460400" cy="3000000"/>
          </a:xfrm>
          <a:prstGeom prst="rect">
            <a:avLst/>
          </a:prstGeom>
          <a:noFill/>
          <a:ln>
            <a:noFill/>
          </a:ln>
        </p:spPr>
        <p:txBody>
          <a:bodyPr lIns="91425" tIns="91425" rIns="91425" bIns="91425" anchor="ctr" anchorCtr="0">
            <a:noAutofit/>
          </a:bodyPr>
          <a:lstStyle/>
          <a:p>
            <a:pPr lvl="0">
              <a:lnSpc>
                <a:spcPct val="115000"/>
              </a:lnSpc>
            </a:pPr>
            <a:r>
              <a:rPr lang="es-AR" sz="2400" b="1" dirty="0" err="1">
                <a:solidFill>
                  <a:srgbClr val="FF0000"/>
                </a:solidFill>
                <a:latin typeface="Courier New"/>
                <a:ea typeface="Courier New"/>
                <a:cs typeface="Courier New"/>
                <a:sym typeface="Courier New"/>
              </a:rPr>
              <a:t>if</a:t>
            </a:r>
            <a:r>
              <a:rPr lang="es-AR" sz="2400" b="1" dirty="0">
                <a:solidFill>
                  <a:srgbClr val="FF0000"/>
                </a:solidFill>
                <a:latin typeface="Courier New"/>
                <a:ea typeface="Courier New"/>
                <a:cs typeface="Courier New"/>
                <a:sym typeface="Courier New"/>
              </a:rPr>
              <a:t> (</a:t>
            </a:r>
            <a:r>
              <a:rPr lang="es-AR" sz="2400" b="1" dirty="0" err="1">
                <a:solidFill>
                  <a:srgbClr val="FF0000"/>
                </a:solidFill>
                <a:latin typeface="Courier New"/>
                <a:ea typeface="Courier New"/>
                <a:cs typeface="Courier New"/>
                <a:sym typeface="Courier New"/>
              </a:rPr>
              <a:t>expresión_lógica</a:t>
            </a:r>
            <a:r>
              <a:rPr lang="es-AR" sz="2400" b="1" dirty="0">
                <a:solidFill>
                  <a:srgbClr val="FF0000"/>
                </a:solidFill>
                <a:latin typeface="Courier New"/>
                <a:ea typeface="Courier New"/>
                <a:cs typeface="Courier New"/>
                <a:sym typeface="Courier New"/>
              </a:rPr>
              <a:t>) {</a:t>
            </a:r>
          </a:p>
          <a:p>
            <a:pPr lvl="0" indent="-69850">
              <a:lnSpc>
                <a:spcPct val="115000"/>
              </a:lnSpc>
              <a:buClr>
                <a:srgbClr val="000000"/>
              </a:buClr>
              <a:buSzPct val="45833"/>
            </a:pPr>
            <a:r>
              <a:rPr lang="es-AR" sz="2400" b="1" dirty="0">
                <a:solidFill>
                  <a:srgbClr val="FF0000"/>
                </a:solidFill>
                <a:latin typeface="Courier New"/>
                <a:ea typeface="Courier New"/>
                <a:cs typeface="Courier New"/>
                <a:sym typeface="Courier New"/>
              </a:rPr>
              <a:t>    </a:t>
            </a:r>
            <a:r>
              <a:rPr lang="es-AR" sz="2400" b="1" dirty="0" err="1">
                <a:solidFill>
                  <a:srgbClr val="FF0000"/>
                </a:solidFill>
                <a:latin typeface="Courier New"/>
                <a:ea typeface="Courier New"/>
                <a:cs typeface="Courier New"/>
                <a:sym typeface="Courier New"/>
              </a:rPr>
              <a:t>sentenciasA</a:t>
            </a:r>
            <a:r>
              <a:rPr lang="es-AR" sz="2400" b="1" dirty="0">
                <a:solidFill>
                  <a:srgbClr val="FF0000"/>
                </a:solidFill>
                <a:latin typeface="Courier New"/>
                <a:ea typeface="Courier New"/>
                <a:cs typeface="Courier New"/>
                <a:sym typeface="Courier New"/>
              </a:rPr>
              <a:t>;</a:t>
            </a:r>
          </a:p>
          <a:p>
            <a:pPr lvl="0" indent="-69850">
              <a:lnSpc>
                <a:spcPct val="115000"/>
              </a:lnSpc>
              <a:buClr>
                <a:srgbClr val="000000"/>
              </a:buClr>
              <a:buSzPct val="45833"/>
            </a:pPr>
            <a:r>
              <a:rPr lang="es-AR" sz="2400" b="1" dirty="0">
                <a:solidFill>
                  <a:srgbClr val="FF0000"/>
                </a:solidFill>
                <a:latin typeface="Courier New"/>
                <a:ea typeface="Courier New"/>
                <a:cs typeface="Courier New"/>
                <a:sym typeface="Courier New"/>
              </a:rPr>
              <a:t>}</a:t>
            </a:r>
            <a:r>
              <a:rPr lang="es-AR" sz="2400" b="1" dirty="0" err="1">
                <a:solidFill>
                  <a:srgbClr val="FF0000"/>
                </a:solidFill>
                <a:latin typeface="Courier New"/>
                <a:ea typeface="Courier New"/>
                <a:cs typeface="Courier New"/>
                <a:sym typeface="Courier New"/>
              </a:rPr>
              <a:t>else</a:t>
            </a:r>
            <a:r>
              <a:rPr lang="es-AR" sz="2400" b="1" dirty="0">
                <a:solidFill>
                  <a:srgbClr val="FF0000"/>
                </a:solidFill>
                <a:latin typeface="Courier New"/>
                <a:ea typeface="Courier New"/>
                <a:cs typeface="Courier New"/>
                <a:sym typeface="Courier New"/>
              </a:rPr>
              <a:t>{</a:t>
            </a:r>
          </a:p>
          <a:p>
            <a:pPr lvl="0" indent="-69850">
              <a:lnSpc>
                <a:spcPct val="115000"/>
              </a:lnSpc>
              <a:buClr>
                <a:srgbClr val="000000"/>
              </a:buClr>
              <a:buSzPct val="45833"/>
            </a:pPr>
            <a:r>
              <a:rPr lang="es-AR" sz="2400" b="1" dirty="0">
                <a:solidFill>
                  <a:srgbClr val="FF0000"/>
                </a:solidFill>
                <a:latin typeface="Courier New"/>
                <a:ea typeface="Courier New"/>
                <a:cs typeface="Courier New"/>
                <a:sym typeface="Courier New"/>
              </a:rPr>
              <a:t>   </a:t>
            </a:r>
            <a:r>
              <a:rPr lang="es-AR" sz="2400" b="1" dirty="0" err="1">
                <a:solidFill>
                  <a:srgbClr val="FF0000"/>
                </a:solidFill>
                <a:latin typeface="Courier New"/>
                <a:ea typeface="Courier New"/>
                <a:cs typeface="Courier New"/>
                <a:sym typeface="Courier New"/>
              </a:rPr>
              <a:t>sentenciasB</a:t>
            </a:r>
            <a:r>
              <a:rPr lang="es-AR" sz="2400" b="1" dirty="0">
                <a:solidFill>
                  <a:srgbClr val="FF0000"/>
                </a:solidFill>
                <a:latin typeface="Courier New"/>
                <a:ea typeface="Courier New"/>
                <a:cs typeface="Courier New"/>
                <a:sym typeface="Courier New"/>
              </a:rPr>
              <a:t>;</a:t>
            </a:r>
          </a:p>
          <a:p>
            <a:pPr lvl="0" indent="-69850">
              <a:lnSpc>
                <a:spcPct val="115000"/>
              </a:lnSpc>
              <a:buClr>
                <a:srgbClr val="000000"/>
              </a:buClr>
              <a:buSzPct val="45833"/>
            </a:pPr>
            <a:r>
              <a:rPr lang="es-AR" sz="2400" b="1" dirty="0">
                <a:solidFill>
                  <a:srgbClr val="FF0000"/>
                </a:solidFill>
                <a:latin typeface="Courier New"/>
                <a:ea typeface="Courier New"/>
                <a:cs typeface="Courier New"/>
                <a:sym typeface="Courier New"/>
              </a:rPr>
              <a:t>}</a:t>
            </a:r>
          </a:p>
        </p:txBody>
      </p:sp>
    </p:spTree>
    <p:extLst>
      <p:ext uri="{BB962C8B-B14F-4D97-AF65-F5344CB8AC3E}">
        <p14:creationId xmlns:p14="http://schemas.microsoft.com/office/powerpoint/2010/main" xmlns="" val="28557403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La Sentencia IF-ELSE: Ejemplo</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42</a:t>
            </a:fld>
            <a:endParaRPr lang="es-ES_tradnl" dirty="0"/>
          </a:p>
        </p:txBody>
      </p:sp>
      <p:sp>
        <p:nvSpPr>
          <p:cNvPr id="20" name="Shape 259"/>
          <p:cNvSpPr/>
          <p:nvPr/>
        </p:nvSpPr>
        <p:spPr>
          <a:xfrm>
            <a:off x="3920660" y="2057026"/>
            <a:ext cx="5472600" cy="2280900"/>
          </a:xfrm>
          <a:prstGeom prst="rect">
            <a:avLst/>
          </a:prstGeom>
          <a:noFill/>
          <a:ln>
            <a:noFill/>
          </a:ln>
        </p:spPr>
        <p:txBody>
          <a:bodyPr lIns="90000" tIns="0" rIns="90000" bIns="0" anchor="ctr" anchorCtr="0">
            <a:noAutofit/>
          </a:bodyPr>
          <a:lstStyle/>
          <a:p>
            <a:pPr marL="0" marR="0" lvl="0" indent="0" algn="l" rtl="0">
              <a:lnSpc>
                <a:spcPct val="90000"/>
              </a:lnSpc>
              <a:spcBef>
                <a:spcPts val="0"/>
              </a:spcBef>
              <a:buNone/>
            </a:pPr>
            <a:endParaRPr sz="1600" b="0" i="0" u="none" strike="noStrike" cap="none">
              <a:solidFill>
                <a:srgbClr val="000000"/>
              </a:solidFill>
              <a:latin typeface="Arial"/>
              <a:ea typeface="Arial"/>
              <a:cs typeface="Arial"/>
              <a:sym typeface="Arial"/>
            </a:endParaRPr>
          </a:p>
          <a:p>
            <a:pPr marL="0" marR="0" lvl="0" indent="0" algn="l" rtl="0">
              <a:lnSpc>
                <a:spcPct val="90000"/>
              </a:lnSpc>
              <a:spcBef>
                <a:spcPts val="0"/>
              </a:spcBef>
              <a:buNone/>
            </a:pPr>
            <a:endParaRPr sz="1600" b="0" i="0" u="none" strike="noStrike" cap="none">
              <a:solidFill>
                <a:srgbClr val="000000"/>
              </a:solidFill>
              <a:latin typeface="Arial"/>
              <a:ea typeface="Arial"/>
              <a:cs typeface="Arial"/>
              <a:sym typeface="Arial"/>
            </a:endParaRPr>
          </a:p>
        </p:txBody>
      </p:sp>
      <p:sp>
        <p:nvSpPr>
          <p:cNvPr id="21" name="Shape 260"/>
          <p:cNvSpPr/>
          <p:nvPr/>
        </p:nvSpPr>
        <p:spPr>
          <a:xfrm>
            <a:off x="3921021" y="3667667"/>
            <a:ext cx="309900" cy="413400"/>
          </a:xfrm>
          <a:prstGeom prst="rect">
            <a:avLst/>
          </a:prstGeom>
          <a:noFill/>
          <a:ln>
            <a:noFill/>
          </a:ln>
        </p:spPr>
        <p:txBody>
          <a:bodyPr lIns="91425" tIns="91425" rIns="91425" bIns="91425" anchor="ctr" anchorCtr="0">
            <a:noAutofit/>
          </a:bodyPr>
          <a:lstStyle/>
          <a:p>
            <a:pPr lvl="0">
              <a:spcBef>
                <a:spcPts val="0"/>
              </a:spcBef>
              <a:buNone/>
            </a:pPr>
            <a:endParaRPr sz="1600"/>
          </a:p>
        </p:txBody>
      </p:sp>
      <p:sp>
        <p:nvSpPr>
          <p:cNvPr id="22" name="Shape 265"/>
          <p:cNvSpPr txBox="1"/>
          <p:nvPr/>
        </p:nvSpPr>
        <p:spPr>
          <a:xfrm>
            <a:off x="305796" y="2689857"/>
            <a:ext cx="9688800"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500" dirty="0" err="1">
                <a:solidFill>
                  <a:srgbClr val="292929"/>
                </a:solidFill>
                <a:latin typeface="Courier New"/>
                <a:ea typeface="Courier New"/>
                <a:cs typeface="Courier New"/>
                <a:sym typeface="Courier New"/>
              </a:rPr>
              <a:t>public</a:t>
            </a:r>
            <a:r>
              <a:rPr lang="es-AR" sz="1500" dirty="0">
                <a:solidFill>
                  <a:srgbClr val="292929"/>
                </a:solidFill>
                <a:latin typeface="Courier New"/>
                <a:ea typeface="Courier New"/>
                <a:cs typeface="Courier New"/>
                <a:sym typeface="Courier New"/>
              </a:rPr>
              <a:t> </a:t>
            </a:r>
            <a:r>
              <a:rPr lang="es-AR" sz="1500" dirty="0" err="1">
                <a:solidFill>
                  <a:srgbClr val="292929"/>
                </a:solidFill>
                <a:latin typeface="Courier New"/>
                <a:ea typeface="Courier New"/>
                <a:cs typeface="Courier New"/>
                <a:sym typeface="Courier New"/>
              </a:rPr>
              <a:t>class</a:t>
            </a:r>
            <a:r>
              <a:rPr lang="es-AR" sz="1500" dirty="0">
                <a:solidFill>
                  <a:srgbClr val="292929"/>
                </a:solidFill>
                <a:latin typeface="Courier New"/>
                <a:ea typeface="Courier New"/>
                <a:cs typeface="Courier New"/>
                <a:sym typeface="Courier New"/>
              </a:rPr>
              <a:t> </a:t>
            </a:r>
            <a:r>
              <a:rPr lang="es-AR" sz="1500" dirty="0" err="1">
                <a:solidFill>
                  <a:srgbClr val="292929"/>
                </a:solidFill>
                <a:latin typeface="Courier New"/>
                <a:ea typeface="Courier New"/>
                <a:cs typeface="Courier New"/>
                <a:sym typeface="Courier New"/>
              </a:rPr>
              <a:t>DivisionSegura</a:t>
            </a:r>
            <a:r>
              <a:rPr lang="es-AR" sz="1500" dirty="0">
                <a:solidFill>
                  <a:srgbClr val="292929"/>
                </a:solidFill>
                <a:latin typeface="Courier New"/>
                <a:ea typeface="Courier New"/>
                <a:cs typeface="Courier New"/>
                <a:sym typeface="Courier New"/>
              </a:rPr>
              <a:t> {</a:t>
            </a:r>
          </a:p>
          <a:p>
            <a:pPr lvl="0" rtl="0">
              <a:lnSpc>
                <a:spcPct val="115000"/>
              </a:lnSpc>
              <a:spcBef>
                <a:spcPts val="0"/>
              </a:spcBef>
              <a:buNone/>
            </a:pPr>
            <a:r>
              <a:rPr lang="es-AR" sz="1500" dirty="0">
                <a:solidFill>
                  <a:srgbClr val="292929"/>
                </a:solidFill>
                <a:latin typeface="Courier New"/>
                <a:ea typeface="Courier New"/>
                <a:cs typeface="Courier New"/>
                <a:sym typeface="Courier New"/>
              </a:rPr>
              <a:t>   </a:t>
            </a:r>
            <a:r>
              <a:rPr lang="es-AR" sz="1500" dirty="0" err="1">
                <a:solidFill>
                  <a:srgbClr val="292929"/>
                </a:solidFill>
                <a:latin typeface="Courier New"/>
                <a:ea typeface="Courier New"/>
                <a:cs typeface="Courier New"/>
                <a:sym typeface="Courier New"/>
              </a:rPr>
              <a:t>public</a:t>
            </a:r>
            <a:r>
              <a:rPr lang="es-AR" sz="1500" dirty="0">
                <a:solidFill>
                  <a:srgbClr val="292929"/>
                </a:solidFill>
                <a:latin typeface="Courier New"/>
                <a:ea typeface="Courier New"/>
                <a:cs typeface="Courier New"/>
                <a:sym typeface="Courier New"/>
              </a:rPr>
              <a:t> </a:t>
            </a:r>
            <a:r>
              <a:rPr lang="es-AR" sz="1500" dirty="0" err="1">
                <a:solidFill>
                  <a:srgbClr val="292929"/>
                </a:solidFill>
                <a:latin typeface="Courier New"/>
                <a:ea typeface="Courier New"/>
                <a:cs typeface="Courier New"/>
                <a:sym typeface="Courier New"/>
              </a:rPr>
              <a:t>static</a:t>
            </a:r>
            <a:r>
              <a:rPr lang="es-AR" sz="1500" dirty="0">
                <a:solidFill>
                  <a:srgbClr val="292929"/>
                </a:solidFill>
                <a:latin typeface="Courier New"/>
                <a:ea typeface="Courier New"/>
                <a:cs typeface="Courier New"/>
                <a:sym typeface="Courier New"/>
              </a:rPr>
              <a:t> </a:t>
            </a:r>
            <a:r>
              <a:rPr lang="es-AR" sz="1500" dirty="0" err="1">
                <a:solidFill>
                  <a:srgbClr val="292929"/>
                </a:solidFill>
                <a:latin typeface="Courier New"/>
                <a:ea typeface="Courier New"/>
                <a:cs typeface="Courier New"/>
                <a:sym typeface="Courier New"/>
              </a:rPr>
              <a:t>void</a:t>
            </a:r>
            <a:r>
              <a:rPr lang="es-AR" sz="1500" dirty="0">
                <a:solidFill>
                  <a:srgbClr val="292929"/>
                </a:solidFill>
                <a:latin typeface="Courier New"/>
                <a:ea typeface="Courier New"/>
                <a:cs typeface="Courier New"/>
                <a:sym typeface="Courier New"/>
              </a:rPr>
              <a:t> </a:t>
            </a:r>
            <a:r>
              <a:rPr lang="es-AR" sz="1500" dirty="0" err="1">
                <a:solidFill>
                  <a:srgbClr val="292929"/>
                </a:solidFill>
                <a:latin typeface="Courier New"/>
                <a:ea typeface="Courier New"/>
                <a:cs typeface="Courier New"/>
                <a:sym typeface="Courier New"/>
              </a:rPr>
              <a:t>main</a:t>
            </a:r>
            <a:r>
              <a:rPr lang="es-AR" sz="1500" dirty="0">
                <a:solidFill>
                  <a:srgbClr val="292929"/>
                </a:solidFill>
                <a:latin typeface="Courier New"/>
                <a:ea typeface="Courier New"/>
                <a:cs typeface="Courier New"/>
                <a:sym typeface="Courier New"/>
              </a:rPr>
              <a:t>(</a:t>
            </a:r>
            <a:r>
              <a:rPr lang="es-AR" sz="1500" dirty="0" err="1">
                <a:solidFill>
                  <a:srgbClr val="292929"/>
                </a:solidFill>
                <a:latin typeface="Courier New"/>
                <a:ea typeface="Courier New"/>
                <a:cs typeface="Courier New"/>
                <a:sym typeface="Courier New"/>
              </a:rPr>
              <a:t>String</a:t>
            </a:r>
            <a:r>
              <a:rPr lang="es-AR" sz="1500" dirty="0">
                <a:solidFill>
                  <a:srgbClr val="292929"/>
                </a:solidFill>
                <a:latin typeface="Courier New"/>
                <a:ea typeface="Courier New"/>
                <a:cs typeface="Courier New"/>
                <a:sym typeface="Courier New"/>
              </a:rPr>
              <a:t> </a:t>
            </a:r>
            <a:r>
              <a:rPr lang="es-AR" sz="1500" dirty="0" err="1">
                <a:solidFill>
                  <a:srgbClr val="292929"/>
                </a:solidFill>
                <a:latin typeface="Courier New"/>
                <a:ea typeface="Courier New"/>
                <a:cs typeface="Courier New"/>
                <a:sym typeface="Courier New"/>
              </a:rPr>
              <a:t>args</a:t>
            </a:r>
            <a:r>
              <a:rPr lang="es-AR" sz="1500" dirty="0">
                <a:solidFill>
                  <a:srgbClr val="292929"/>
                </a:solidFill>
                <a:latin typeface="Courier New"/>
                <a:ea typeface="Courier New"/>
                <a:cs typeface="Courier New"/>
                <a:sym typeface="Courier New"/>
              </a:rPr>
              <a:t>[]){</a:t>
            </a:r>
          </a:p>
          <a:p>
            <a:pPr lvl="1">
              <a:lnSpc>
                <a:spcPct val="115000"/>
              </a:lnSpc>
            </a:pPr>
            <a:r>
              <a:rPr lang="es-AR" sz="1500" dirty="0">
                <a:solidFill>
                  <a:srgbClr val="292929"/>
                </a:solidFill>
                <a:latin typeface="Courier New"/>
                <a:ea typeface="Courier New"/>
                <a:cs typeface="Courier New"/>
                <a:sym typeface="Courier New"/>
              </a:rPr>
              <a:t>  </a:t>
            </a:r>
            <a:r>
              <a:rPr lang="es-AR" sz="1500" dirty="0" err="1">
                <a:solidFill>
                  <a:srgbClr val="292929"/>
                </a:solidFill>
                <a:latin typeface="Courier New"/>
                <a:ea typeface="Courier New"/>
                <a:cs typeface="Courier New"/>
                <a:sym typeface="Courier New"/>
              </a:rPr>
              <a:t>int</a:t>
            </a:r>
            <a:r>
              <a:rPr lang="es-AR" sz="1500" dirty="0">
                <a:solidFill>
                  <a:srgbClr val="292929"/>
                </a:solidFill>
                <a:latin typeface="Courier New"/>
                <a:ea typeface="Courier New"/>
                <a:cs typeface="Courier New"/>
                <a:sym typeface="Courier New"/>
              </a:rPr>
              <a:t> x = </a:t>
            </a:r>
            <a:r>
              <a:rPr lang="es-AR" sz="1500" dirty="0" err="1">
                <a:solidFill>
                  <a:srgbClr val="292929"/>
                </a:solidFill>
                <a:latin typeface="Courier New"/>
                <a:ea typeface="Courier New"/>
                <a:cs typeface="Courier New"/>
                <a:sym typeface="Courier New"/>
              </a:rPr>
              <a:t>Integer.parseInt</a:t>
            </a:r>
            <a:r>
              <a:rPr lang="es-AR" sz="1500" dirty="0">
                <a:solidFill>
                  <a:srgbClr val="292929"/>
                </a:solidFill>
                <a:latin typeface="Courier New"/>
                <a:ea typeface="Courier New"/>
                <a:cs typeface="Courier New"/>
                <a:sym typeface="Courier New"/>
              </a:rPr>
              <a:t>(</a:t>
            </a:r>
            <a:r>
              <a:rPr lang="es-AR" sz="1500" dirty="0" err="1">
                <a:solidFill>
                  <a:srgbClr val="292929"/>
                </a:solidFill>
                <a:latin typeface="Courier New"/>
                <a:ea typeface="Courier New"/>
                <a:cs typeface="Courier New"/>
                <a:sym typeface="Courier New"/>
              </a:rPr>
              <a:t>args</a:t>
            </a:r>
            <a:r>
              <a:rPr lang="es-AR" sz="1500" dirty="0">
                <a:solidFill>
                  <a:srgbClr val="292929"/>
                </a:solidFill>
                <a:latin typeface="Courier New"/>
                <a:ea typeface="Courier New"/>
                <a:cs typeface="Courier New"/>
                <a:sym typeface="Courier New"/>
              </a:rPr>
              <a:t>[0]);</a:t>
            </a:r>
          </a:p>
          <a:p>
            <a:pPr lvl="1">
              <a:lnSpc>
                <a:spcPct val="115000"/>
              </a:lnSpc>
            </a:pPr>
            <a:r>
              <a:rPr lang="es-AR" sz="1500" dirty="0">
                <a:solidFill>
                  <a:srgbClr val="292929"/>
                </a:solidFill>
                <a:latin typeface="Courier New"/>
                <a:ea typeface="Courier New"/>
                <a:cs typeface="Courier New"/>
                <a:sym typeface="Courier New"/>
              </a:rPr>
              <a:t>  </a:t>
            </a:r>
            <a:r>
              <a:rPr lang="es-AR" sz="1500" dirty="0" err="1">
                <a:solidFill>
                  <a:srgbClr val="292929"/>
                </a:solidFill>
                <a:latin typeface="Courier New"/>
                <a:ea typeface="Courier New"/>
                <a:cs typeface="Courier New"/>
                <a:sym typeface="Courier New"/>
              </a:rPr>
              <a:t>int</a:t>
            </a:r>
            <a:r>
              <a:rPr lang="es-AR" sz="1500" dirty="0">
                <a:solidFill>
                  <a:srgbClr val="292929"/>
                </a:solidFill>
                <a:latin typeface="Courier New"/>
                <a:ea typeface="Courier New"/>
                <a:cs typeface="Courier New"/>
                <a:sym typeface="Courier New"/>
              </a:rPr>
              <a:t> y = </a:t>
            </a:r>
            <a:r>
              <a:rPr lang="es-AR" sz="1500" dirty="0" err="1">
                <a:solidFill>
                  <a:srgbClr val="292929"/>
                </a:solidFill>
                <a:latin typeface="Courier New"/>
                <a:ea typeface="Courier New"/>
                <a:cs typeface="Courier New"/>
                <a:sym typeface="Courier New"/>
              </a:rPr>
              <a:t>Integer.parseInt</a:t>
            </a:r>
            <a:r>
              <a:rPr lang="es-AR" sz="1500" dirty="0">
                <a:solidFill>
                  <a:srgbClr val="292929"/>
                </a:solidFill>
                <a:latin typeface="Courier New"/>
                <a:ea typeface="Courier New"/>
                <a:cs typeface="Courier New"/>
                <a:sym typeface="Courier New"/>
              </a:rPr>
              <a:t>(</a:t>
            </a:r>
            <a:r>
              <a:rPr lang="es-AR" sz="1500" dirty="0" err="1">
                <a:solidFill>
                  <a:srgbClr val="292929"/>
                </a:solidFill>
                <a:latin typeface="Courier New"/>
                <a:ea typeface="Courier New"/>
                <a:cs typeface="Courier New"/>
                <a:sym typeface="Courier New"/>
              </a:rPr>
              <a:t>args</a:t>
            </a:r>
            <a:r>
              <a:rPr lang="es-AR" sz="1500" dirty="0">
                <a:solidFill>
                  <a:srgbClr val="292929"/>
                </a:solidFill>
                <a:latin typeface="Courier New"/>
                <a:ea typeface="Courier New"/>
                <a:cs typeface="Courier New"/>
                <a:sym typeface="Courier New"/>
              </a:rPr>
              <a:t>[1]);</a:t>
            </a:r>
          </a:p>
          <a:p>
            <a:pPr lvl="1">
              <a:lnSpc>
                <a:spcPct val="115000"/>
              </a:lnSpc>
            </a:pPr>
            <a:r>
              <a:rPr lang="es-AR" sz="1500" dirty="0">
                <a:solidFill>
                  <a:srgbClr val="292929"/>
                </a:solidFill>
                <a:latin typeface="Courier New"/>
                <a:ea typeface="Courier New"/>
                <a:cs typeface="Courier New"/>
                <a:sym typeface="Courier New"/>
              </a:rPr>
              <a:t>  </a:t>
            </a:r>
            <a:r>
              <a:rPr lang="es-AR" sz="1500" dirty="0" err="1">
                <a:solidFill>
                  <a:srgbClr val="292929"/>
                </a:solidFill>
                <a:latin typeface="Courier New"/>
                <a:ea typeface="Courier New"/>
                <a:cs typeface="Courier New"/>
                <a:sym typeface="Courier New"/>
              </a:rPr>
              <a:t>int</a:t>
            </a:r>
            <a:r>
              <a:rPr lang="es-AR" sz="1500" dirty="0">
                <a:solidFill>
                  <a:srgbClr val="292929"/>
                </a:solidFill>
                <a:latin typeface="Courier New"/>
                <a:ea typeface="Courier New"/>
                <a:cs typeface="Courier New"/>
                <a:sym typeface="Courier New"/>
              </a:rPr>
              <a:t> z = 0;</a:t>
            </a:r>
          </a:p>
          <a:p>
            <a:pPr lvl="1">
              <a:lnSpc>
                <a:spcPct val="115000"/>
              </a:lnSpc>
            </a:pPr>
            <a:r>
              <a:rPr lang="es-AR" sz="1500" dirty="0">
                <a:solidFill>
                  <a:srgbClr val="292929"/>
                </a:solidFill>
                <a:latin typeface="Courier New"/>
                <a:ea typeface="Courier New"/>
                <a:cs typeface="Courier New"/>
                <a:sym typeface="Courier New"/>
              </a:rPr>
              <a:t>  </a:t>
            </a:r>
            <a:r>
              <a:rPr lang="es-AR" sz="1500" b="1" dirty="0" err="1">
                <a:solidFill>
                  <a:srgbClr val="FF3300"/>
                </a:solidFill>
                <a:latin typeface="Courier New"/>
                <a:ea typeface="Courier New"/>
                <a:cs typeface="Courier New"/>
                <a:sym typeface="Courier New"/>
              </a:rPr>
              <a:t>if</a:t>
            </a:r>
            <a:r>
              <a:rPr lang="es-AR" sz="1500" b="1" dirty="0">
                <a:solidFill>
                  <a:srgbClr val="FF3300"/>
                </a:solidFill>
                <a:latin typeface="Courier New"/>
                <a:ea typeface="Courier New"/>
                <a:cs typeface="Courier New"/>
                <a:sym typeface="Courier New"/>
              </a:rPr>
              <a:t> ( y !=0 ) {</a:t>
            </a:r>
          </a:p>
          <a:p>
            <a:pPr lvl="1">
              <a:lnSpc>
                <a:spcPct val="115000"/>
              </a:lnSpc>
            </a:pPr>
            <a:r>
              <a:rPr lang="es-AR" sz="1500" b="1" dirty="0">
                <a:solidFill>
                  <a:srgbClr val="FF3300"/>
                </a:solidFill>
                <a:latin typeface="Courier New"/>
                <a:ea typeface="Courier New"/>
                <a:cs typeface="Courier New"/>
                <a:sym typeface="Courier New"/>
              </a:rPr>
              <a:t>       z = x / y;</a:t>
            </a:r>
          </a:p>
          <a:p>
            <a:pPr lvl="1">
              <a:lnSpc>
                <a:spcPct val="115000"/>
              </a:lnSpc>
            </a:pPr>
            <a:r>
              <a:rPr lang="es-AR" sz="1500" b="1" dirty="0">
                <a:solidFill>
                  <a:srgbClr val="FF3300"/>
                </a:solidFill>
                <a:latin typeface="Courier New"/>
                <a:ea typeface="Courier New"/>
                <a:cs typeface="Courier New"/>
                <a:sym typeface="Courier New"/>
              </a:rPr>
              <a:t>  	</a:t>
            </a:r>
            <a:r>
              <a:rPr lang="es-AR" sz="1500" b="1" dirty="0" err="1">
                <a:solidFill>
                  <a:srgbClr val="FF3300"/>
                </a:solidFill>
                <a:latin typeface="Courier New"/>
                <a:ea typeface="Courier New"/>
                <a:cs typeface="Courier New"/>
                <a:sym typeface="Courier New"/>
              </a:rPr>
              <a:t>System.out.println</a:t>
            </a:r>
            <a:r>
              <a:rPr lang="es-AR" sz="1500" b="1" dirty="0">
                <a:solidFill>
                  <a:srgbClr val="FF3300"/>
                </a:solidFill>
                <a:latin typeface="Courier New"/>
                <a:ea typeface="Courier New"/>
                <a:cs typeface="Courier New"/>
                <a:sym typeface="Courier New"/>
              </a:rPr>
              <a:t>("El resultado es : " + z);</a:t>
            </a:r>
          </a:p>
          <a:p>
            <a:pPr lvl="1">
              <a:lnSpc>
                <a:spcPct val="115000"/>
              </a:lnSpc>
            </a:pPr>
            <a:r>
              <a:rPr lang="es-AR" sz="1500" b="1" dirty="0">
                <a:solidFill>
                  <a:srgbClr val="FF3300"/>
                </a:solidFill>
                <a:latin typeface="Courier New"/>
                <a:ea typeface="Courier New"/>
                <a:cs typeface="Courier New"/>
                <a:sym typeface="Courier New"/>
              </a:rPr>
              <a:t>  }</a:t>
            </a:r>
          </a:p>
          <a:p>
            <a:pPr lvl="1">
              <a:lnSpc>
                <a:spcPct val="115000"/>
              </a:lnSpc>
            </a:pPr>
            <a:r>
              <a:rPr lang="es-AR" sz="1500" b="1" dirty="0">
                <a:solidFill>
                  <a:srgbClr val="FF3300"/>
                </a:solidFill>
                <a:latin typeface="Courier New"/>
                <a:ea typeface="Courier New"/>
                <a:cs typeface="Courier New"/>
                <a:sym typeface="Courier New"/>
              </a:rPr>
              <a:t>  </a:t>
            </a:r>
            <a:r>
              <a:rPr lang="es-AR" sz="1500" b="1" dirty="0" err="1">
                <a:solidFill>
                  <a:srgbClr val="FF3300"/>
                </a:solidFill>
                <a:latin typeface="Courier New"/>
                <a:ea typeface="Courier New"/>
                <a:cs typeface="Courier New"/>
                <a:sym typeface="Courier New"/>
              </a:rPr>
              <a:t>else</a:t>
            </a:r>
            <a:r>
              <a:rPr lang="es-AR" sz="1500" b="1" dirty="0">
                <a:solidFill>
                  <a:srgbClr val="FF3300"/>
                </a:solidFill>
                <a:latin typeface="Courier New"/>
                <a:ea typeface="Courier New"/>
                <a:cs typeface="Courier New"/>
                <a:sym typeface="Courier New"/>
              </a:rPr>
              <a:t> </a:t>
            </a:r>
          </a:p>
          <a:p>
            <a:pPr marL="914400" lvl="1" indent="457200">
              <a:lnSpc>
                <a:spcPct val="115000"/>
              </a:lnSpc>
            </a:pPr>
            <a:r>
              <a:rPr lang="es-AR" sz="1500" b="1" dirty="0" err="1">
                <a:solidFill>
                  <a:srgbClr val="FF3300"/>
                </a:solidFill>
                <a:latin typeface="Courier New"/>
                <a:ea typeface="Courier New"/>
                <a:cs typeface="Courier New"/>
                <a:sym typeface="Courier New"/>
              </a:rPr>
              <a:t>System.out.println</a:t>
            </a:r>
            <a:r>
              <a:rPr lang="es-AR" sz="1500" b="1" dirty="0">
                <a:solidFill>
                  <a:srgbClr val="FF3300"/>
                </a:solidFill>
                <a:latin typeface="Courier New"/>
                <a:ea typeface="Courier New"/>
                <a:cs typeface="Courier New"/>
                <a:sym typeface="Courier New"/>
              </a:rPr>
              <a:t>("Atención! se pretende dividir por 0</a:t>
            </a:r>
            <a:r>
              <a:rPr lang="es-AR" sz="1500" b="1" dirty="0" smtClean="0">
                <a:solidFill>
                  <a:srgbClr val="FF3300"/>
                </a:solidFill>
                <a:latin typeface="Courier New"/>
                <a:ea typeface="Courier New"/>
                <a:cs typeface="Courier New"/>
                <a:sym typeface="Courier New"/>
              </a:rPr>
              <a:t>");</a:t>
            </a:r>
          </a:p>
          <a:p>
            <a:pPr lvl="1">
              <a:lnSpc>
                <a:spcPct val="115000"/>
              </a:lnSpc>
            </a:pPr>
            <a:r>
              <a:rPr lang="es-AR" sz="1500" dirty="0" smtClean="0">
                <a:solidFill>
                  <a:srgbClr val="292929"/>
                </a:solidFill>
                <a:latin typeface="Courier New"/>
                <a:ea typeface="Courier New"/>
                <a:cs typeface="Courier New"/>
                <a:sym typeface="Courier New"/>
              </a:rPr>
              <a:t>}  </a:t>
            </a:r>
          </a:p>
          <a:p>
            <a:pPr lvl="0" rtl="0">
              <a:lnSpc>
                <a:spcPct val="115000"/>
              </a:lnSpc>
              <a:spcBef>
                <a:spcPts val="0"/>
              </a:spcBef>
              <a:buNone/>
            </a:pPr>
            <a:r>
              <a:rPr lang="es-AR" sz="1500" dirty="0" smtClean="0">
                <a:solidFill>
                  <a:srgbClr val="292929"/>
                </a:solidFill>
                <a:latin typeface="Courier New"/>
                <a:ea typeface="Courier New"/>
                <a:cs typeface="Courier New"/>
                <a:sym typeface="Courier New"/>
              </a:rPr>
              <a:t>}</a:t>
            </a:r>
            <a:endParaRPr lang="es-AR" sz="1500" dirty="0">
              <a:solidFill>
                <a:srgbClr val="292929"/>
              </a:solidFill>
              <a:latin typeface="Courier New"/>
              <a:ea typeface="Courier New"/>
              <a:cs typeface="Courier New"/>
              <a:sym typeface="Courier New"/>
            </a:endParaRPr>
          </a:p>
          <a:p>
            <a:pPr lvl="0" rtl="0">
              <a:lnSpc>
                <a:spcPct val="115000"/>
              </a:lnSpc>
              <a:spcBef>
                <a:spcPts val="0"/>
              </a:spcBef>
              <a:buNone/>
            </a:pPr>
            <a:endParaRPr sz="1600" dirty="0">
              <a:solidFill>
                <a:srgbClr val="292929"/>
              </a:solidFill>
              <a:latin typeface="Courier New"/>
              <a:ea typeface="Courier New"/>
              <a:cs typeface="Courier New"/>
              <a:sym typeface="Courier New"/>
            </a:endParaRPr>
          </a:p>
        </p:txBody>
      </p:sp>
      <p:sp>
        <p:nvSpPr>
          <p:cNvPr id="23" name="Shape 266"/>
          <p:cNvSpPr txBox="1"/>
          <p:nvPr/>
        </p:nvSpPr>
        <p:spPr>
          <a:xfrm>
            <a:off x="4738468" y="5367941"/>
            <a:ext cx="4405500" cy="15294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400" dirty="0">
                <a:latin typeface="Arial" panose="020B0604020202020204" pitchFamily="34" charset="0"/>
                <a:cs typeface="Arial" panose="020B0604020202020204" pitchFamily="34" charset="0"/>
              </a:rPr>
              <a:t>Esta expresión lógica evalúa si el valor de la variable </a:t>
            </a:r>
            <a:r>
              <a:rPr lang="es-AR" sz="1400" b="1" dirty="0">
                <a:latin typeface="Arial" panose="020B0604020202020204" pitchFamily="34" charset="0"/>
                <a:cs typeface="Arial" panose="020B0604020202020204" pitchFamily="34" charset="0"/>
              </a:rPr>
              <a:t>y </a:t>
            </a:r>
            <a:r>
              <a:rPr lang="es-AR" sz="1400" dirty="0">
                <a:latin typeface="Arial" panose="020B0604020202020204" pitchFamily="34" charset="0"/>
                <a:cs typeface="Arial" panose="020B0604020202020204" pitchFamily="34" charset="0"/>
              </a:rPr>
              <a:t>es distinto de </a:t>
            </a:r>
            <a:r>
              <a:rPr lang="es-AR" sz="1400" b="1" dirty="0">
                <a:latin typeface="Arial" panose="020B0604020202020204" pitchFamily="34" charset="0"/>
                <a:cs typeface="Arial" panose="020B0604020202020204" pitchFamily="34" charset="0"/>
              </a:rPr>
              <a:t>0</a:t>
            </a:r>
            <a:r>
              <a:rPr lang="es-AR" sz="1400" dirty="0">
                <a:latin typeface="Arial" panose="020B0604020202020204" pitchFamily="34" charset="0"/>
                <a:cs typeface="Arial" panose="020B0604020202020204" pitchFamily="34" charset="0"/>
              </a:rPr>
              <a:t>, en cuyo caso hace la división e imprime el resultado en pantalla; en caso contrario (el valor de y es igual a </a:t>
            </a:r>
            <a:r>
              <a:rPr lang="es-AR" sz="1400" b="1" dirty="0">
                <a:latin typeface="Arial" panose="020B0604020202020204" pitchFamily="34" charset="0"/>
                <a:cs typeface="Arial" panose="020B0604020202020204" pitchFamily="34" charset="0"/>
              </a:rPr>
              <a:t>0</a:t>
            </a:r>
            <a:r>
              <a:rPr lang="es-AR" sz="1400" dirty="0">
                <a:latin typeface="Arial" panose="020B0604020202020204" pitchFamily="34" charset="0"/>
                <a:cs typeface="Arial" panose="020B0604020202020204" pitchFamily="34" charset="0"/>
              </a:rPr>
              <a:t>) imprime un mensaje de advertencia</a:t>
            </a:r>
          </a:p>
          <a:p>
            <a:pPr lvl="0" rtl="0">
              <a:lnSpc>
                <a:spcPct val="115000"/>
              </a:lnSpc>
              <a:spcBef>
                <a:spcPts val="0"/>
              </a:spcBef>
              <a:buNone/>
            </a:pPr>
            <a:endParaRPr sz="1400" dirty="0">
              <a:latin typeface="Arial" panose="020B0604020202020204" pitchFamily="34" charset="0"/>
              <a:cs typeface="Arial" panose="020B0604020202020204" pitchFamily="34" charset="0"/>
            </a:endParaRPr>
          </a:p>
        </p:txBody>
      </p:sp>
      <p:sp>
        <p:nvSpPr>
          <p:cNvPr id="24" name="Shape 267"/>
          <p:cNvSpPr txBox="1"/>
          <p:nvPr/>
        </p:nvSpPr>
        <p:spPr>
          <a:xfrm>
            <a:off x="5839250" y="1427607"/>
            <a:ext cx="3462600" cy="3000000"/>
          </a:xfrm>
          <a:prstGeom prst="rect">
            <a:avLst/>
          </a:prstGeom>
          <a:noFill/>
          <a:ln>
            <a:noFill/>
          </a:ln>
        </p:spPr>
        <p:txBody>
          <a:bodyPr lIns="91425" tIns="91425" rIns="91425" bIns="91425" anchor="ctr" anchorCtr="0">
            <a:noAutofit/>
          </a:bodyPr>
          <a:lstStyle/>
          <a:p>
            <a:pPr lvl="0" rtl="0">
              <a:lnSpc>
                <a:spcPct val="115000"/>
              </a:lnSpc>
              <a:spcBef>
                <a:spcPts val="1100"/>
              </a:spcBef>
              <a:buNone/>
            </a:pPr>
            <a:r>
              <a:rPr lang="es-AR" sz="1400" dirty="0">
                <a:latin typeface="Arial" panose="020B0604020202020204" pitchFamily="34" charset="0"/>
                <a:cs typeface="Arial" panose="020B0604020202020204" pitchFamily="34" charset="0"/>
              </a:rPr>
              <a:t>¿Qué resultado obtengo si ejecuto </a:t>
            </a:r>
            <a:r>
              <a:rPr lang="es-AR" sz="1400" b="1" dirty="0" err="1">
                <a:latin typeface="Arial" panose="020B0604020202020204" pitchFamily="34" charset="0"/>
                <a:cs typeface="Arial" panose="020B0604020202020204" pitchFamily="34" charset="0"/>
              </a:rPr>
              <a:t>DivisionSegura</a:t>
            </a:r>
            <a:r>
              <a:rPr lang="es-AR" sz="1400" b="1" dirty="0">
                <a:latin typeface="Arial" panose="020B0604020202020204" pitchFamily="34" charset="0"/>
                <a:cs typeface="Arial" panose="020B0604020202020204" pitchFamily="34" charset="0"/>
              </a:rPr>
              <a:t> 4 2</a:t>
            </a:r>
            <a:r>
              <a:rPr lang="es-AR" sz="1400" dirty="0">
                <a:latin typeface="Arial" panose="020B0604020202020204" pitchFamily="34" charset="0"/>
                <a:cs typeface="Arial" panose="020B0604020202020204" pitchFamily="34" charset="0"/>
              </a:rPr>
              <a:t>?</a:t>
            </a:r>
          </a:p>
          <a:p>
            <a:pPr lvl="0" rtl="0">
              <a:lnSpc>
                <a:spcPct val="115000"/>
              </a:lnSpc>
              <a:spcBef>
                <a:spcPts val="1100"/>
              </a:spcBef>
              <a:buNone/>
            </a:pPr>
            <a:r>
              <a:rPr lang="es-AR" sz="1400" dirty="0">
                <a:latin typeface="Arial" panose="020B0604020202020204" pitchFamily="34" charset="0"/>
                <a:cs typeface="Arial" panose="020B0604020202020204" pitchFamily="34" charset="0"/>
              </a:rPr>
              <a:t>    El resultado es: 2</a:t>
            </a:r>
          </a:p>
          <a:p>
            <a:pPr lvl="0" rtl="0">
              <a:lnSpc>
                <a:spcPct val="115000"/>
              </a:lnSpc>
              <a:spcBef>
                <a:spcPts val="1100"/>
              </a:spcBef>
              <a:buNone/>
            </a:pPr>
            <a:r>
              <a:rPr lang="es-AR" sz="1400" dirty="0">
                <a:latin typeface="Arial" panose="020B0604020202020204" pitchFamily="34" charset="0"/>
                <a:cs typeface="Arial" panose="020B0604020202020204" pitchFamily="34" charset="0"/>
              </a:rPr>
              <a:t>¿Y si ejecuto </a:t>
            </a:r>
            <a:r>
              <a:rPr lang="es-AR" sz="1400" b="1" dirty="0" err="1">
                <a:latin typeface="Arial" panose="020B0604020202020204" pitchFamily="34" charset="0"/>
                <a:cs typeface="Arial" panose="020B0604020202020204" pitchFamily="34" charset="0"/>
              </a:rPr>
              <a:t>DivisionSegura</a:t>
            </a:r>
            <a:r>
              <a:rPr lang="es-AR" sz="1400" b="1" dirty="0">
                <a:latin typeface="Arial" panose="020B0604020202020204" pitchFamily="34" charset="0"/>
                <a:cs typeface="Arial" panose="020B0604020202020204" pitchFamily="34" charset="0"/>
              </a:rPr>
              <a:t> 4 0</a:t>
            </a:r>
            <a:r>
              <a:rPr lang="es-AR" sz="1400" dirty="0">
                <a:latin typeface="Arial" panose="020B0604020202020204" pitchFamily="34" charset="0"/>
                <a:cs typeface="Arial" panose="020B0604020202020204" pitchFamily="34" charset="0"/>
              </a:rPr>
              <a:t>?</a:t>
            </a:r>
          </a:p>
          <a:p>
            <a:pPr lvl="0" rtl="0">
              <a:lnSpc>
                <a:spcPct val="115000"/>
              </a:lnSpc>
              <a:spcBef>
                <a:spcPts val="1100"/>
              </a:spcBef>
              <a:buNone/>
            </a:pPr>
            <a:r>
              <a:rPr lang="es-AR" sz="1400" dirty="0">
                <a:latin typeface="Arial" panose="020B0604020202020204" pitchFamily="34" charset="0"/>
                <a:cs typeface="Arial" panose="020B0604020202020204" pitchFamily="34" charset="0"/>
              </a:rPr>
              <a:t>    Atención! Se pretende dividir por 0.</a:t>
            </a:r>
          </a:p>
          <a:p>
            <a:pPr lvl="0" rtl="0">
              <a:lnSpc>
                <a:spcPct val="115000"/>
              </a:lnSpc>
              <a:spcBef>
                <a:spcPts val="0"/>
              </a:spcBef>
              <a:buNone/>
            </a:pPr>
            <a:endParaRPr sz="1400" dirty="0">
              <a:latin typeface="Arial" panose="020B0604020202020204" pitchFamily="34" charset="0"/>
              <a:cs typeface="Arial" panose="020B0604020202020204" pitchFamily="34" charset="0"/>
            </a:endParaRPr>
          </a:p>
        </p:txBody>
      </p:sp>
      <p:sp>
        <p:nvSpPr>
          <p:cNvPr id="25" name="Shape 268"/>
          <p:cNvSpPr/>
          <p:nvPr/>
        </p:nvSpPr>
        <p:spPr>
          <a:xfrm>
            <a:off x="1092296" y="3588997"/>
            <a:ext cx="1320000" cy="413400"/>
          </a:xfrm>
          <a:prstGeom prst="ellipse">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600"/>
          </a:p>
        </p:txBody>
      </p:sp>
      <p:cxnSp>
        <p:nvCxnSpPr>
          <p:cNvPr id="26" name="Shape 269"/>
          <p:cNvCxnSpPr>
            <a:stCxn id="25" idx="4"/>
          </p:cNvCxnSpPr>
          <p:nvPr/>
        </p:nvCxnSpPr>
        <p:spPr>
          <a:xfrm rot="16200000" flipH="1">
            <a:off x="2143390" y="3611303"/>
            <a:ext cx="2203984" cy="2986172"/>
          </a:xfrm>
          <a:prstGeom prst="curvedConnector2">
            <a:avLst/>
          </a:prstGeom>
          <a:noFill/>
          <a:ln w="28575" cap="flat" cmpd="sng">
            <a:solidFill>
              <a:srgbClr val="0000FF"/>
            </a:solidFill>
            <a:prstDash val="solid"/>
            <a:round/>
            <a:headEnd type="none" w="med" len="med"/>
            <a:tailEnd type="none" w="med" len="med"/>
          </a:ln>
        </p:spPr>
      </p:cxnSp>
    </p:spTree>
    <p:extLst>
      <p:ext uri="{BB962C8B-B14F-4D97-AF65-F5344CB8AC3E}">
        <p14:creationId xmlns:p14="http://schemas.microsoft.com/office/powerpoint/2010/main" xmlns="" val="419778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3600" b="1" dirty="0"/>
              <a:t>La Sentencia IF-ELSE: Ejemplo (2)</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43</a:t>
            </a:fld>
            <a:endParaRPr lang="es-ES_tradnl" dirty="0"/>
          </a:p>
        </p:txBody>
      </p:sp>
      <p:sp>
        <p:nvSpPr>
          <p:cNvPr id="13" name="Marcador de contenido 2"/>
          <p:cNvSpPr>
            <a:spLocks noGrp="1"/>
          </p:cNvSpPr>
          <p:nvPr>
            <p:ph idx="1"/>
          </p:nvPr>
        </p:nvSpPr>
        <p:spPr>
          <a:xfrm>
            <a:off x="628649" y="2160000"/>
            <a:ext cx="8085859" cy="4351338"/>
          </a:xfrm>
        </p:spPr>
        <p:txBody>
          <a:bodyPr>
            <a:normAutofit/>
          </a:bodyPr>
          <a:lstStyle/>
          <a:p>
            <a:pPr marL="419100" indent="-342900" algn="just">
              <a:lnSpc>
                <a:spcPct val="80000"/>
              </a:lnSpc>
              <a:spcBef>
                <a:spcPts val="500"/>
              </a:spcBef>
              <a:buSzPct val="100000"/>
            </a:pPr>
            <a:r>
              <a:rPr lang="es-AR" sz="2000" dirty="0"/>
              <a:t>Ejemplo con operadores condicionales e </a:t>
            </a:r>
            <a:r>
              <a:rPr lang="es-AR" sz="2000" dirty="0" err="1"/>
              <a:t>if</a:t>
            </a:r>
            <a:r>
              <a:rPr lang="es-AR" sz="2000" dirty="0"/>
              <a:t> anidados:</a:t>
            </a:r>
          </a:p>
        </p:txBody>
      </p:sp>
      <p:sp>
        <p:nvSpPr>
          <p:cNvPr id="14" name="Shape 274"/>
          <p:cNvSpPr/>
          <p:nvPr/>
        </p:nvSpPr>
        <p:spPr>
          <a:xfrm>
            <a:off x="3934604" y="2608919"/>
            <a:ext cx="5472600" cy="2280900"/>
          </a:xfrm>
          <a:prstGeom prst="rect">
            <a:avLst/>
          </a:prstGeom>
          <a:noFill/>
          <a:ln>
            <a:noFill/>
          </a:ln>
        </p:spPr>
        <p:txBody>
          <a:bodyPr lIns="90000" tIns="0" rIns="90000" bIns="0" anchor="ctr" anchorCtr="0">
            <a:noAutofit/>
          </a:bodyPr>
          <a:lstStyle/>
          <a:p>
            <a:pPr marL="0" marR="0" lvl="0" indent="0" algn="l" rtl="0">
              <a:lnSpc>
                <a:spcPct val="90000"/>
              </a:lnSpc>
              <a:spcBef>
                <a:spcPts val="0"/>
              </a:spcBef>
              <a:buNone/>
            </a:pPr>
            <a:endParaRPr sz="1600" b="0" i="0" u="none" strike="noStrike" cap="none">
              <a:solidFill>
                <a:srgbClr val="000000"/>
              </a:solidFill>
              <a:latin typeface="Arial"/>
              <a:ea typeface="Arial"/>
              <a:cs typeface="Arial"/>
              <a:sym typeface="Arial"/>
            </a:endParaRPr>
          </a:p>
          <a:p>
            <a:pPr marL="0" marR="0" lvl="0" indent="0" algn="l" rtl="0">
              <a:lnSpc>
                <a:spcPct val="90000"/>
              </a:lnSpc>
              <a:spcBef>
                <a:spcPts val="0"/>
              </a:spcBef>
              <a:buNone/>
            </a:pPr>
            <a:endParaRPr sz="1600" b="0" i="0" u="none" strike="noStrike" cap="none">
              <a:solidFill>
                <a:srgbClr val="000000"/>
              </a:solidFill>
              <a:latin typeface="Arial"/>
              <a:ea typeface="Arial"/>
              <a:cs typeface="Arial"/>
              <a:sym typeface="Arial"/>
            </a:endParaRPr>
          </a:p>
        </p:txBody>
      </p:sp>
      <p:sp>
        <p:nvSpPr>
          <p:cNvPr id="15" name="Shape 275"/>
          <p:cNvSpPr/>
          <p:nvPr/>
        </p:nvSpPr>
        <p:spPr>
          <a:xfrm>
            <a:off x="3934965" y="4219560"/>
            <a:ext cx="309900" cy="413400"/>
          </a:xfrm>
          <a:prstGeom prst="rect">
            <a:avLst/>
          </a:prstGeom>
          <a:noFill/>
          <a:ln>
            <a:noFill/>
          </a:ln>
        </p:spPr>
        <p:txBody>
          <a:bodyPr lIns="91425" tIns="91425" rIns="91425" bIns="91425" anchor="ctr" anchorCtr="0">
            <a:noAutofit/>
          </a:bodyPr>
          <a:lstStyle/>
          <a:p>
            <a:pPr lvl="0">
              <a:spcBef>
                <a:spcPts val="0"/>
              </a:spcBef>
              <a:buNone/>
            </a:pPr>
            <a:endParaRPr sz="1600"/>
          </a:p>
        </p:txBody>
      </p:sp>
      <p:sp>
        <p:nvSpPr>
          <p:cNvPr id="16" name="Shape 280"/>
          <p:cNvSpPr txBox="1"/>
          <p:nvPr/>
        </p:nvSpPr>
        <p:spPr>
          <a:xfrm>
            <a:off x="319740" y="2784550"/>
            <a:ext cx="9688800"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600" dirty="0" err="1">
                <a:solidFill>
                  <a:srgbClr val="292929"/>
                </a:solidFill>
                <a:latin typeface="Courier New"/>
                <a:ea typeface="Courier New"/>
                <a:cs typeface="Courier New"/>
                <a:sym typeface="Courier New"/>
              </a:rPr>
              <a:t>if</a:t>
            </a:r>
            <a:r>
              <a:rPr lang="es-AR" sz="1600" dirty="0">
                <a:solidFill>
                  <a:srgbClr val="292929"/>
                </a:solidFill>
                <a:latin typeface="Courier New"/>
                <a:ea typeface="Courier New"/>
                <a:cs typeface="Courier New"/>
                <a:sym typeface="Courier New"/>
              </a:rPr>
              <a:t> </a:t>
            </a:r>
            <a:r>
              <a:rPr lang="es-AR" sz="1600" b="1" dirty="0">
                <a:solidFill>
                  <a:srgbClr val="FF3300"/>
                </a:solidFill>
                <a:latin typeface="Courier New"/>
                <a:ea typeface="Courier New"/>
                <a:cs typeface="Courier New"/>
                <a:sym typeface="Courier New"/>
              </a:rPr>
              <a:t>((( año % 4 == 0 ) &amp;&amp; ( año % 100 != 0 )) || ( año % 400 == 0 ))</a:t>
            </a:r>
            <a:r>
              <a:rPr lang="es-AR" sz="1600" dirty="0">
                <a:solidFill>
                  <a:srgbClr val="292929"/>
                </a:solidFill>
                <a:latin typeface="Courier New"/>
                <a:ea typeface="Courier New"/>
                <a:cs typeface="Courier New"/>
                <a:sym typeface="Courier New"/>
              </a:rPr>
              <a:t> {</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System.out.println</a:t>
            </a:r>
            <a:r>
              <a:rPr lang="es-AR" sz="1600" dirty="0">
                <a:solidFill>
                  <a:srgbClr val="292929"/>
                </a:solidFill>
                <a:latin typeface="Courier New"/>
                <a:ea typeface="Courier New"/>
                <a:cs typeface="Courier New"/>
                <a:sym typeface="Courier New"/>
              </a:rPr>
              <a:t>("Es bisiesto"); </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a:t>
            </a:r>
          </a:p>
          <a:p>
            <a:pPr lvl="0" rtl="0">
              <a:lnSpc>
                <a:spcPct val="115000"/>
              </a:lnSpc>
              <a:spcBef>
                <a:spcPts val="0"/>
              </a:spcBef>
              <a:buNone/>
            </a:pPr>
            <a:r>
              <a:rPr lang="es-AR" sz="1600" dirty="0" err="1">
                <a:solidFill>
                  <a:srgbClr val="292929"/>
                </a:solidFill>
                <a:latin typeface="Courier New"/>
                <a:ea typeface="Courier New"/>
                <a:cs typeface="Courier New"/>
                <a:sym typeface="Courier New"/>
              </a:rPr>
              <a:t>else</a:t>
            </a:r>
            <a:r>
              <a:rPr lang="es-AR" sz="1600" dirty="0">
                <a:solidFill>
                  <a:srgbClr val="292929"/>
                </a:solidFill>
                <a:latin typeface="Courier New"/>
                <a:ea typeface="Courier New"/>
                <a:cs typeface="Courier New"/>
                <a:sym typeface="Courier New"/>
              </a:rPr>
              <a:t> {</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System.out.println</a:t>
            </a:r>
            <a:r>
              <a:rPr lang="es-AR" sz="1600" dirty="0">
                <a:solidFill>
                  <a:srgbClr val="292929"/>
                </a:solidFill>
                <a:latin typeface="Courier New"/>
                <a:ea typeface="Courier New"/>
                <a:cs typeface="Courier New"/>
                <a:sym typeface="Courier New"/>
              </a:rPr>
              <a:t>("No es bisiesto");</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a:t>
            </a:r>
          </a:p>
          <a:p>
            <a:pPr lvl="0" rtl="0">
              <a:lnSpc>
                <a:spcPct val="115000"/>
              </a:lnSpc>
              <a:spcBef>
                <a:spcPts val="0"/>
              </a:spcBef>
              <a:buNone/>
            </a:pPr>
            <a:endParaRPr sz="1600" dirty="0">
              <a:solidFill>
                <a:srgbClr val="292929"/>
              </a:solidFill>
              <a:latin typeface="Courier New"/>
              <a:ea typeface="Courier New"/>
              <a:cs typeface="Courier New"/>
              <a:sym typeface="Courier New"/>
            </a:endParaRPr>
          </a:p>
          <a:p>
            <a:pPr lvl="0" rtl="0">
              <a:lnSpc>
                <a:spcPct val="115000"/>
              </a:lnSpc>
              <a:spcBef>
                <a:spcPts val="0"/>
              </a:spcBef>
              <a:buNone/>
            </a:pPr>
            <a:endParaRPr sz="1600" dirty="0">
              <a:solidFill>
                <a:srgbClr val="292929"/>
              </a:solidFill>
              <a:latin typeface="Courier New"/>
              <a:ea typeface="Courier New"/>
              <a:cs typeface="Courier New"/>
              <a:sym typeface="Courier New"/>
            </a:endParaRPr>
          </a:p>
        </p:txBody>
      </p:sp>
      <p:sp>
        <p:nvSpPr>
          <p:cNvPr id="17" name="Shape 281"/>
          <p:cNvSpPr txBox="1"/>
          <p:nvPr/>
        </p:nvSpPr>
        <p:spPr>
          <a:xfrm>
            <a:off x="5353757" y="3949893"/>
            <a:ext cx="3909600" cy="3000000"/>
          </a:xfrm>
          <a:prstGeom prst="rect">
            <a:avLst/>
          </a:prstGeom>
          <a:noFill/>
          <a:ln>
            <a:noFill/>
          </a:ln>
        </p:spPr>
        <p:txBody>
          <a:bodyPr lIns="91425" tIns="91425" rIns="91425" bIns="91425" anchor="ctr" anchorCtr="0">
            <a:noAutofit/>
          </a:bodyPr>
          <a:lstStyle/>
          <a:p>
            <a:pPr lvl="0" rtl="0">
              <a:lnSpc>
                <a:spcPct val="115000"/>
              </a:lnSpc>
              <a:spcBef>
                <a:spcPts val="1000"/>
              </a:spcBef>
              <a:buNone/>
            </a:pPr>
            <a:r>
              <a:rPr lang="es-AR" sz="1600" b="1" dirty="0">
                <a:latin typeface="Arial" panose="020B0604020202020204" pitchFamily="34" charset="0"/>
                <a:cs typeface="Arial" panose="020B0604020202020204" pitchFamily="34" charset="0"/>
              </a:rPr>
              <a:t>Operadores condicionales o lógicos</a:t>
            </a:r>
          </a:p>
          <a:p>
            <a:pPr lvl="0" rtl="0">
              <a:lnSpc>
                <a:spcPct val="115000"/>
              </a:lnSpc>
              <a:spcBef>
                <a:spcPts val="1000"/>
              </a:spcBef>
              <a:buNone/>
            </a:pPr>
            <a:r>
              <a:rPr lang="es-AR" sz="1600" dirty="0">
                <a:latin typeface="Arial" panose="020B0604020202020204" pitchFamily="34" charset="0"/>
                <a:cs typeface="Arial" panose="020B0604020202020204" pitchFamily="34" charset="0"/>
              </a:rPr>
              <a:t>El operador % retorna el resto de la división entera. </a:t>
            </a:r>
            <a:r>
              <a:rPr lang="es-AR" sz="1600" dirty="0" err="1">
                <a:latin typeface="Arial" panose="020B0604020202020204" pitchFamily="34" charset="0"/>
                <a:cs typeface="Arial" panose="020B0604020202020204" pitchFamily="34" charset="0"/>
              </a:rPr>
              <a:t>Ej</a:t>
            </a:r>
            <a:r>
              <a:rPr lang="es-AR" sz="1600" dirty="0">
                <a:latin typeface="Arial" panose="020B0604020202020204" pitchFamily="34" charset="0"/>
                <a:cs typeface="Arial" panose="020B0604020202020204" pitchFamily="34" charset="0"/>
              </a:rPr>
              <a:t>: 5 % 4 retorna 1</a:t>
            </a:r>
          </a:p>
          <a:p>
            <a:pPr lvl="0" rtl="0">
              <a:lnSpc>
                <a:spcPct val="115000"/>
              </a:lnSpc>
              <a:spcBef>
                <a:spcPts val="1100"/>
              </a:spcBef>
              <a:buNone/>
            </a:pPr>
            <a:endParaRPr sz="1600" dirty="0">
              <a:latin typeface="Arial" panose="020B0604020202020204" pitchFamily="34" charset="0"/>
              <a:cs typeface="Arial" panose="020B0604020202020204" pitchFamily="34" charset="0"/>
            </a:endParaRPr>
          </a:p>
          <a:p>
            <a:pPr lvl="0" rtl="0">
              <a:lnSpc>
                <a:spcPct val="115000"/>
              </a:lnSpc>
              <a:spcBef>
                <a:spcPts val="0"/>
              </a:spcBef>
              <a:buNone/>
            </a:pPr>
            <a:endParaRPr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677276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3600" b="1" dirty="0"/>
              <a:t>La Sentencia IF-ELSE: Ejemplo (3)</a:t>
            </a:r>
            <a:r>
              <a:rPr lang="es-ES_tradnl" sz="3600" dirty="0"/>
              <a:t/>
            </a:r>
            <a:br>
              <a:rPr lang="es-ES_tradnl" sz="3600" dirty="0"/>
            </a:br>
            <a:r>
              <a:rPr lang="es-AR" sz="2800" i="1" dirty="0"/>
              <a:t>Ejemplo con IF anidados</a:t>
            </a:r>
            <a:endParaRPr lang="es-ES_tradnl" sz="2800"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44</a:t>
            </a:fld>
            <a:endParaRPr lang="es-ES_tradnl" dirty="0"/>
          </a:p>
        </p:txBody>
      </p:sp>
      <p:sp>
        <p:nvSpPr>
          <p:cNvPr id="20" name="Shape 286"/>
          <p:cNvSpPr/>
          <p:nvPr/>
        </p:nvSpPr>
        <p:spPr>
          <a:xfrm>
            <a:off x="3865329" y="2027019"/>
            <a:ext cx="5472600" cy="2280900"/>
          </a:xfrm>
          <a:prstGeom prst="rect">
            <a:avLst/>
          </a:prstGeom>
          <a:noFill/>
          <a:ln>
            <a:noFill/>
          </a:ln>
        </p:spPr>
        <p:txBody>
          <a:bodyPr lIns="90000" tIns="0" rIns="90000" bIns="0" anchor="ctr" anchorCtr="0">
            <a:noAutofit/>
          </a:bodyPr>
          <a:lstStyle/>
          <a:p>
            <a:pPr marL="0" marR="0" lvl="0" indent="0" algn="l" rtl="0">
              <a:lnSpc>
                <a:spcPct val="90000"/>
              </a:lnSpc>
              <a:spcBef>
                <a:spcPts val="0"/>
              </a:spcBef>
              <a:buNone/>
            </a:pPr>
            <a:endParaRPr sz="1600" b="0" i="0" u="none" strike="noStrike" cap="none">
              <a:solidFill>
                <a:srgbClr val="000000"/>
              </a:solidFill>
              <a:latin typeface="Arial"/>
              <a:ea typeface="Arial"/>
              <a:cs typeface="Arial"/>
              <a:sym typeface="Arial"/>
            </a:endParaRPr>
          </a:p>
          <a:p>
            <a:pPr marL="0" marR="0" lvl="0" indent="0" algn="l" rtl="0">
              <a:lnSpc>
                <a:spcPct val="90000"/>
              </a:lnSpc>
              <a:spcBef>
                <a:spcPts val="0"/>
              </a:spcBef>
              <a:buNone/>
            </a:pPr>
            <a:endParaRPr sz="1600" b="0" i="0" u="none" strike="noStrike" cap="none">
              <a:solidFill>
                <a:srgbClr val="000000"/>
              </a:solidFill>
              <a:latin typeface="Arial"/>
              <a:ea typeface="Arial"/>
              <a:cs typeface="Arial"/>
              <a:sym typeface="Arial"/>
            </a:endParaRPr>
          </a:p>
        </p:txBody>
      </p:sp>
      <p:sp>
        <p:nvSpPr>
          <p:cNvPr id="21" name="Shape 287"/>
          <p:cNvSpPr/>
          <p:nvPr/>
        </p:nvSpPr>
        <p:spPr>
          <a:xfrm>
            <a:off x="3865690" y="3637660"/>
            <a:ext cx="309900" cy="413400"/>
          </a:xfrm>
          <a:prstGeom prst="rect">
            <a:avLst/>
          </a:prstGeom>
          <a:noFill/>
          <a:ln>
            <a:noFill/>
          </a:ln>
        </p:spPr>
        <p:txBody>
          <a:bodyPr lIns="91425" tIns="91425" rIns="91425" bIns="91425" anchor="ctr" anchorCtr="0">
            <a:noAutofit/>
          </a:bodyPr>
          <a:lstStyle/>
          <a:p>
            <a:pPr lvl="0">
              <a:spcBef>
                <a:spcPts val="0"/>
              </a:spcBef>
              <a:buNone/>
            </a:pPr>
            <a:endParaRPr sz="1600"/>
          </a:p>
        </p:txBody>
      </p:sp>
      <p:sp>
        <p:nvSpPr>
          <p:cNvPr id="22" name="Shape 292"/>
          <p:cNvSpPr txBox="1"/>
          <p:nvPr/>
        </p:nvSpPr>
        <p:spPr>
          <a:xfrm>
            <a:off x="250465" y="2736050"/>
            <a:ext cx="9688800"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endParaRPr sz="1600" dirty="0">
              <a:solidFill>
                <a:srgbClr val="292929"/>
              </a:solidFill>
              <a:latin typeface="Courier New"/>
              <a:ea typeface="Courier New"/>
              <a:cs typeface="Courier New"/>
              <a:sym typeface="Courier New"/>
            </a:endParaRPr>
          </a:p>
          <a:p>
            <a:pPr lvl="0" rtl="0">
              <a:lnSpc>
                <a:spcPct val="115000"/>
              </a:lnSpc>
              <a:spcBef>
                <a:spcPts val="0"/>
              </a:spcBef>
              <a:buNone/>
            </a:pPr>
            <a:r>
              <a:rPr lang="es-AR" sz="1400" b="1" dirty="0" err="1">
                <a:solidFill>
                  <a:srgbClr val="292929"/>
                </a:solidFill>
                <a:latin typeface="Courier New"/>
                <a:ea typeface="Courier New"/>
                <a:cs typeface="Courier New"/>
                <a:sym typeface="Courier New"/>
              </a:rPr>
              <a:t>public</a:t>
            </a:r>
            <a:r>
              <a:rPr lang="es-AR" sz="1400" b="1" dirty="0">
                <a:solidFill>
                  <a:srgbClr val="292929"/>
                </a:solidFill>
                <a:latin typeface="Courier New"/>
                <a:ea typeface="Courier New"/>
                <a:cs typeface="Courier New"/>
                <a:sym typeface="Courier New"/>
              </a:rPr>
              <a:t> </a:t>
            </a:r>
            <a:r>
              <a:rPr lang="es-AR" sz="1400" b="1" dirty="0" err="1">
                <a:solidFill>
                  <a:srgbClr val="292929"/>
                </a:solidFill>
                <a:latin typeface="Courier New"/>
                <a:ea typeface="Courier New"/>
                <a:cs typeface="Courier New"/>
                <a:sym typeface="Courier New"/>
              </a:rPr>
              <a:t>class</a:t>
            </a:r>
            <a:r>
              <a:rPr lang="es-AR" sz="1400" b="1" dirty="0">
                <a:solidFill>
                  <a:srgbClr val="292929"/>
                </a:solidFill>
                <a:latin typeface="Courier New"/>
                <a:ea typeface="Courier New"/>
                <a:cs typeface="Courier New"/>
                <a:sym typeface="Courier New"/>
              </a:rPr>
              <a:t> </a:t>
            </a:r>
            <a:r>
              <a:rPr lang="es-AR" sz="1400" b="1" dirty="0" err="1">
                <a:solidFill>
                  <a:srgbClr val="292929"/>
                </a:solidFill>
                <a:latin typeface="Courier New"/>
                <a:ea typeface="Courier New"/>
                <a:cs typeface="Courier New"/>
                <a:sym typeface="Courier New"/>
              </a:rPr>
              <a:t>DivisionSegura</a:t>
            </a:r>
            <a:r>
              <a:rPr lang="es-AR" sz="1400" b="1" dirty="0">
                <a:solidFill>
                  <a:srgbClr val="292929"/>
                </a:solidFill>
                <a:latin typeface="Courier New"/>
                <a:ea typeface="Courier New"/>
                <a:cs typeface="Courier New"/>
                <a:sym typeface="Courier New"/>
              </a:rPr>
              <a:t> {</a:t>
            </a:r>
          </a:p>
          <a:p>
            <a:pPr lvl="0" rtl="0">
              <a:lnSpc>
                <a:spcPct val="115000"/>
              </a:lnSpc>
              <a:spcBef>
                <a:spcPts val="0"/>
              </a:spcBef>
              <a:buNone/>
            </a:pP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public</a:t>
            </a: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static</a:t>
            </a: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void</a:t>
            </a: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main</a:t>
            </a:r>
            <a:r>
              <a:rPr lang="es-AR" sz="1400" dirty="0">
                <a:solidFill>
                  <a:srgbClr val="292929"/>
                </a:solidFill>
                <a:latin typeface="Courier New"/>
                <a:ea typeface="Courier New"/>
                <a:cs typeface="Courier New"/>
                <a:sym typeface="Courier New"/>
              </a:rPr>
              <a:t>(</a:t>
            </a:r>
            <a:r>
              <a:rPr lang="es-AR" sz="1400" dirty="0" err="1">
                <a:solidFill>
                  <a:srgbClr val="292929"/>
                </a:solidFill>
                <a:latin typeface="Courier New"/>
                <a:ea typeface="Courier New"/>
                <a:cs typeface="Courier New"/>
                <a:sym typeface="Courier New"/>
              </a:rPr>
              <a:t>String</a:t>
            </a: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args</a:t>
            </a:r>
            <a:r>
              <a:rPr lang="es-AR" sz="1400" dirty="0">
                <a:solidFill>
                  <a:srgbClr val="292929"/>
                </a:solidFill>
                <a:latin typeface="Courier New"/>
                <a:ea typeface="Courier New"/>
                <a:cs typeface="Courier New"/>
                <a:sym typeface="Courier New"/>
              </a:rPr>
              <a:t>[]){</a:t>
            </a:r>
          </a:p>
          <a:p>
            <a:pPr lvl="1">
              <a:lnSpc>
                <a:spcPct val="115000"/>
              </a:lnSpc>
            </a:pP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int</a:t>
            </a:r>
            <a:r>
              <a:rPr lang="es-AR" sz="1400" dirty="0">
                <a:solidFill>
                  <a:srgbClr val="292929"/>
                </a:solidFill>
                <a:latin typeface="Courier New"/>
                <a:ea typeface="Courier New"/>
                <a:cs typeface="Courier New"/>
                <a:sym typeface="Courier New"/>
              </a:rPr>
              <a:t> x = </a:t>
            </a:r>
            <a:r>
              <a:rPr lang="es-AR" sz="1400" dirty="0" err="1">
                <a:solidFill>
                  <a:srgbClr val="292929"/>
                </a:solidFill>
                <a:latin typeface="Courier New"/>
                <a:ea typeface="Courier New"/>
                <a:cs typeface="Courier New"/>
                <a:sym typeface="Courier New"/>
              </a:rPr>
              <a:t>Integer.parseInt</a:t>
            </a:r>
            <a:r>
              <a:rPr lang="es-AR" sz="1400" dirty="0">
                <a:solidFill>
                  <a:srgbClr val="292929"/>
                </a:solidFill>
                <a:latin typeface="Courier New"/>
                <a:ea typeface="Courier New"/>
                <a:cs typeface="Courier New"/>
                <a:sym typeface="Courier New"/>
              </a:rPr>
              <a:t>(</a:t>
            </a:r>
            <a:r>
              <a:rPr lang="es-AR" sz="1400" dirty="0" err="1">
                <a:solidFill>
                  <a:srgbClr val="292929"/>
                </a:solidFill>
                <a:latin typeface="Courier New"/>
                <a:ea typeface="Courier New"/>
                <a:cs typeface="Courier New"/>
                <a:sym typeface="Courier New"/>
              </a:rPr>
              <a:t>args</a:t>
            </a:r>
            <a:r>
              <a:rPr lang="es-AR" sz="1400" dirty="0">
                <a:solidFill>
                  <a:srgbClr val="292929"/>
                </a:solidFill>
                <a:latin typeface="Courier New"/>
                <a:ea typeface="Courier New"/>
                <a:cs typeface="Courier New"/>
                <a:sym typeface="Courier New"/>
              </a:rPr>
              <a:t>[0]);</a:t>
            </a:r>
          </a:p>
          <a:p>
            <a:pPr lvl="1">
              <a:lnSpc>
                <a:spcPct val="115000"/>
              </a:lnSpc>
            </a:pP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int</a:t>
            </a:r>
            <a:r>
              <a:rPr lang="es-AR" sz="1400" dirty="0">
                <a:solidFill>
                  <a:srgbClr val="292929"/>
                </a:solidFill>
                <a:latin typeface="Courier New"/>
                <a:ea typeface="Courier New"/>
                <a:cs typeface="Courier New"/>
                <a:sym typeface="Courier New"/>
              </a:rPr>
              <a:t> y = </a:t>
            </a:r>
            <a:r>
              <a:rPr lang="es-AR" sz="1400" dirty="0" err="1">
                <a:solidFill>
                  <a:srgbClr val="292929"/>
                </a:solidFill>
                <a:latin typeface="Courier New"/>
                <a:ea typeface="Courier New"/>
                <a:cs typeface="Courier New"/>
                <a:sym typeface="Courier New"/>
              </a:rPr>
              <a:t>Integer.parseInt</a:t>
            </a:r>
            <a:r>
              <a:rPr lang="es-AR" sz="1400" dirty="0">
                <a:solidFill>
                  <a:srgbClr val="292929"/>
                </a:solidFill>
                <a:latin typeface="Courier New"/>
                <a:ea typeface="Courier New"/>
                <a:cs typeface="Courier New"/>
                <a:sym typeface="Courier New"/>
              </a:rPr>
              <a:t>(</a:t>
            </a:r>
            <a:r>
              <a:rPr lang="es-AR" sz="1400" dirty="0" err="1">
                <a:solidFill>
                  <a:srgbClr val="292929"/>
                </a:solidFill>
                <a:latin typeface="Courier New"/>
                <a:ea typeface="Courier New"/>
                <a:cs typeface="Courier New"/>
                <a:sym typeface="Courier New"/>
              </a:rPr>
              <a:t>args</a:t>
            </a:r>
            <a:r>
              <a:rPr lang="es-AR" sz="1400" dirty="0">
                <a:solidFill>
                  <a:srgbClr val="292929"/>
                </a:solidFill>
                <a:latin typeface="Courier New"/>
                <a:ea typeface="Courier New"/>
                <a:cs typeface="Courier New"/>
                <a:sym typeface="Courier New"/>
              </a:rPr>
              <a:t>[1]);</a:t>
            </a:r>
          </a:p>
          <a:p>
            <a:pPr lvl="1">
              <a:lnSpc>
                <a:spcPct val="115000"/>
              </a:lnSpc>
            </a:pP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int</a:t>
            </a:r>
            <a:r>
              <a:rPr lang="es-AR" sz="1400" dirty="0">
                <a:solidFill>
                  <a:srgbClr val="292929"/>
                </a:solidFill>
                <a:latin typeface="Courier New"/>
                <a:ea typeface="Courier New"/>
                <a:cs typeface="Courier New"/>
                <a:sym typeface="Courier New"/>
              </a:rPr>
              <a:t> z = 0;</a:t>
            </a:r>
          </a:p>
          <a:p>
            <a:pPr lvl="1">
              <a:lnSpc>
                <a:spcPct val="115000"/>
              </a:lnSpc>
            </a:pPr>
            <a:r>
              <a:rPr lang="es-AR" sz="1400" dirty="0">
                <a:solidFill>
                  <a:srgbClr val="292929"/>
                </a:solidFill>
                <a:latin typeface="Courier New"/>
                <a:ea typeface="Courier New"/>
                <a:cs typeface="Courier New"/>
                <a:sym typeface="Courier New"/>
              </a:rPr>
              <a:t>  </a:t>
            </a:r>
            <a:r>
              <a:rPr lang="es-AR" sz="1400" b="1" dirty="0" err="1">
                <a:solidFill>
                  <a:srgbClr val="292929"/>
                </a:solidFill>
                <a:latin typeface="Courier New"/>
                <a:ea typeface="Courier New"/>
                <a:cs typeface="Courier New"/>
                <a:sym typeface="Courier New"/>
              </a:rPr>
              <a:t>if</a:t>
            </a:r>
            <a:r>
              <a:rPr lang="es-AR" sz="1400" b="1" dirty="0">
                <a:solidFill>
                  <a:srgbClr val="292929"/>
                </a:solidFill>
                <a:latin typeface="Courier New"/>
                <a:ea typeface="Courier New"/>
                <a:cs typeface="Courier New"/>
                <a:sym typeface="Courier New"/>
              </a:rPr>
              <a:t>(y !=0) {</a:t>
            </a:r>
          </a:p>
          <a:p>
            <a:pPr lvl="1">
              <a:lnSpc>
                <a:spcPct val="115000"/>
              </a:lnSpc>
            </a:pPr>
            <a:r>
              <a:rPr lang="es-AR" sz="1400" dirty="0">
                <a:solidFill>
                  <a:srgbClr val="292929"/>
                </a:solidFill>
                <a:latin typeface="Courier New"/>
                <a:ea typeface="Courier New"/>
                <a:cs typeface="Courier New"/>
                <a:sym typeface="Courier New"/>
              </a:rPr>
              <a:t>  	</a:t>
            </a:r>
            <a:r>
              <a:rPr lang="es-AR" sz="1400" b="1" dirty="0" err="1">
                <a:solidFill>
                  <a:srgbClr val="292929"/>
                </a:solidFill>
                <a:latin typeface="Courier New"/>
                <a:ea typeface="Courier New"/>
                <a:cs typeface="Courier New"/>
                <a:sym typeface="Courier New"/>
              </a:rPr>
              <a:t>if</a:t>
            </a:r>
            <a:r>
              <a:rPr lang="es-AR" sz="1400" b="1" dirty="0">
                <a:solidFill>
                  <a:srgbClr val="292929"/>
                </a:solidFill>
                <a:latin typeface="Courier New"/>
                <a:ea typeface="Courier New"/>
                <a:cs typeface="Courier New"/>
                <a:sym typeface="Courier New"/>
              </a:rPr>
              <a:t> (y &gt; 0) </a:t>
            </a:r>
          </a:p>
          <a:p>
            <a:pPr marL="914400" lvl="1" indent="457200">
              <a:lnSpc>
                <a:spcPct val="115000"/>
              </a:lnSpc>
            </a:pPr>
            <a:r>
              <a:rPr lang="es-AR" sz="1400" dirty="0" err="1">
                <a:solidFill>
                  <a:srgbClr val="292929"/>
                </a:solidFill>
                <a:latin typeface="Courier New"/>
                <a:ea typeface="Courier New"/>
                <a:cs typeface="Courier New"/>
                <a:sym typeface="Courier New"/>
              </a:rPr>
              <a:t>System.out.println</a:t>
            </a:r>
            <a:r>
              <a:rPr lang="es-AR" sz="1400" dirty="0">
                <a:solidFill>
                  <a:srgbClr val="292929"/>
                </a:solidFill>
                <a:latin typeface="Courier New"/>
                <a:ea typeface="Courier New"/>
                <a:cs typeface="Courier New"/>
                <a:sym typeface="Courier New"/>
              </a:rPr>
              <a:t>("Estoy dividiendo por un número positivo");</a:t>
            </a:r>
          </a:p>
          <a:p>
            <a:pPr lvl="1">
              <a:lnSpc>
                <a:spcPct val="115000"/>
              </a:lnSpc>
            </a:pPr>
            <a:r>
              <a:rPr lang="es-AR" sz="1400" dirty="0">
                <a:solidFill>
                  <a:srgbClr val="292929"/>
                </a:solidFill>
                <a:latin typeface="Courier New"/>
                <a:ea typeface="Courier New"/>
                <a:cs typeface="Courier New"/>
                <a:sym typeface="Courier New"/>
              </a:rPr>
              <a:t>  	</a:t>
            </a:r>
            <a:r>
              <a:rPr lang="es-AR" sz="1400" b="1" dirty="0" err="1">
                <a:solidFill>
                  <a:srgbClr val="292929"/>
                </a:solidFill>
                <a:latin typeface="Courier New"/>
                <a:ea typeface="Courier New"/>
                <a:cs typeface="Courier New"/>
                <a:sym typeface="Courier New"/>
              </a:rPr>
              <a:t>else</a:t>
            </a:r>
            <a:r>
              <a:rPr lang="es-AR" sz="1400" dirty="0">
                <a:solidFill>
                  <a:srgbClr val="292929"/>
                </a:solidFill>
                <a:latin typeface="Courier New"/>
                <a:ea typeface="Courier New"/>
                <a:cs typeface="Courier New"/>
                <a:sym typeface="Courier New"/>
              </a:rPr>
              <a:t> </a:t>
            </a:r>
          </a:p>
          <a:p>
            <a:pPr marL="914400" lvl="1" indent="457200">
              <a:lnSpc>
                <a:spcPct val="115000"/>
              </a:lnSpc>
            </a:pPr>
            <a:r>
              <a:rPr lang="es-AR" sz="1400" dirty="0" err="1">
                <a:solidFill>
                  <a:srgbClr val="292929"/>
                </a:solidFill>
                <a:latin typeface="Courier New"/>
                <a:ea typeface="Courier New"/>
                <a:cs typeface="Courier New"/>
                <a:sym typeface="Courier New"/>
              </a:rPr>
              <a:t>System.out.println</a:t>
            </a:r>
            <a:r>
              <a:rPr lang="es-AR" sz="1400" dirty="0">
                <a:solidFill>
                  <a:srgbClr val="292929"/>
                </a:solidFill>
                <a:latin typeface="Courier New"/>
                <a:ea typeface="Courier New"/>
                <a:cs typeface="Courier New"/>
                <a:sym typeface="Courier New"/>
              </a:rPr>
              <a:t>("Estoy dividiendo por un número negativo");</a:t>
            </a:r>
          </a:p>
          <a:p>
            <a:pPr lvl="1">
              <a:lnSpc>
                <a:spcPct val="115000"/>
              </a:lnSpc>
            </a:pPr>
            <a:r>
              <a:rPr lang="es-AR" sz="1400" dirty="0">
                <a:solidFill>
                  <a:srgbClr val="292929"/>
                </a:solidFill>
                <a:latin typeface="Courier New"/>
                <a:ea typeface="Courier New"/>
                <a:cs typeface="Courier New"/>
                <a:sym typeface="Courier New"/>
              </a:rPr>
              <a:t>  	z = x / y;</a:t>
            </a:r>
          </a:p>
          <a:p>
            <a:pPr lvl="1">
              <a:lnSpc>
                <a:spcPct val="115000"/>
              </a:lnSpc>
            </a:pP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System.out.println</a:t>
            </a:r>
            <a:r>
              <a:rPr lang="es-AR" sz="1400" dirty="0">
                <a:solidFill>
                  <a:srgbClr val="292929"/>
                </a:solidFill>
                <a:latin typeface="Courier New"/>
                <a:ea typeface="Courier New"/>
                <a:cs typeface="Courier New"/>
                <a:sym typeface="Courier New"/>
              </a:rPr>
              <a:t>("El resultado es : " + z);</a:t>
            </a:r>
          </a:p>
          <a:p>
            <a:pPr lvl="1">
              <a:lnSpc>
                <a:spcPct val="115000"/>
              </a:lnSpc>
            </a:pPr>
            <a:r>
              <a:rPr lang="es-AR" sz="1400" dirty="0">
                <a:solidFill>
                  <a:srgbClr val="292929"/>
                </a:solidFill>
                <a:latin typeface="Courier New"/>
                <a:ea typeface="Courier New"/>
                <a:cs typeface="Courier New"/>
                <a:sym typeface="Courier New"/>
              </a:rPr>
              <a:t>  </a:t>
            </a:r>
            <a:r>
              <a:rPr lang="es-AR" sz="1400" b="1" dirty="0">
                <a:solidFill>
                  <a:srgbClr val="292929"/>
                </a:solidFill>
                <a:latin typeface="Courier New"/>
                <a:ea typeface="Courier New"/>
                <a:cs typeface="Courier New"/>
                <a:sym typeface="Courier New"/>
              </a:rPr>
              <a:t>}</a:t>
            </a:r>
          </a:p>
          <a:p>
            <a:pPr lvl="1">
              <a:lnSpc>
                <a:spcPct val="115000"/>
              </a:lnSpc>
            </a:pPr>
            <a:r>
              <a:rPr lang="es-AR" sz="1400" dirty="0">
                <a:solidFill>
                  <a:srgbClr val="292929"/>
                </a:solidFill>
                <a:latin typeface="Courier New"/>
                <a:ea typeface="Courier New"/>
                <a:cs typeface="Courier New"/>
                <a:sym typeface="Courier New"/>
              </a:rPr>
              <a:t>  </a:t>
            </a:r>
            <a:r>
              <a:rPr lang="es-AR" sz="1400" b="1" dirty="0" err="1">
                <a:solidFill>
                  <a:srgbClr val="292929"/>
                </a:solidFill>
                <a:latin typeface="Courier New"/>
                <a:ea typeface="Courier New"/>
                <a:cs typeface="Courier New"/>
                <a:sym typeface="Courier New"/>
              </a:rPr>
              <a:t>else</a:t>
            </a:r>
            <a:r>
              <a:rPr lang="es-AR" sz="1400" b="1" dirty="0">
                <a:solidFill>
                  <a:srgbClr val="292929"/>
                </a:solidFill>
                <a:latin typeface="Courier New"/>
                <a:ea typeface="Courier New"/>
                <a:cs typeface="Courier New"/>
                <a:sym typeface="Courier New"/>
              </a:rPr>
              <a:t> {</a:t>
            </a:r>
            <a:r>
              <a:rPr lang="es-AR" sz="1400" dirty="0">
                <a:solidFill>
                  <a:srgbClr val="292929"/>
                </a:solidFill>
                <a:latin typeface="Courier New"/>
                <a:ea typeface="Courier New"/>
                <a:cs typeface="Courier New"/>
                <a:sym typeface="Courier New"/>
              </a:rPr>
              <a:t> </a:t>
            </a:r>
          </a:p>
          <a:p>
            <a:pPr lvl="1" indent="457200">
              <a:lnSpc>
                <a:spcPct val="115000"/>
              </a:lnSpc>
            </a:pPr>
            <a:r>
              <a:rPr lang="es-AR" sz="1400" dirty="0" err="1">
                <a:solidFill>
                  <a:srgbClr val="292929"/>
                </a:solidFill>
                <a:latin typeface="Courier New"/>
                <a:ea typeface="Courier New"/>
                <a:cs typeface="Courier New"/>
                <a:sym typeface="Courier New"/>
              </a:rPr>
              <a:t>System.out.println</a:t>
            </a:r>
            <a:r>
              <a:rPr lang="es-AR" sz="1400" dirty="0">
                <a:solidFill>
                  <a:srgbClr val="292929"/>
                </a:solidFill>
                <a:latin typeface="Courier New"/>
                <a:ea typeface="Courier New"/>
                <a:cs typeface="Courier New"/>
                <a:sym typeface="Courier New"/>
              </a:rPr>
              <a:t>("Atención! se pretende dividir por 0"); </a:t>
            </a:r>
            <a:r>
              <a:rPr lang="es-AR" sz="1400" b="1" dirty="0">
                <a:solidFill>
                  <a:srgbClr val="292929"/>
                </a:solidFill>
                <a:latin typeface="Courier New"/>
                <a:ea typeface="Courier New"/>
                <a:cs typeface="Courier New"/>
                <a:sym typeface="Courier New"/>
              </a:rPr>
              <a:t>}</a:t>
            </a:r>
          </a:p>
          <a:p>
            <a:pPr lvl="1">
              <a:lnSpc>
                <a:spcPct val="115000"/>
              </a:lnSpc>
            </a:pPr>
            <a:r>
              <a:rPr lang="es-AR" sz="1400" dirty="0">
                <a:solidFill>
                  <a:srgbClr val="292929"/>
                </a:solidFill>
                <a:latin typeface="Courier New"/>
                <a:ea typeface="Courier New"/>
                <a:cs typeface="Courier New"/>
                <a:sym typeface="Courier New"/>
              </a:rPr>
              <a:t>  }</a:t>
            </a:r>
          </a:p>
          <a:p>
            <a:pPr lvl="0" rtl="0">
              <a:lnSpc>
                <a:spcPct val="115000"/>
              </a:lnSpc>
              <a:spcBef>
                <a:spcPts val="0"/>
              </a:spcBef>
              <a:buNone/>
            </a:pPr>
            <a:r>
              <a:rPr lang="es-AR" sz="1400" b="1" dirty="0">
                <a:solidFill>
                  <a:srgbClr val="292929"/>
                </a:solidFill>
                <a:latin typeface="Courier New"/>
                <a:ea typeface="Courier New"/>
                <a:cs typeface="Courier New"/>
                <a:sym typeface="Courier New"/>
              </a:rPr>
              <a:t>}</a:t>
            </a:r>
          </a:p>
        </p:txBody>
      </p:sp>
      <p:sp>
        <p:nvSpPr>
          <p:cNvPr id="23" name="Shape 293"/>
          <p:cNvSpPr txBox="1"/>
          <p:nvPr/>
        </p:nvSpPr>
        <p:spPr>
          <a:xfrm>
            <a:off x="6330333" y="2689426"/>
            <a:ext cx="3909600" cy="1292100"/>
          </a:xfrm>
          <a:prstGeom prst="rect">
            <a:avLst/>
          </a:prstGeom>
          <a:noFill/>
          <a:ln>
            <a:noFill/>
          </a:ln>
        </p:spPr>
        <p:txBody>
          <a:bodyPr lIns="91425" tIns="91425" rIns="91425" bIns="91425" anchor="ctr" anchorCtr="0">
            <a:noAutofit/>
          </a:bodyPr>
          <a:lstStyle/>
          <a:p>
            <a:pPr lvl="0" rtl="0">
              <a:lnSpc>
                <a:spcPct val="115000"/>
              </a:lnSpc>
              <a:spcBef>
                <a:spcPts val="1000"/>
              </a:spcBef>
              <a:buNone/>
            </a:pPr>
            <a:r>
              <a:rPr lang="es-AR" b="1" dirty="0">
                <a:solidFill>
                  <a:srgbClr val="292929"/>
                </a:solidFill>
                <a:latin typeface="Arial" panose="020B0604020202020204" pitchFamily="34" charset="0"/>
                <a:cs typeface="Arial" panose="020B0604020202020204" pitchFamily="34" charset="0"/>
              </a:rPr>
              <a:t>Sentencias </a:t>
            </a:r>
            <a:r>
              <a:rPr lang="es-AR" b="1" dirty="0" err="1">
                <a:solidFill>
                  <a:srgbClr val="292929"/>
                </a:solidFill>
                <a:latin typeface="Arial" panose="020B0604020202020204" pitchFamily="34" charset="0"/>
                <a:cs typeface="Arial" panose="020B0604020202020204" pitchFamily="34" charset="0"/>
              </a:rPr>
              <a:t>if</a:t>
            </a:r>
            <a:r>
              <a:rPr lang="es-AR" b="1" dirty="0">
                <a:solidFill>
                  <a:srgbClr val="292929"/>
                </a:solidFill>
                <a:latin typeface="Arial" panose="020B0604020202020204" pitchFamily="34" charset="0"/>
                <a:cs typeface="Arial" panose="020B0604020202020204" pitchFamily="34" charset="0"/>
              </a:rPr>
              <a:t> anidadas</a:t>
            </a:r>
          </a:p>
          <a:p>
            <a:pPr lvl="0" rtl="0">
              <a:lnSpc>
                <a:spcPct val="115000"/>
              </a:lnSpc>
              <a:spcBef>
                <a:spcPts val="1100"/>
              </a:spcBef>
              <a:buNone/>
            </a:pPr>
            <a:endParaRPr dirty="0">
              <a:solidFill>
                <a:srgbClr val="292929"/>
              </a:solidFill>
              <a:latin typeface="Arial" panose="020B0604020202020204" pitchFamily="34" charset="0"/>
              <a:cs typeface="Arial" panose="020B0604020202020204" pitchFamily="34" charset="0"/>
            </a:endParaRPr>
          </a:p>
          <a:p>
            <a:pPr lvl="0" rtl="0">
              <a:lnSpc>
                <a:spcPct val="115000"/>
              </a:lnSpc>
              <a:spcBef>
                <a:spcPts val="0"/>
              </a:spcBef>
              <a:buNone/>
            </a:pPr>
            <a:endParaRPr dirty="0">
              <a:solidFill>
                <a:srgbClr val="292929"/>
              </a:solidFill>
              <a:latin typeface="Arial" panose="020B0604020202020204" pitchFamily="34" charset="0"/>
              <a:cs typeface="Arial" panose="020B0604020202020204" pitchFamily="34" charset="0"/>
            </a:endParaRPr>
          </a:p>
        </p:txBody>
      </p:sp>
      <p:sp>
        <p:nvSpPr>
          <p:cNvPr id="24" name="Shape 294"/>
          <p:cNvSpPr/>
          <p:nvPr/>
        </p:nvSpPr>
        <p:spPr>
          <a:xfrm>
            <a:off x="479065" y="3495368"/>
            <a:ext cx="8360135" cy="3019482"/>
          </a:xfrm>
          <a:prstGeom prst="roundRect">
            <a:avLst>
              <a:gd name="adj" fmla="val 16667"/>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600"/>
          </a:p>
        </p:txBody>
      </p:sp>
    </p:spTree>
    <p:extLst>
      <p:ext uri="{BB962C8B-B14F-4D97-AF65-F5344CB8AC3E}">
        <p14:creationId xmlns:p14="http://schemas.microsoft.com/office/powerpoint/2010/main" xmlns="" val="41994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Anidamiento IF-ELSE</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45</a:t>
            </a:fld>
            <a:endParaRPr lang="es-ES_tradnl" dirty="0"/>
          </a:p>
        </p:txBody>
      </p:sp>
      <p:sp>
        <p:nvSpPr>
          <p:cNvPr id="6" name="Shape 304"/>
          <p:cNvSpPr txBox="1"/>
          <p:nvPr/>
        </p:nvSpPr>
        <p:spPr>
          <a:xfrm>
            <a:off x="278175" y="1522475"/>
            <a:ext cx="9688800" cy="5245800"/>
          </a:xfrm>
          <a:prstGeom prst="rect">
            <a:avLst/>
          </a:prstGeom>
          <a:noFill/>
          <a:ln>
            <a:noFill/>
          </a:ln>
        </p:spPr>
        <p:txBody>
          <a:bodyPr lIns="91425" tIns="91425" rIns="91425" bIns="91425" anchor="ctr" anchorCtr="0">
            <a:noAutofit/>
          </a:bodyPr>
          <a:lstStyle/>
          <a:p>
            <a:pPr lvl="0" rtl="0">
              <a:lnSpc>
                <a:spcPct val="115000"/>
              </a:lnSpc>
              <a:spcBef>
                <a:spcPts val="0"/>
              </a:spcBef>
              <a:buNone/>
            </a:pPr>
            <a:endParaRPr sz="1300" dirty="0">
              <a:solidFill>
                <a:srgbClr val="292929"/>
              </a:solidFill>
              <a:latin typeface="Courier New"/>
              <a:ea typeface="Courier New"/>
              <a:cs typeface="Courier New"/>
              <a:sym typeface="Courier New"/>
            </a:endParaRPr>
          </a:p>
          <a:p>
            <a:pPr lvl="0" rtl="0">
              <a:lnSpc>
                <a:spcPct val="115000"/>
              </a:lnSpc>
              <a:spcBef>
                <a:spcPts val="0"/>
              </a:spcBef>
              <a:buNone/>
            </a:pPr>
            <a:r>
              <a:rPr lang="es-AR" sz="1300" b="1" dirty="0" err="1">
                <a:solidFill>
                  <a:srgbClr val="292929"/>
                </a:solidFill>
                <a:latin typeface="Courier New"/>
                <a:ea typeface="Courier New"/>
                <a:cs typeface="Courier New"/>
                <a:sym typeface="Courier New"/>
              </a:rPr>
              <a:t>public</a:t>
            </a:r>
            <a:r>
              <a:rPr lang="es-AR" sz="1300" b="1" dirty="0">
                <a:solidFill>
                  <a:srgbClr val="292929"/>
                </a:solidFill>
                <a:latin typeface="Courier New"/>
                <a:ea typeface="Courier New"/>
                <a:cs typeface="Courier New"/>
                <a:sym typeface="Courier New"/>
              </a:rPr>
              <a:t> </a:t>
            </a:r>
            <a:r>
              <a:rPr lang="es-AR" sz="1300" b="1" dirty="0" err="1">
                <a:solidFill>
                  <a:srgbClr val="292929"/>
                </a:solidFill>
                <a:latin typeface="Courier New"/>
                <a:ea typeface="Courier New"/>
                <a:cs typeface="Courier New"/>
                <a:sym typeface="Courier New"/>
              </a:rPr>
              <a:t>class</a:t>
            </a:r>
            <a:r>
              <a:rPr lang="es-AR" sz="1300" b="1" dirty="0">
                <a:solidFill>
                  <a:srgbClr val="292929"/>
                </a:solidFill>
                <a:latin typeface="Courier New"/>
                <a:ea typeface="Courier New"/>
                <a:cs typeface="Courier New"/>
                <a:sym typeface="Courier New"/>
              </a:rPr>
              <a:t> </a:t>
            </a:r>
            <a:r>
              <a:rPr lang="es-AR" sz="1300" b="1" dirty="0" err="1">
                <a:solidFill>
                  <a:srgbClr val="292929"/>
                </a:solidFill>
                <a:latin typeface="Courier New"/>
                <a:ea typeface="Courier New"/>
                <a:cs typeface="Courier New"/>
                <a:sym typeface="Courier New"/>
              </a:rPr>
              <a:t>DivisionSegura</a:t>
            </a:r>
            <a:r>
              <a:rPr lang="es-AR" sz="1300" b="1" dirty="0">
                <a:solidFill>
                  <a:srgbClr val="292929"/>
                </a:solidFill>
                <a:latin typeface="Courier New"/>
                <a:ea typeface="Courier New"/>
                <a:cs typeface="Courier New"/>
                <a:sym typeface="Courier New"/>
              </a:rPr>
              <a:t> {</a:t>
            </a:r>
          </a:p>
          <a:p>
            <a:pPr lvl="0" rtl="0">
              <a:lnSpc>
                <a:spcPct val="115000"/>
              </a:lnSpc>
              <a:spcBef>
                <a:spcPts val="0"/>
              </a:spcBef>
              <a:buNone/>
            </a:pPr>
            <a:r>
              <a:rPr lang="es-AR" sz="1300" dirty="0">
                <a:solidFill>
                  <a:srgbClr val="292929"/>
                </a:solidFill>
                <a:latin typeface="Courier New"/>
                <a:ea typeface="Courier New"/>
                <a:cs typeface="Courier New"/>
                <a:sym typeface="Courier New"/>
              </a:rPr>
              <a:t>  </a:t>
            </a:r>
            <a:r>
              <a:rPr lang="es-AR" sz="1300" dirty="0" err="1">
                <a:solidFill>
                  <a:srgbClr val="292929"/>
                </a:solidFill>
                <a:latin typeface="Courier New"/>
                <a:ea typeface="Courier New"/>
                <a:cs typeface="Courier New"/>
                <a:sym typeface="Courier New"/>
              </a:rPr>
              <a:t>public</a:t>
            </a:r>
            <a:r>
              <a:rPr lang="es-AR" sz="1300" dirty="0">
                <a:solidFill>
                  <a:srgbClr val="292929"/>
                </a:solidFill>
                <a:latin typeface="Courier New"/>
                <a:ea typeface="Courier New"/>
                <a:cs typeface="Courier New"/>
                <a:sym typeface="Courier New"/>
              </a:rPr>
              <a:t> </a:t>
            </a:r>
            <a:r>
              <a:rPr lang="es-AR" sz="1300" dirty="0" err="1">
                <a:solidFill>
                  <a:srgbClr val="292929"/>
                </a:solidFill>
                <a:latin typeface="Courier New"/>
                <a:ea typeface="Courier New"/>
                <a:cs typeface="Courier New"/>
                <a:sym typeface="Courier New"/>
              </a:rPr>
              <a:t>static</a:t>
            </a:r>
            <a:r>
              <a:rPr lang="es-AR" sz="1300" dirty="0">
                <a:solidFill>
                  <a:srgbClr val="292929"/>
                </a:solidFill>
                <a:latin typeface="Courier New"/>
                <a:ea typeface="Courier New"/>
                <a:cs typeface="Courier New"/>
                <a:sym typeface="Courier New"/>
              </a:rPr>
              <a:t> </a:t>
            </a:r>
            <a:r>
              <a:rPr lang="es-AR" sz="1300" dirty="0" err="1">
                <a:solidFill>
                  <a:srgbClr val="292929"/>
                </a:solidFill>
                <a:latin typeface="Courier New"/>
                <a:ea typeface="Courier New"/>
                <a:cs typeface="Courier New"/>
                <a:sym typeface="Courier New"/>
              </a:rPr>
              <a:t>void</a:t>
            </a:r>
            <a:r>
              <a:rPr lang="es-AR" sz="1300" dirty="0">
                <a:solidFill>
                  <a:srgbClr val="292929"/>
                </a:solidFill>
                <a:latin typeface="Courier New"/>
                <a:ea typeface="Courier New"/>
                <a:cs typeface="Courier New"/>
                <a:sym typeface="Courier New"/>
              </a:rPr>
              <a:t> </a:t>
            </a:r>
            <a:r>
              <a:rPr lang="es-AR" sz="1300" dirty="0" err="1">
                <a:solidFill>
                  <a:srgbClr val="292929"/>
                </a:solidFill>
                <a:latin typeface="Courier New"/>
                <a:ea typeface="Courier New"/>
                <a:cs typeface="Courier New"/>
                <a:sym typeface="Courier New"/>
              </a:rPr>
              <a:t>main</a:t>
            </a:r>
            <a:r>
              <a:rPr lang="es-AR" sz="1300" dirty="0">
                <a:solidFill>
                  <a:srgbClr val="292929"/>
                </a:solidFill>
                <a:latin typeface="Courier New"/>
                <a:ea typeface="Courier New"/>
                <a:cs typeface="Courier New"/>
                <a:sym typeface="Courier New"/>
              </a:rPr>
              <a:t>(</a:t>
            </a:r>
            <a:r>
              <a:rPr lang="es-AR" sz="1300" dirty="0" err="1">
                <a:solidFill>
                  <a:srgbClr val="292929"/>
                </a:solidFill>
                <a:latin typeface="Courier New"/>
                <a:ea typeface="Courier New"/>
                <a:cs typeface="Courier New"/>
                <a:sym typeface="Courier New"/>
              </a:rPr>
              <a:t>String</a:t>
            </a:r>
            <a:r>
              <a:rPr lang="es-AR" sz="1300" dirty="0">
                <a:solidFill>
                  <a:srgbClr val="292929"/>
                </a:solidFill>
                <a:latin typeface="Courier New"/>
                <a:ea typeface="Courier New"/>
                <a:cs typeface="Courier New"/>
                <a:sym typeface="Courier New"/>
              </a:rPr>
              <a:t> </a:t>
            </a:r>
            <a:r>
              <a:rPr lang="es-AR" sz="1300" dirty="0" err="1">
                <a:solidFill>
                  <a:srgbClr val="292929"/>
                </a:solidFill>
                <a:latin typeface="Courier New"/>
                <a:ea typeface="Courier New"/>
                <a:cs typeface="Courier New"/>
                <a:sym typeface="Courier New"/>
              </a:rPr>
              <a:t>args</a:t>
            </a:r>
            <a:r>
              <a:rPr lang="es-AR" sz="1300" dirty="0">
                <a:solidFill>
                  <a:srgbClr val="292929"/>
                </a:solidFill>
                <a:latin typeface="Courier New"/>
                <a:ea typeface="Courier New"/>
                <a:cs typeface="Courier New"/>
                <a:sym typeface="Courier New"/>
              </a:rPr>
              <a:t>[]){</a:t>
            </a:r>
          </a:p>
          <a:p>
            <a:pPr lvl="0" rtl="0">
              <a:lnSpc>
                <a:spcPct val="115000"/>
              </a:lnSpc>
              <a:spcBef>
                <a:spcPts val="0"/>
              </a:spcBef>
              <a:buNone/>
            </a:pPr>
            <a:r>
              <a:rPr lang="es-AR" sz="1300" dirty="0">
                <a:solidFill>
                  <a:srgbClr val="292929"/>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if</a:t>
            </a:r>
            <a:r>
              <a:rPr lang="es-AR" sz="1300" dirty="0">
                <a:solidFill>
                  <a:srgbClr val="FF3300"/>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args.length</a:t>
            </a:r>
            <a:r>
              <a:rPr lang="es-AR" sz="1300" dirty="0">
                <a:solidFill>
                  <a:srgbClr val="FF3300"/>
                </a:solidFill>
                <a:latin typeface="Courier New"/>
                <a:ea typeface="Courier New"/>
                <a:cs typeface="Courier New"/>
                <a:sym typeface="Courier New"/>
              </a:rPr>
              <a:t> == 0) </a:t>
            </a:r>
          </a:p>
          <a:p>
            <a:pPr lvl="0">
              <a:lnSpc>
                <a:spcPct val="115000"/>
              </a:lnSpc>
            </a:pPr>
            <a:r>
              <a:rPr lang="es-AR" sz="1300" dirty="0">
                <a:solidFill>
                  <a:srgbClr val="FF3300"/>
                </a:solidFill>
                <a:latin typeface="Courier New"/>
                <a:ea typeface="Courier New"/>
                <a:cs typeface="Courier New"/>
                <a:sym typeface="Courier New"/>
              </a:rPr>
              <a:t>	</a:t>
            </a:r>
            <a:r>
              <a:rPr lang="es-AR" sz="1300" dirty="0">
                <a:solidFill>
                  <a:srgbClr val="292929"/>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System.out.println</a:t>
            </a:r>
            <a:r>
              <a:rPr lang="es-AR" sz="1300" dirty="0">
                <a:solidFill>
                  <a:srgbClr val="FF3300"/>
                </a:solidFill>
                <a:latin typeface="Courier New"/>
                <a:ea typeface="Courier New"/>
                <a:cs typeface="Courier New"/>
                <a:sym typeface="Courier New"/>
              </a:rPr>
              <a:t>(“Falta pasar 2 argumentos”);</a:t>
            </a:r>
          </a:p>
          <a:p>
            <a:pPr lvl="0" rtl="0">
              <a:lnSpc>
                <a:spcPct val="115000"/>
              </a:lnSpc>
              <a:spcBef>
                <a:spcPts val="0"/>
              </a:spcBef>
              <a:buNone/>
            </a:pPr>
            <a:r>
              <a:rPr lang="es-AR" sz="1300" dirty="0">
                <a:solidFill>
                  <a:srgbClr val="FF3300"/>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else</a:t>
            </a:r>
            <a:r>
              <a:rPr lang="es-AR" sz="1300" dirty="0">
                <a:solidFill>
                  <a:srgbClr val="FF3300"/>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if</a:t>
            </a:r>
            <a:r>
              <a:rPr lang="es-AR" sz="1300" dirty="0">
                <a:solidFill>
                  <a:srgbClr val="FF3300"/>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args.length</a:t>
            </a:r>
            <a:r>
              <a:rPr lang="es-AR" sz="1300" dirty="0">
                <a:solidFill>
                  <a:srgbClr val="FF3300"/>
                </a:solidFill>
                <a:latin typeface="Courier New"/>
                <a:ea typeface="Courier New"/>
                <a:cs typeface="Courier New"/>
                <a:sym typeface="Courier New"/>
              </a:rPr>
              <a:t> == 1) </a:t>
            </a:r>
          </a:p>
          <a:p>
            <a:pPr lvl="0" rtl="0">
              <a:lnSpc>
                <a:spcPct val="115000"/>
              </a:lnSpc>
              <a:spcBef>
                <a:spcPts val="0"/>
              </a:spcBef>
              <a:buNone/>
            </a:pPr>
            <a:r>
              <a:rPr lang="es-AR" sz="1300" dirty="0">
                <a:solidFill>
                  <a:srgbClr val="FF3300"/>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System.out.println</a:t>
            </a:r>
            <a:r>
              <a:rPr lang="es-AR" sz="1300" dirty="0">
                <a:solidFill>
                  <a:srgbClr val="FF3300"/>
                </a:solidFill>
                <a:latin typeface="Courier New"/>
                <a:ea typeface="Courier New"/>
                <a:cs typeface="Courier New"/>
                <a:sym typeface="Courier New"/>
              </a:rPr>
              <a:t>(“Falta pasar un argumento”);</a:t>
            </a:r>
          </a:p>
          <a:p>
            <a:pPr lvl="0" rtl="0">
              <a:lnSpc>
                <a:spcPct val="115000"/>
              </a:lnSpc>
              <a:spcBef>
                <a:spcPts val="0"/>
              </a:spcBef>
              <a:buNone/>
            </a:pPr>
            <a:r>
              <a:rPr lang="es-AR" sz="1300" dirty="0">
                <a:solidFill>
                  <a:srgbClr val="FF3300"/>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else</a:t>
            </a:r>
            <a:r>
              <a:rPr lang="es-AR" sz="1300" dirty="0">
                <a:solidFill>
                  <a:srgbClr val="FF3300"/>
                </a:solidFill>
                <a:latin typeface="Courier New"/>
                <a:ea typeface="Courier New"/>
                <a:cs typeface="Courier New"/>
                <a:sym typeface="Courier New"/>
              </a:rPr>
              <a:t> {</a:t>
            </a:r>
          </a:p>
          <a:p>
            <a:pPr marL="817200" lvl="2">
              <a:lnSpc>
                <a:spcPct val="115000"/>
              </a:lnSpc>
            </a:pPr>
            <a:r>
              <a:rPr lang="es-AR" sz="1300" dirty="0">
                <a:solidFill>
                  <a:srgbClr val="FF3300"/>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int</a:t>
            </a:r>
            <a:r>
              <a:rPr lang="es-AR" sz="1300" dirty="0">
                <a:solidFill>
                  <a:srgbClr val="FF3300"/>
                </a:solidFill>
                <a:latin typeface="Courier New"/>
                <a:ea typeface="Courier New"/>
                <a:cs typeface="Courier New"/>
                <a:sym typeface="Courier New"/>
              </a:rPr>
              <a:t> x = </a:t>
            </a:r>
            <a:r>
              <a:rPr lang="es-AR" sz="1300" dirty="0" err="1">
                <a:solidFill>
                  <a:srgbClr val="FF3300"/>
                </a:solidFill>
                <a:latin typeface="Courier New"/>
                <a:ea typeface="Courier New"/>
                <a:cs typeface="Courier New"/>
                <a:sym typeface="Courier New"/>
              </a:rPr>
              <a:t>Integer.</a:t>
            </a:r>
            <a:r>
              <a:rPr lang="es-AR" sz="1300" i="1" dirty="0" err="1">
                <a:solidFill>
                  <a:srgbClr val="FF3300"/>
                </a:solidFill>
                <a:latin typeface="Courier New"/>
                <a:ea typeface="Courier New"/>
                <a:cs typeface="Courier New"/>
                <a:sym typeface="Courier New"/>
              </a:rPr>
              <a:t>parseInt</a:t>
            </a:r>
            <a:r>
              <a:rPr lang="es-AR" sz="1300" dirty="0">
                <a:solidFill>
                  <a:srgbClr val="FF3300"/>
                </a:solidFill>
                <a:latin typeface="Courier New"/>
                <a:ea typeface="Courier New"/>
                <a:cs typeface="Courier New"/>
                <a:sym typeface="Courier New"/>
              </a:rPr>
              <a:t>(</a:t>
            </a:r>
            <a:r>
              <a:rPr lang="es-AR" sz="1300" dirty="0" err="1">
                <a:solidFill>
                  <a:srgbClr val="FF3300"/>
                </a:solidFill>
                <a:latin typeface="Courier New"/>
                <a:ea typeface="Courier New"/>
                <a:cs typeface="Courier New"/>
                <a:sym typeface="Courier New"/>
              </a:rPr>
              <a:t>args</a:t>
            </a:r>
            <a:r>
              <a:rPr lang="es-AR" sz="1300" dirty="0">
                <a:solidFill>
                  <a:srgbClr val="FF3300"/>
                </a:solidFill>
                <a:latin typeface="Courier New"/>
                <a:ea typeface="Courier New"/>
                <a:cs typeface="Courier New"/>
                <a:sym typeface="Courier New"/>
              </a:rPr>
              <a:t>[0]);</a:t>
            </a:r>
          </a:p>
          <a:p>
            <a:pPr marL="817200" lvl="2">
              <a:lnSpc>
                <a:spcPct val="115000"/>
              </a:lnSpc>
            </a:pPr>
            <a:r>
              <a:rPr lang="es-AR" sz="1300" dirty="0">
                <a:solidFill>
                  <a:srgbClr val="FF3300"/>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int</a:t>
            </a:r>
            <a:r>
              <a:rPr lang="es-AR" sz="1300" dirty="0">
                <a:solidFill>
                  <a:srgbClr val="FF3300"/>
                </a:solidFill>
                <a:latin typeface="Courier New"/>
                <a:ea typeface="Courier New"/>
                <a:cs typeface="Courier New"/>
                <a:sym typeface="Courier New"/>
              </a:rPr>
              <a:t> y = </a:t>
            </a:r>
            <a:r>
              <a:rPr lang="es-AR" sz="1300" dirty="0" err="1">
                <a:solidFill>
                  <a:srgbClr val="FF3300"/>
                </a:solidFill>
                <a:latin typeface="Courier New"/>
                <a:ea typeface="Courier New"/>
                <a:cs typeface="Courier New"/>
                <a:sym typeface="Courier New"/>
              </a:rPr>
              <a:t>Integer.</a:t>
            </a:r>
            <a:r>
              <a:rPr lang="es-AR" sz="1300" i="1" dirty="0" err="1">
                <a:solidFill>
                  <a:srgbClr val="FF3300"/>
                </a:solidFill>
                <a:latin typeface="Courier New"/>
                <a:ea typeface="Courier New"/>
                <a:cs typeface="Courier New"/>
                <a:sym typeface="Courier New"/>
              </a:rPr>
              <a:t>parseInt</a:t>
            </a:r>
            <a:r>
              <a:rPr lang="es-AR" sz="1300" dirty="0">
                <a:solidFill>
                  <a:srgbClr val="FF3300"/>
                </a:solidFill>
                <a:latin typeface="Courier New"/>
                <a:ea typeface="Courier New"/>
                <a:cs typeface="Courier New"/>
                <a:sym typeface="Courier New"/>
              </a:rPr>
              <a:t>(</a:t>
            </a:r>
            <a:r>
              <a:rPr lang="es-AR" sz="1300" dirty="0" err="1">
                <a:solidFill>
                  <a:srgbClr val="FF3300"/>
                </a:solidFill>
                <a:latin typeface="Courier New"/>
                <a:ea typeface="Courier New"/>
                <a:cs typeface="Courier New"/>
                <a:sym typeface="Courier New"/>
              </a:rPr>
              <a:t>args</a:t>
            </a:r>
            <a:r>
              <a:rPr lang="es-AR" sz="1300" dirty="0">
                <a:solidFill>
                  <a:srgbClr val="FF3300"/>
                </a:solidFill>
                <a:latin typeface="Courier New"/>
                <a:ea typeface="Courier New"/>
                <a:cs typeface="Courier New"/>
                <a:sym typeface="Courier New"/>
              </a:rPr>
              <a:t>[1]);</a:t>
            </a:r>
          </a:p>
          <a:p>
            <a:pPr marL="817200" lvl="2">
              <a:lnSpc>
                <a:spcPct val="115000"/>
              </a:lnSpc>
            </a:pPr>
            <a:r>
              <a:rPr lang="es-AR" sz="1300" dirty="0">
                <a:solidFill>
                  <a:srgbClr val="FF3300"/>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int</a:t>
            </a:r>
            <a:r>
              <a:rPr lang="es-AR" sz="1300" dirty="0">
                <a:solidFill>
                  <a:srgbClr val="FF3300"/>
                </a:solidFill>
                <a:latin typeface="Courier New"/>
                <a:ea typeface="Courier New"/>
                <a:cs typeface="Courier New"/>
                <a:sym typeface="Courier New"/>
              </a:rPr>
              <a:t> z = 0;</a:t>
            </a:r>
          </a:p>
          <a:p>
            <a:pPr marL="817200" lvl="2">
              <a:lnSpc>
                <a:spcPct val="115000"/>
              </a:lnSpc>
            </a:pPr>
            <a:r>
              <a:rPr lang="es-AR" sz="1300" dirty="0">
                <a:solidFill>
                  <a:srgbClr val="FF3300"/>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if</a:t>
            </a:r>
            <a:r>
              <a:rPr lang="es-AR" sz="1300" dirty="0">
                <a:solidFill>
                  <a:srgbClr val="FF3300"/>
                </a:solidFill>
                <a:latin typeface="Courier New"/>
                <a:ea typeface="Courier New"/>
                <a:cs typeface="Courier New"/>
                <a:sym typeface="Courier New"/>
              </a:rPr>
              <a:t>( y !=0 ) {</a:t>
            </a:r>
          </a:p>
          <a:p>
            <a:pPr marL="1274400" lvl="3">
              <a:lnSpc>
                <a:spcPct val="115000"/>
              </a:lnSpc>
            </a:pPr>
            <a:r>
              <a:rPr lang="es-AR" sz="1300" dirty="0">
                <a:solidFill>
                  <a:srgbClr val="FF3300"/>
                </a:solidFill>
                <a:latin typeface="Courier New"/>
                <a:ea typeface="Courier New"/>
                <a:cs typeface="Courier New"/>
                <a:sym typeface="Courier New"/>
              </a:rPr>
              <a:t>     		z = x / y;</a:t>
            </a:r>
          </a:p>
          <a:p>
            <a:pPr marL="1274400" lvl="3">
              <a:lnSpc>
                <a:spcPct val="115000"/>
              </a:lnSpc>
            </a:pPr>
            <a:r>
              <a:rPr lang="es-AR" sz="1300" dirty="0">
                <a:solidFill>
                  <a:srgbClr val="FF3300"/>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System.out.println</a:t>
            </a:r>
            <a:r>
              <a:rPr lang="es-AR" sz="1300" dirty="0">
                <a:solidFill>
                  <a:srgbClr val="FF3300"/>
                </a:solidFill>
                <a:latin typeface="Courier New"/>
                <a:ea typeface="Courier New"/>
                <a:cs typeface="Courier New"/>
                <a:sym typeface="Courier New"/>
              </a:rPr>
              <a:t>("El resultado es : " + z);</a:t>
            </a:r>
          </a:p>
          <a:p>
            <a:pPr marL="817200" lvl="2">
              <a:lnSpc>
                <a:spcPct val="115000"/>
              </a:lnSpc>
            </a:pPr>
            <a:r>
              <a:rPr lang="es-AR" sz="1300" dirty="0">
                <a:solidFill>
                  <a:srgbClr val="FF3300"/>
                </a:solidFill>
                <a:latin typeface="Courier New"/>
                <a:ea typeface="Courier New"/>
                <a:cs typeface="Courier New"/>
                <a:sym typeface="Courier New"/>
              </a:rPr>
              <a:t>   	}</a:t>
            </a:r>
          </a:p>
          <a:p>
            <a:pPr marL="817200" lvl="2">
              <a:lnSpc>
                <a:spcPct val="115000"/>
              </a:lnSpc>
            </a:pPr>
            <a:r>
              <a:rPr lang="es-AR" sz="1300" dirty="0">
                <a:solidFill>
                  <a:srgbClr val="FF3300"/>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else</a:t>
            </a:r>
            <a:r>
              <a:rPr lang="es-AR" sz="1300" dirty="0">
                <a:solidFill>
                  <a:srgbClr val="FF3300"/>
                </a:solidFill>
                <a:latin typeface="Courier New"/>
                <a:ea typeface="Courier New"/>
                <a:cs typeface="Courier New"/>
                <a:sym typeface="Courier New"/>
              </a:rPr>
              <a:t> </a:t>
            </a:r>
          </a:p>
          <a:p>
            <a:pPr marL="817200" lvl="2" indent="457200">
              <a:lnSpc>
                <a:spcPct val="115000"/>
              </a:lnSpc>
            </a:pPr>
            <a:r>
              <a:rPr lang="es-AR" sz="1300" dirty="0">
                <a:solidFill>
                  <a:srgbClr val="FF3300"/>
                </a:solidFill>
                <a:latin typeface="Courier New"/>
                <a:ea typeface="Courier New"/>
                <a:cs typeface="Courier New"/>
                <a:sym typeface="Courier New"/>
              </a:rPr>
              <a:t>		</a:t>
            </a:r>
            <a:r>
              <a:rPr lang="es-AR" sz="1300" dirty="0" err="1">
                <a:solidFill>
                  <a:srgbClr val="FF3300"/>
                </a:solidFill>
                <a:latin typeface="Courier New"/>
                <a:ea typeface="Courier New"/>
                <a:cs typeface="Courier New"/>
                <a:sym typeface="Courier New"/>
              </a:rPr>
              <a:t>System.out.println</a:t>
            </a:r>
            <a:r>
              <a:rPr lang="es-AR" sz="1300" dirty="0">
                <a:solidFill>
                  <a:srgbClr val="FF3300"/>
                </a:solidFill>
                <a:latin typeface="Courier New"/>
                <a:ea typeface="Courier New"/>
                <a:cs typeface="Courier New"/>
                <a:sym typeface="Courier New"/>
              </a:rPr>
              <a:t>("Atención! se pretende dividir por 0");</a:t>
            </a:r>
          </a:p>
          <a:p>
            <a:pPr marL="457200" lvl="0" indent="0" rtl="0">
              <a:lnSpc>
                <a:spcPct val="115000"/>
              </a:lnSpc>
              <a:spcBef>
                <a:spcPts val="0"/>
              </a:spcBef>
              <a:buNone/>
            </a:pPr>
            <a:r>
              <a:rPr lang="es-AR" sz="1300" dirty="0">
                <a:solidFill>
                  <a:srgbClr val="292929"/>
                </a:solidFill>
                <a:latin typeface="Courier New"/>
                <a:ea typeface="Courier New"/>
                <a:cs typeface="Courier New"/>
                <a:sym typeface="Courier New"/>
              </a:rPr>
              <a:t>   }</a:t>
            </a:r>
          </a:p>
          <a:p>
            <a:pPr marL="0" lvl="0" indent="0" rtl="0">
              <a:lnSpc>
                <a:spcPct val="115000"/>
              </a:lnSpc>
              <a:spcBef>
                <a:spcPts val="0"/>
              </a:spcBef>
              <a:buNone/>
            </a:pPr>
            <a:r>
              <a:rPr lang="es-AR" sz="1300" b="1" dirty="0">
                <a:solidFill>
                  <a:srgbClr val="292929"/>
                </a:solidFill>
                <a:latin typeface="Courier New"/>
                <a:ea typeface="Courier New"/>
                <a:cs typeface="Courier New"/>
                <a:sym typeface="Courier New"/>
              </a:rPr>
              <a:t> }</a:t>
            </a:r>
          </a:p>
          <a:p>
            <a:pPr lvl="0" rtl="0">
              <a:lnSpc>
                <a:spcPct val="115000"/>
              </a:lnSpc>
              <a:spcBef>
                <a:spcPts val="0"/>
              </a:spcBef>
              <a:buNone/>
            </a:pPr>
            <a:endParaRPr sz="1300" b="1" dirty="0">
              <a:solidFill>
                <a:srgbClr val="292929"/>
              </a:solidFill>
              <a:latin typeface="Courier New"/>
              <a:ea typeface="Courier New"/>
              <a:cs typeface="Courier New"/>
              <a:sym typeface="Courier New"/>
            </a:endParaRPr>
          </a:p>
        </p:txBody>
      </p:sp>
      <p:sp>
        <p:nvSpPr>
          <p:cNvPr id="7" name="Shape 305"/>
          <p:cNvSpPr txBox="1"/>
          <p:nvPr/>
        </p:nvSpPr>
        <p:spPr>
          <a:xfrm>
            <a:off x="4378036" y="5598095"/>
            <a:ext cx="4446600" cy="12921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es-AR" sz="1600" b="1" dirty="0">
                <a:solidFill>
                  <a:srgbClr val="292929"/>
                </a:solidFill>
                <a:latin typeface="Arial" panose="020B0604020202020204" pitchFamily="34" charset="0"/>
                <a:cs typeface="Arial" panose="020B0604020202020204" pitchFamily="34" charset="0"/>
              </a:rPr>
              <a:t>Es importante la </a:t>
            </a:r>
            <a:r>
              <a:rPr lang="es-AR" sz="1600" b="1" dirty="0" err="1">
                <a:solidFill>
                  <a:srgbClr val="292929"/>
                </a:solidFill>
                <a:latin typeface="Arial" panose="020B0604020202020204" pitchFamily="34" charset="0"/>
                <a:cs typeface="Arial" panose="020B0604020202020204" pitchFamily="34" charset="0"/>
              </a:rPr>
              <a:t>indentar</a:t>
            </a:r>
            <a:r>
              <a:rPr lang="es-AR" sz="1600" b="1" dirty="0">
                <a:solidFill>
                  <a:srgbClr val="292929"/>
                </a:solidFill>
                <a:latin typeface="Arial" panose="020B0604020202020204" pitchFamily="34" charset="0"/>
                <a:cs typeface="Arial" panose="020B0604020202020204" pitchFamily="34" charset="0"/>
              </a:rPr>
              <a:t> el código cuando se usan </a:t>
            </a:r>
            <a:r>
              <a:rPr lang="es-AR" sz="1600" b="1" dirty="0" err="1">
                <a:solidFill>
                  <a:srgbClr val="292929"/>
                </a:solidFill>
                <a:latin typeface="Arial" panose="020B0604020202020204" pitchFamily="34" charset="0"/>
                <a:cs typeface="Arial" panose="020B0604020202020204" pitchFamily="34" charset="0"/>
              </a:rPr>
              <a:t>if</a:t>
            </a:r>
            <a:r>
              <a:rPr lang="es-AR" sz="1600" b="1" dirty="0">
                <a:solidFill>
                  <a:srgbClr val="292929"/>
                </a:solidFill>
                <a:latin typeface="Arial" panose="020B0604020202020204" pitchFamily="34" charset="0"/>
                <a:cs typeface="Arial" panose="020B0604020202020204" pitchFamily="34" charset="0"/>
              </a:rPr>
              <a:t> anidados, mejora la legibilidad</a:t>
            </a:r>
          </a:p>
        </p:txBody>
      </p:sp>
    </p:spTree>
    <p:extLst>
      <p:ext uri="{BB962C8B-B14F-4D97-AF65-F5344CB8AC3E}">
        <p14:creationId xmlns:p14="http://schemas.microsoft.com/office/powerpoint/2010/main" xmlns="" val="36291976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lvl="0"/>
            <a:r>
              <a:rPr lang="es-ES_tradnl" b="1" dirty="0"/>
              <a:t>Sentencia</a:t>
            </a:r>
            <a:r>
              <a:rPr lang="es-AR" b="1" dirty="0"/>
              <a:t> IF-ELSE</a:t>
            </a:r>
            <a:br>
              <a:rPr lang="es-AR" b="1" dirty="0"/>
            </a:br>
            <a:r>
              <a:rPr lang="es-AR" sz="2800" i="1" dirty="0"/>
              <a:t>Uso de operadores condicionales</a:t>
            </a:r>
            <a:endParaRPr lang="es-ES_tradnl" sz="2800"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46</a:t>
            </a:fld>
            <a:endParaRPr lang="es-ES_tradnl" dirty="0"/>
          </a:p>
        </p:txBody>
      </p:sp>
      <p:sp>
        <p:nvSpPr>
          <p:cNvPr id="16" name="Shape 310"/>
          <p:cNvSpPr/>
          <p:nvPr/>
        </p:nvSpPr>
        <p:spPr>
          <a:xfrm>
            <a:off x="3893039" y="2608919"/>
            <a:ext cx="5472600" cy="2280900"/>
          </a:xfrm>
          <a:prstGeom prst="rect">
            <a:avLst/>
          </a:prstGeom>
          <a:noFill/>
          <a:ln>
            <a:noFill/>
          </a:ln>
        </p:spPr>
        <p:txBody>
          <a:bodyPr lIns="90000" tIns="0" rIns="90000" bIns="0" anchor="ctr" anchorCtr="0">
            <a:noAutofit/>
          </a:bodyPr>
          <a:lstStyle/>
          <a:p>
            <a:pPr marL="0" marR="0" lvl="0" indent="0" algn="l" rtl="0">
              <a:lnSpc>
                <a:spcPct val="90000"/>
              </a:lnSpc>
              <a:spcBef>
                <a:spcPts val="0"/>
              </a:spcBef>
              <a:buNone/>
            </a:pPr>
            <a:endParaRPr sz="1200" b="0" i="0" u="none" strike="noStrike" cap="none">
              <a:solidFill>
                <a:srgbClr val="000000"/>
              </a:solidFill>
              <a:latin typeface="Arial"/>
              <a:ea typeface="Arial"/>
              <a:cs typeface="Arial"/>
              <a:sym typeface="Arial"/>
            </a:endParaRPr>
          </a:p>
          <a:p>
            <a:pPr marL="0" marR="0" lvl="0" indent="0" algn="l" rtl="0">
              <a:lnSpc>
                <a:spcPct val="90000"/>
              </a:lnSpc>
              <a:spcBef>
                <a:spcPts val="0"/>
              </a:spcBef>
              <a:buNone/>
            </a:pPr>
            <a:endParaRPr sz="1200" b="0" i="0" u="none" strike="noStrike" cap="none">
              <a:solidFill>
                <a:srgbClr val="000000"/>
              </a:solidFill>
              <a:latin typeface="Arial"/>
              <a:ea typeface="Arial"/>
              <a:cs typeface="Arial"/>
              <a:sym typeface="Arial"/>
            </a:endParaRPr>
          </a:p>
        </p:txBody>
      </p:sp>
      <p:sp>
        <p:nvSpPr>
          <p:cNvPr id="17" name="Shape 311"/>
          <p:cNvSpPr/>
          <p:nvPr/>
        </p:nvSpPr>
        <p:spPr>
          <a:xfrm>
            <a:off x="3893400" y="4219560"/>
            <a:ext cx="309900" cy="413400"/>
          </a:xfrm>
          <a:prstGeom prst="rect">
            <a:avLst/>
          </a:prstGeom>
          <a:noFill/>
          <a:ln>
            <a:noFill/>
          </a:ln>
        </p:spPr>
        <p:txBody>
          <a:bodyPr lIns="91425" tIns="91425" rIns="91425" bIns="91425" anchor="ctr" anchorCtr="0">
            <a:noAutofit/>
          </a:bodyPr>
          <a:lstStyle/>
          <a:p>
            <a:pPr lvl="0">
              <a:spcBef>
                <a:spcPts val="0"/>
              </a:spcBef>
              <a:buNone/>
            </a:pPr>
            <a:endParaRPr sz="1200"/>
          </a:p>
        </p:txBody>
      </p:sp>
      <p:sp>
        <p:nvSpPr>
          <p:cNvPr id="18" name="Shape 312"/>
          <p:cNvSpPr/>
          <p:nvPr/>
        </p:nvSpPr>
        <p:spPr>
          <a:xfrm>
            <a:off x="0" y="-694439"/>
            <a:ext cx="107400" cy="285900"/>
          </a:xfrm>
          <a:prstGeom prst="rect">
            <a:avLst/>
          </a:prstGeom>
          <a:noFill/>
          <a:ln>
            <a:noFill/>
          </a:ln>
        </p:spPr>
        <p:txBody>
          <a:bodyPr lIns="91425" tIns="91425" rIns="91425" bIns="91425" anchor="ctr" anchorCtr="0">
            <a:noAutofit/>
          </a:bodyPr>
          <a:lstStyle/>
          <a:p>
            <a:pPr lvl="0">
              <a:spcBef>
                <a:spcPts val="0"/>
              </a:spcBef>
              <a:buNone/>
            </a:pPr>
            <a:endParaRPr sz="1200"/>
          </a:p>
        </p:txBody>
      </p:sp>
      <p:sp>
        <p:nvSpPr>
          <p:cNvPr id="19" name="Shape 315"/>
          <p:cNvSpPr txBox="1"/>
          <p:nvPr/>
        </p:nvSpPr>
        <p:spPr>
          <a:xfrm>
            <a:off x="278175" y="1953860"/>
            <a:ext cx="3925200" cy="2632200"/>
          </a:xfrm>
          <a:prstGeom prst="rect">
            <a:avLst/>
          </a:prstGeom>
          <a:noFill/>
          <a:ln>
            <a:noFill/>
          </a:ln>
        </p:spPr>
        <p:txBody>
          <a:bodyPr lIns="91425" tIns="91425" rIns="91425" bIns="91425" anchor="ctr" anchorCtr="0">
            <a:noAutofit/>
          </a:bodyPr>
          <a:lstStyle/>
          <a:p>
            <a:pPr lvl="0" rtl="0">
              <a:lnSpc>
                <a:spcPct val="115000"/>
              </a:lnSpc>
              <a:spcBef>
                <a:spcPts val="0"/>
              </a:spcBef>
              <a:buNone/>
            </a:pPr>
            <a:endParaRPr sz="1200" dirty="0">
              <a:solidFill>
                <a:srgbClr val="292929"/>
              </a:solidFill>
              <a:latin typeface="Courier New"/>
              <a:ea typeface="Courier New"/>
              <a:cs typeface="Courier New"/>
              <a:sym typeface="Courier New"/>
            </a:endParaRPr>
          </a:p>
          <a:p>
            <a:pPr lvl="0" rtl="0">
              <a:lnSpc>
                <a:spcPct val="115000"/>
              </a:lnSpc>
              <a:spcBef>
                <a:spcPts val="0"/>
              </a:spcBef>
              <a:buNone/>
            </a:pPr>
            <a:endParaRPr sz="1200" b="1" dirty="0">
              <a:solidFill>
                <a:srgbClr val="292929"/>
              </a:solidFill>
              <a:latin typeface="Courier New"/>
              <a:ea typeface="Courier New"/>
              <a:cs typeface="Courier New"/>
              <a:sym typeface="Courier New"/>
            </a:endParaRPr>
          </a:p>
          <a:p>
            <a:pPr lvl="0" rtl="0">
              <a:lnSpc>
                <a:spcPct val="115000"/>
              </a:lnSpc>
              <a:spcBef>
                <a:spcPts val="0"/>
              </a:spcBef>
              <a:buNone/>
            </a:pPr>
            <a:r>
              <a:rPr lang="es-AR" sz="1200" b="1" dirty="0" err="1">
                <a:solidFill>
                  <a:srgbClr val="292929"/>
                </a:solidFill>
                <a:latin typeface="Courier New"/>
                <a:ea typeface="Courier New"/>
                <a:cs typeface="Courier New"/>
                <a:sym typeface="Courier New"/>
              </a:rPr>
              <a:t>public</a:t>
            </a:r>
            <a:r>
              <a:rPr lang="es-AR" sz="1200" dirty="0">
                <a:solidFill>
                  <a:srgbClr val="292929"/>
                </a:solidFill>
                <a:latin typeface="Courier New"/>
                <a:ea typeface="Courier New"/>
                <a:cs typeface="Courier New"/>
                <a:sym typeface="Courier New"/>
              </a:rPr>
              <a:t> </a:t>
            </a:r>
            <a:r>
              <a:rPr lang="es-AR" sz="1200" b="1" dirty="0" err="1">
                <a:solidFill>
                  <a:srgbClr val="292929"/>
                </a:solidFill>
                <a:latin typeface="Courier New"/>
                <a:ea typeface="Courier New"/>
                <a:cs typeface="Courier New"/>
                <a:sym typeface="Courier New"/>
              </a:rPr>
              <a:t>class</a:t>
            </a:r>
            <a:r>
              <a:rPr lang="es-AR" sz="1200" dirty="0">
                <a:solidFill>
                  <a:srgbClr val="292929"/>
                </a:solidFill>
                <a:latin typeface="Courier New"/>
                <a:ea typeface="Courier New"/>
                <a:cs typeface="Courier New"/>
                <a:sym typeface="Courier New"/>
              </a:rPr>
              <a:t> Cliente {</a:t>
            </a:r>
          </a:p>
          <a:p>
            <a:pPr marL="457200" lvl="0" indent="0" rtl="0">
              <a:lnSpc>
                <a:spcPct val="115000"/>
              </a:lnSpc>
              <a:spcBef>
                <a:spcPts val="0"/>
              </a:spcBef>
              <a:buNone/>
            </a:pPr>
            <a:r>
              <a:rPr lang="es-AR" sz="1200" dirty="0" smtClean="0">
                <a:solidFill>
                  <a:srgbClr val="292929"/>
                </a:solidFill>
                <a:latin typeface="Courier New"/>
                <a:ea typeface="Courier New"/>
                <a:cs typeface="Courier New"/>
                <a:sym typeface="Courier New"/>
              </a:rPr>
              <a:t>String apellido;</a:t>
            </a:r>
            <a:endParaRPr lang="es-AR" sz="1200" dirty="0">
              <a:solidFill>
                <a:srgbClr val="292929"/>
              </a:solidFill>
              <a:latin typeface="Courier New"/>
              <a:ea typeface="Courier New"/>
              <a:cs typeface="Courier New"/>
              <a:sym typeface="Courier New"/>
            </a:endParaRPr>
          </a:p>
          <a:p>
            <a:pPr marL="457200" lvl="0" indent="0" rtl="0">
              <a:lnSpc>
                <a:spcPct val="115000"/>
              </a:lnSpc>
              <a:spcBef>
                <a:spcPts val="0"/>
              </a:spcBef>
              <a:buNone/>
            </a:pPr>
            <a:r>
              <a:rPr lang="es-AR" sz="1200" dirty="0" smtClean="0">
                <a:solidFill>
                  <a:srgbClr val="292929"/>
                </a:solidFill>
                <a:latin typeface="Courier New"/>
                <a:ea typeface="Courier New"/>
                <a:cs typeface="Courier New"/>
                <a:sym typeface="Courier New"/>
              </a:rPr>
              <a:t>String nombre;</a:t>
            </a:r>
            <a:endParaRPr lang="es-AR" sz="1200" dirty="0">
              <a:solidFill>
                <a:srgbClr val="292929"/>
              </a:solidFill>
              <a:latin typeface="Courier New"/>
              <a:ea typeface="Courier New"/>
              <a:cs typeface="Courier New"/>
              <a:sym typeface="Courier New"/>
            </a:endParaRPr>
          </a:p>
          <a:p>
            <a:pPr marL="457200" lvl="0" indent="0" rtl="0">
              <a:lnSpc>
                <a:spcPct val="115000"/>
              </a:lnSpc>
              <a:spcBef>
                <a:spcPts val="0"/>
              </a:spcBef>
              <a:buNone/>
            </a:pPr>
            <a:r>
              <a:rPr lang="es-AR" sz="1200" dirty="0" smtClean="0">
                <a:solidFill>
                  <a:srgbClr val="292929"/>
                </a:solidFill>
                <a:latin typeface="Courier New"/>
                <a:ea typeface="Courier New"/>
                <a:cs typeface="Courier New"/>
                <a:sym typeface="Courier New"/>
              </a:rPr>
              <a:t>String ocupacion;</a:t>
            </a:r>
            <a:endParaRPr lang="es-AR" sz="1200" dirty="0">
              <a:solidFill>
                <a:srgbClr val="292929"/>
              </a:solidFill>
              <a:latin typeface="Courier New"/>
              <a:ea typeface="Courier New"/>
              <a:cs typeface="Courier New"/>
              <a:sym typeface="Courier New"/>
            </a:endParaRPr>
          </a:p>
          <a:p>
            <a:pPr marL="457200" lvl="0" indent="0" rtl="0">
              <a:lnSpc>
                <a:spcPct val="115000"/>
              </a:lnSpc>
              <a:spcBef>
                <a:spcPts val="0"/>
              </a:spcBef>
              <a:buNone/>
            </a:pPr>
            <a:r>
              <a:rPr lang="es-AR" sz="1200" b="1" dirty="0" smtClean="0">
                <a:solidFill>
                  <a:srgbClr val="292929"/>
                </a:solidFill>
                <a:latin typeface="Courier New"/>
                <a:ea typeface="Courier New"/>
                <a:cs typeface="Courier New"/>
                <a:sym typeface="Courier New"/>
              </a:rPr>
              <a:t>int</a:t>
            </a:r>
            <a:r>
              <a:rPr lang="es-AR" sz="1200" dirty="0" smtClean="0">
                <a:solidFill>
                  <a:srgbClr val="292929"/>
                </a:solidFill>
                <a:latin typeface="Courier New"/>
                <a:ea typeface="Courier New"/>
                <a:cs typeface="Courier New"/>
                <a:sym typeface="Courier New"/>
              </a:rPr>
              <a:t> </a:t>
            </a:r>
            <a:r>
              <a:rPr lang="es-AR" sz="1200" dirty="0">
                <a:solidFill>
                  <a:srgbClr val="292929"/>
                </a:solidFill>
                <a:latin typeface="Courier New"/>
                <a:ea typeface="Courier New"/>
                <a:cs typeface="Courier New"/>
                <a:sym typeface="Courier New"/>
              </a:rPr>
              <a:t>edad;</a:t>
            </a:r>
          </a:p>
          <a:p>
            <a:pPr marL="457200" lvl="0" indent="0" rtl="0">
              <a:lnSpc>
                <a:spcPct val="115000"/>
              </a:lnSpc>
              <a:spcBef>
                <a:spcPts val="0"/>
              </a:spcBef>
              <a:buNone/>
            </a:pPr>
            <a:r>
              <a:rPr lang="es-AR" sz="1200" dirty="0">
                <a:solidFill>
                  <a:srgbClr val="292929"/>
                </a:solidFill>
                <a:latin typeface="Courier New"/>
                <a:ea typeface="Courier New"/>
                <a:cs typeface="Courier New"/>
                <a:sym typeface="Courier New"/>
              </a:rPr>
              <a:t>// setter y </a:t>
            </a:r>
            <a:r>
              <a:rPr lang="es-AR" sz="1200" dirty="0" err="1">
                <a:solidFill>
                  <a:srgbClr val="292929"/>
                </a:solidFill>
                <a:latin typeface="Courier New"/>
                <a:ea typeface="Courier New"/>
                <a:cs typeface="Courier New"/>
                <a:sym typeface="Courier New"/>
              </a:rPr>
              <a:t>getters</a:t>
            </a:r>
            <a:endParaRPr lang="es-AR" sz="1200" dirty="0">
              <a:solidFill>
                <a:srgbClr val="292929"/>
              </a:solidFill>
              <a:latin typeface="Courier New"/>
              <a:ea typeface="Courier New"/>
              <a:cs typeface="Courier New"/>
              <a:sym typeface="Courier New"/>
            </a:endParaRPr>
          </a:p>
          <a:p>
            <a:pPr marL="0" lvl="0" indent="0" rtl="0">
              <a:lnSpc>
                <a:spcPct val="115000"/>
              </a:lnSpc>
              <a:spcBef>
                <a:spcPts val="1000"/>
              </a:spcBef>
              <a:buNone/>
            </a:pPr>
            <a:r>
              <a:rPr lang="es-AR" sz="1200" dirty="0">
                <a:solidFill>
                  <a:srgbClr val="292929"/>
                </a:solidFill>
                <a:latin typeface="Courier New"/>
                <a:ea typeface="Courier New"/>
                <a:cs typeface="Courier New"/>
                <a:sym typeface="Courier New"/>
              </a:rPr>
              <a:t>}</a:t>
            </a:r>
          </a:p>
          <a:p>
            <a:pPr marL="0" lvl="0" indent="0" rtl="0">
              <a:lnSpc>
                <a:spcPct val="115000"/>
              </a:lnSpc>
              <a:spcBef>
                <a:spcPts val="1000"/>
              </a:spcBef>
              <a:buNone/>
            </a:pPr>
            <a:endParaRPr sz="1200" dirty="0">
              <a:solidFill>
                <a:srgbClr val="292929"/>
              </a:solidFill>
              <a:latin typeface="Courier New"/>
              <a:ea typeface="Courier New"/>
              <a:cs typeface="Courier New"/>
              <a:sym typeface="Courier New"/>
            </a:endParaRPr>
          </a:p>
          <a:p>
            <a:pPr lvl="0" rtl="0">
              <a:lnSpc>
                <a:spcPct val="115000"/>
              </a:lnSpc>
              <a:spcBef>
                <a:spcPts val="0"/>
              </a:spcBef>
              <a:buNone/>
            </a:pPr>
            <a:endParaRPr sz="1200" b="1" dirty="0">
              <a:solidFill>
                <a:srgbClr val="292929"/>
              </a:solidFill>
              <a:latin typeface="Courier New"/>
              <a:ea typeface="Courier New"/>
              <a:cs typeface="Courier New"/>
              <a:sym typeface="Courier New"/>
            </a:endParaRPr>
          </a:p>
        </p:txBody>
      </p:sp>
      <p:sp>
        <p:nvSpPr>
          <p:cNvPr id="20" name="Shape 316"/>
          <p:cNvSpPr txBox="1"/>
          <p:nvPr/>
        </p:nvSpPr>
        <p:spPr>
          <a:xfrm>
            <a:off x="5109728" y="5522667"/>
            <a:ext cx="4609872" cy="16743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es-AR" sz="1400" b="1" dirty="0">
                <a:solidFill>
                  <a:srgbClr val="292929"/>
                </a:solidFill>
                <a:latin typeface="Arial" panose="020B0604020202020204" pitchFamily="34" charset="0"/>
                <a:cs typeface="Arial" panose="020B0604020202020204" pitchFamily="34" charset="0"/>
              </a:rPr>
              <a:t>AND Lógico (circuito corto)</a:t>
            </a:r>
          </a:p>
        </p:txBody>
      </p:sp>
      <p:sp>
        <p:nvSpPr>
          <p:cNvPr id="21" name="Shape 317"/>
          <p:cNvSpPr txBox="1"/>
          <p:nvPr/>
        </p:nvSpPr>
        <p:spPr>
          <a:xfrm>
            <a:off x="4354100" y="2256010"/>
            <a:ext cx="5365500" cy="26322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200" b="1" dirty="0" err="1">
                <a:solidFill>
                  <a:srgbClr val="292929"/>
                </a:solidFill>
                <a:latin typeface="Courier New"/>
                <a:ea typeface="Courier New"/>
                <a:cs typeface="Courier New"/>
                <a:sym typeface="Courier New"/>
              </a:rPr>
              <a:t>public</a:t>
            </a:r>
            <a:r>
              <a:rPr lang="es-AR" sz="1200" dirty="0">
                <a:solidFill>
                  <a:srgbClr val="292929"/>
                </a:solidFill>
                <a:latin typeface="Courier New"/>
                <a:ea typeface="Courier New"/>
                <a:cs typeface="Courier New"/>
                <a:sym typeface="Courier New"/>
              </a:rPr>
              <a:t> </a:t>
            </a:r>
            <a:r>
              <a:rPr lang="es-AR" sz="1200" b="1" dirty="0" err="1">
                <a:solidFill>
                  <a:srgbClr val="292929"/>
                </a:solidFill>
                <a:latin typeface="Courier New"/>
                <a:ea typeface="Courier New"/>
                <a:cs typeface="Courier New"/>
                <a:sym typeface="Courier New"/>
              </a:rPr>
              <a:t>class</a:t>
            </a:r>
            <a:r>
              <a:rPr lang="es-AR" sz="1200" dirty="0">
                <a:solidFill>
                  <a:srgbClr val="292929"/>
                </a:solidFill>
                <a:latin typeface="Courier New"/>
                <a:ea typeface="Courier New"/>
                <a:cs typeface="Courier New"/>
                <a:sym typeface="Courier New"/>
              </a:rPr>
              <a:t> </a:t>
            </a:r>
            <a:r>
              <a:rPr lang="es-AR" sz="1200" dirty="0" err="1">
                <a:solidFill>
                  <a:srgbClr val="292929"/>
                </a:solidFill>
                <a:latin typeface="Courier New"/>
                <a:ea typeface="Courier New"/>
                <a:cs typeface="Courier New"/>
                <a:sym typeface="Courier New"/>
              </a:rPr>
              <a:t>TestCliente</a:t>
            </a:r>
            <a:r>
              <a:rPr lang="es-AR" sz="1200" dirty="0">
                <a:solidFill>
                  <a:srgbClr val="292929"/>
                </a:solidFill>
                <a:latin typeface="Courier New"/>
                <a:ea typeface="Courier New"/>
                <a:cs typeface="Courier New"/>
                <a:sym typeface="Courier New"/>
              </a:rPr>
              <a:t> {</a:t>
            </a:r>
          </a:p>
          <a:p>
            <a:pPr lvl="0" rtl="0">
              <a:lnSpc>
                <a:spcPct val="115000"/>
              </a:lnSpc>
              <a:spcBef>
                <a:spcPts val="0"/>
              </a:spcBef>
              <a:buNone/>
            </a:pPr>
            <a:r>
              <a:rPr lang="es-AR" sz="1200" b="1" dirty="0" err="1">
                <a:solidFill>
                  <a:srgbClr val="292929"/>
                </a:solidFill>
                <a:latin typeface="Courier New"/>
                <a:ea typeface="Courier New"/>
                <a:cs typeface="Courier New"/>
                <a:sym typeface="Courier New"/>
              </a:rPr>
              <a:t>public</a:t>
            </a:r>
            <a:r>
              <a:rPr lang="es-AR" sz="1200" dirty="0">
                <a:solidFill>
                  <a:srgbClr val="292929"/>
                </a:solidFill>
                <a:latin typeface="Courier New"/>
                <a:ea typeface="Courier New"/>
                <a:cs typeface="Courier New"/>
                <a:sym typeface="Courier New"/>
              </a:rPr>
              <a:t> </a:t>
            </a:r>
            <a:r>
              <a:rPr lang="es-AR" sz="1200" b="1" dirty="0" err="1">
                <a:solidFill>
                  <a:srgbClr val="292929"/>
                </a:solidFill>
                <a:latin typeface="Courier New"/>
                <a:ea typeface="Courier New"/>
                <a:cs typeface="Courier New"/>
                <a:sym typeface="Courier New"/>
              </a:rPr>
              <a:t>static</a:t>
            </a:r>
            <a:r>
              <a:rPr lang="es-AR" sz="1200" dirty="0">
                <a:solidFill>
                  <a:srgbClr val="292929"/>
                </a:solidFill>
                <a:latin typeface="Courier New"/>
                <a:ea typeface="Courier New"/>
                <a:cs typeface="Courier New"/>
                <a:sym typeface="Courier New"/>
              </a:rPr>
              <a:t> </a:t>
            </a:r>
            <a:r>
              <a:rPr lang="es-AR" sz="1200" b="1" dirty="0" err="1">
                <a:solidFill>
                  <a:srgbClr val="292929"/>
                </a:solidFill>
                <a:latin typeface="Courier New"/>
                <a:ea typeface="Courier New"/>
                <a:cs typeface="Courier New"/>
                <a:sym typeface="Courier New"/>
              </a:rPr>
              <a:t>void</a:t>
            </a:r>
            <a:r>
              <a:rPr lang="es-AR" sz="1200" dirty="0">
                <a:solidFill>
                  <a:srgbClr val="292929"/>
                </a:solidFill>
                <a:latin typeface="Courier New"/>
                <a:ea typeface="Courier New"/>
                <a:cs typeface="Courier New"/>
                <a:sym typeface="Courier New"/>
              </a:rPr>
              <a:t> </a:t>
            </a:r>
            <a:r>
              <a:rPr lang="es-AR" sz="1200" dirty="0" err="1">
                <a:solidFill>
                  <a:srgbClr val="292929"/>
                </a:solidFill>
                <a:latin typeface="Courier New"/>
                <a:ea typeface="Courier New"/>
                <a:cs typeface="Courier New"/>
                <a:sym typeface="Courier New"/>
              </a:rPr>
              <a:t>main</a:t>
            </a:r>
            <a:r>
              <a:rPr lang="es-AR" sz="1200" dirty="0">
                <a:solidFill>
                  <a:srgbClr val="292929"/>
                </a:solidFill>
                <a:latin typeface="Courier New"/>
                <a:ea typeface="Courier New"/>
                <a:cs typeface="Courier New"/>
                <a:sym typeface="Courier New"/>
              </a:rPr>
              <a:t>(</a:t>
            </a:r>
            <a:r>
              <a:rPr lang="es-AR" sz="1200" dirty="0" err="1">
                <a:solidFill>
                  <a:srgbClr val="292929"/>
                </a:solidFill>
                <a:latin typeface="Courier New"/>
                <a:ea typeface="Courier New"/>
                <a:cs typeface="Courier New"/>
                <a:sym typeface="Courier New"/>
              </a:rPr>
              <a:t>String</a:t>
            </a:r>
            <a:r>
              <a:rPr lang="es-AR" sz="1200" dirty="0">
                <a:solidFill>
                  <a:srgbClr val="292929"/>
                </a:solidFill>
                <a:latin typeface="Courier New"/>
                <a:ea typeface="Courier New"/>
                <a:cs typeface="Courier New"/>
                <a:sym typeface="Courier New"/>
              </a:rPr>
              <a:t>[] </a:t>
            </a:r>
            <a:r>
              <a:rPr lang="es-AR" sz="1200" dirty="0" err="1">
                <a:solidFill>
                  <a:srgbClr val="292929"/>
                </a:solidFill>
                <a:latin typeface="Courier New"/>
                <a:ea typeface="Courier New"/>
                <a:cs typeface="Courier New"/>
                <a:sym typeface="Courier New"/>
              </a:rPr>
              <a:t>args</a:t>
            </a:r>
            <a:r>
              <a:rPr lang="es-AR" sz="1200" dirty="0">
                <a:solidFill>
                  <a:srgbClr val="292929"/>
                </a:solidFill>
                <a:latin typeface="Courier New"/>
                <a:ea typeface="Courier New"/>
                <a:cs typeface="Courier New"/>
                <a:sym typeface="Courier New"/>
              </a:rPr>
              <a:t>) {</a:t>
            </a:r>
          </a:p>
          <a:p>
            <a:pPr lvl="0">
              <a:lnSpc>
                <a:spcPct val="115000"/>
              </a:lnSpc>
            </a:pPr>
            <a:r>
              <a:rPr lang="es-AR" sz="1200" dirty="0">
                <a:solidFill>
                  <a:srgbClr val="292929"/>
                </a:solidFill>
                <a:latin typeface="Courier New"/>
                <a:ea typeface="Courier New"/>
                <a:cs typeface="Courier New"/>
                <a:sym typeface="Courier New"/>
              </a:rPr>
              <a:t>   Cliente p = </a:t>
            </a:r>
            <a:r>
              <a:rPr lang="es-AR" sz="1200" b="1" dirty="0">
                <a:solidFill>
                  <a:srgbClr val="292929"/>
                </a:solidFill>
                <a:latin typeface="Courier New"/>
                <a:ea typeface="Courier New"/>
                <a:cs typeface="Courier New"/>
                <a:sym typeface="Courier New"/>
              </a:rPr>
              <a:t>new</a:t>
            </a:r>
            <a:r>
              <a:rPr lang="es-AR" sz="1200" dirty="0">
                <a:solidFill>
                  <a:srgbClr val="292929"/>
                </a:solidFill>
                <a:latin typeface="Courier New"/>
                <a:ea typeface="Courier New"/>
                <a:cs typeface="Courier New"/>
                <a:sym typeface="Courier New"/>
              </a:rPr>
              <a:t> Cliente();</a:t>
            </a:r>
          </a:p>
          <a:p>
            <a:pPr lvl="0" rtl="0">
              <a:lnSpc>
                <a:spcPct val="115000"/>
              </a:lnSpc>
              <a:spcBef>
                <a:spcPts val="0"/>
              </a:spcBef>
              <a:buNone/>
            </a:pPr>
            <a:r>
              <a:rPr lang="es-AR" sz="1200" dirty="0">
                <a:solidFill>
                  <a:srgbClr val="292929"/>
                </a:solidFill>
                <a:latin typeface="Courier New"/>
                <a:ea typeface="Courier New"/>
                <a:cs typeface="Courier New"/>
                <a:sym typeface="Courier New"/>
              </a:rPr>
              <a:t>   </a:t>
            </a:r>
            <a:r>
              <a:rPr lang="es-AR" sz="1200" dirty="0" err="1">
                <a:solidFill>
                  <a:srgbClr val="292929"/>
                </a:solidFill>
                <a:latin typeface="Courier New"/>
                <a:ea typeface="Courier New"/>
                <a:cs typeface="Courier New"/>
                <a:sym typeface="Courier New"/>
              </a:rPr>
              <a:t>p.setApellido</a:t>
            </a:r>
            <a:r>
              <a:rPr lang="es-AR" sz="1200" dirty="0">
                <a:solidFill>
                  <a:srgbClr val="292929"/>
                </a:solidFill>
                <a:latin typeface="Courier New"/>
                <a:ea typeface="Courier New"/>
                <a:cs typeface="Courier New"/>
                <a:sym typeface="Courier New"/>
              </a:rPr>
              <a:t>("</a:t>
            </a:r>
            <a:r>
              <a:rPr lang="es-AR" sz="1200" dirty="0" err="1">
                <a:solidFill>
                  <a:srgbClr val="292929"/>
                </a:solidFill>
                <a:latin typeface="Courier New"/>
                <a:ea typeface="Courier New"/>
                <a:cs typeface="Courier New"/>
                <a:sym typeface="Courier New"/>
              </a:rPr>
              <a:t>Gomez</a:t>
            </a:r>
            <a:r>
              <a:rPr lang="es-AR" sz="1200" dirty="0">
                <a:solidFill>
                  <a:srgbClr val="292929"/>
                </a:solidFill>
                <a:latin typeface="Courier New"/>
                <a:ea typeface="Courier New"/>
                <a:cs typeface="Courier New"/>
                <a:sym typeface="Courier New"/>
              </a:rPr>
              <a:t>");</a:t>
            </a:r>
          </a:p>
          <a:p>
            <a:pPr lvl="0" rtl="0">
              <a:lnSpc>
                <a:spcPct val="115000"/>
              </a:lnSpc>
              <a:spcBef>
                <a:spcPts val="0"/>
              </a:spcBef>
              <a:buNone/>
            </a:pPr>
            <a:r>
              <a:rPr lang="es-AR" sz="1200" dirty="0">
                <a:solidFill>
                  <a:srgbClr val="292929"/>
                </a:solidFill>
                <a:latin typeface="Courier New"/>
                <a:ea typeface="Courier New"/>
                <a:cs typeface="Courier New"/>
                <a:sym typeface="Courier New"/>
              </a:rPr>
              <a:t>   </a:t>
            </a:r>
            <a:r>
              <a:rPr lang="es-AR" sz="1200" dirty="0" err="1">
                <a:solidFill>
                  <a:srgbClr val="292929"/>
                </a:solidFill>
                <a:latin typeface="Courier New"/>
                <a:ea typeface="Courier New"/>
                <a:cs typeface="Courier New"/>
                <a:sym typeface="Courier New"/>
              </a:rPr>
              <a:t>p.setEdad</a:t>
            </a:r>
            <a:r>
              <a:rPr lang="es-AR" sz="1200" dirty="0">
                <a:solidFill>
                  <a:srgbClr val="292929"/>
                </a:solidFill>
                <a:latin typeface="Courier New"/>
                <a:ea typeface="Courier New"/>
                <a:cs typeface="Courier New"/>
                <a:sym typeface="Courier New"/>
              </a:rPr>
              <a:t>(50);</a:t>
            </a:r>
          </a:p>
          <a:p>
            <a:pPr lvl="0" rtl="0">
              <a:lnSpc>
                <a:spcPct val="115000"/>
              </a:lnSpc>
              <a:spcBef>
                <a:spcPts val="0"/>
              </a:spcBef>
              <a:buNone/>
            </a:pPr>
            <a:r>
              <a:rPr lang="es-AR" sz="1200" dirty="0">
                <a:solidFill>
                  <a:srgbClr val="292929"/>
                </a:solidFill>
                <a:latin typeface="Courier New"/>
                <a:ea typeface="Courier New"/>
                <a:cs typeface="Courier New"/>
                <a:sym typeface="Courier New"/>
              </a:rPr>
              <a:t>   </a:t>
            </a:r>
            <a:r>
              <a:rPr lang="es-AR" sz="1200" dirty="0" err="1">
                <a:solidFill>
                  <a:srgbClr val="292929"/>
                </a:solidFill>
                <a:latin typeface="Courier New"/>
                <a:ea typeface="Courier New"/>
                <a:cs typeface="Courier New"/>
                <a:sym typeface="Courier New"/>
              </a:rPr>
              <a:t>p.setOcupacion</a:t>
            </a:r>
            <a:r>
              <a:rPr lang="es-AR" sz="1200" dirty="0">
                <a:solidFill>
                  <a:srgbClr val="292929"/>
                </a:solidFill>
                <a:latin typeface="Courier New"/>
                <a:ea typeface="Courier New"/>
                <a:cs typeface="Courier New"/>
                <a:sym typeface="Courier New"/>
              </a:rPr>
              <a:t>("Ingeniero");</a:t>
            </a:r>
          </a:p>
          <a:p>
            <a:pPr lvl="0" rtl="0">
              <a:lnSpc>
                <a:spcPct val="115000"/>
              </a:lnSpc>
              <a:spcBef>
                <a:spcPts val="0"/>
              </a:spcBef>
              <a:buNone/>
            </a:pPr>
            <a:r>
              <a:rPr lang="es-AR" sz="1200" dirty="0">
                <a:solidFill>
                  <a:srgbClr val="292929"/>
                </a:solidFill>
                <a:latin typeface="Courier New"/>
                <a:ea typeface="Courier New"/>
                <a:cs typeface="Courier New"/>
                <a:sym typeface="Courier New"/>
              </a:rPr>
              <a:t>   </a:t>
            </a:r>
            <a:r>
              <a:rPr lang="es-AR" sz="1200" dirty="0" err="1">
                <a:solidFill>
                  <a:srgbClr val="292929"/>
                </a:solidFill>
                <a:latin typeface="Courier New"/>
                <a:ea typeface="Courier New"/>
                <a:cs typeface="Courier New"/>
                <a:sym typeface="Courier New"/>
              </a:rPr>
              <a:t>p.setNombre</a:t>
            </a:r>
            <a:r>
              <a:rPr lang="es-AR" sz="1200" dirty="0">
                <a:solidFill>
                  <a:srgbClr val="292929"/>
                </a:solidFill>
                <a:latin typeface="Courier New"/>
                <a:ea typeface="Courier New"/>
                <a:cs typeface="Courier New"/>
                <a:sym typeface="Courier New"/>
              </a:rPr>
              <a:t>("Jorge");</a:t>
            </a:r>
          </a:p>
          <a:p>
            <a:pPr lvl="0">
              <a:lnSpc>
                <a:spcPct val="115000"/>
              </a:lnSpc>
            </a:pPr>
            <a:r>
              <a:rPr lang="es-AR" sz="1200" dirty="0">
                <a:solidFill>
                  <a:srgbClr val="292929"/>
                </a:solidFill>
                <a:latin typeface="Courier New"/>
                <a:ea typeface="Courier New"/>
                <a:cs typeface="Courier New"/>
                <a:sym typeface="Courier New"/>
              </a:rPr>
              <a:t>   Cliente p2 = </a:t>
            </a:r>
            <a:r>
              <a:rPr lang="es-AR" sz="1200" b="1" dirty="0">
                <a:solidFill>
                  <a:srgbClr val="292929"/>
                </a:solidFill>
                <a:latin typeface="Courier New"/>
                <a:ea typeface="Courier New"/>
                <a:cs typeface="Courier New"/>
                <a:sym typeface="Courier New"/>
              </a:rPr>
              <a:t>new</a:t>
            </a:r>
            <a:r>
              <a:rPr lang="es-AR" sz="1200" dirty="0">
                <a:solidFill>
                  <a:srgbClr val="292929"/>
                </a:solidFill>
                <a:latin typeface="Courier New"/>
                <a:ea typeface="Courier New"/>
                <a:cs typeface="Courier New"/>
                <a:sym typeface="Courier New"/>
              </a:rPr>
              <a:t> Cliente();</a:t>
            </a:r>
          </a:p>
          <a:p>
            <a:pPr lvl="0" rtl="0">
              <a:lnSpc>
                <a:spcPct val="115000"/>
              </a:lnSpc>
              <a:spcBef>
                <a:spcPts val="0"/>
              </a:spcBef>
              <a:buNone/>
            </a:pPr>
            <a:r>
              <a:rPr lang="es-AR" sz="1200" dirty="0">
                <a:solidFill>
                  <a:srgbClr val="292929"/>
                </a:solidFill>
                <a:latin typeface="Courier New"/>
                <a:ea typeface="Courier New"/>
                <a:cs typeface="Courier New"/>
                <a:sym typeface="Courier New"/>
              </a:rPr>
              <a:t>   p2.setApellido("</a:t>
            </a:r>
            <a:r>
              <a:rPr lang="es-AR" sz="1200" dirty="0" err="1">
                <a:solidFill>
                  <a:srgbClr val="292929"/>
                </a:solidFill>
                <a:latin typeface="Courier New"/>
                <a:ea typeface="Courier New"/>
                <a:cs typeface="Courier New"/>
                <a:sym typeface="Courier New"/>
              </a:rPr>
              <a:t>Garcia</a:t>
            </a:r>
            <a:r>
              <a:rPr lang="es-AR" sz="1200" dirty="0">
                <a:solidFill>
                  <a:srgbClr val="292929"/>
                </a:solidFill>
                <a:latin typeface="Courier New"/>
                <a:ea typeface="Courier New"/>
                <a:cs typeface="Courier New"/>
                <a:sym typeface="Courier New"/>
              </a:rPr>
              <a:t>");</a:t>
            </a:r>
          </a:p>
          <a:p>
            <a:pPr lvl="0" rtl="0">
              <a:lnSpc>
                <a:spcPct val="115000"/>
              </a:lnSpc>
              <a:spcBef>
                <a:spcPts val="0"/>
              </a:spcBef>
              <a:buNone/>
            </a:pPr>
            <a:r>
              <a:rPr lang="es-AR" sz="1200" dirty="0">
                <a:solidFill>
                  <a:srgbClr val="292929"/>
                </a:solidFill>
                <a:latin typeface="Courier New"/>
                <a:ea typeface="Courier New"/>
                <a:cs typeface="Courier New"/>
                <a:sym typeface="Courier New"/>
              </a:rPr>
              <a:t>   p2.setEdad(50);</a:t>
            </a:r>
          </a:p>
          <a:p>
            <a:pPr lvl="0" rtl="0">
              <a:lnSpc>
                <a:spcPct val="115000"/>
              </a:lnSpc>
              <a:spcBef>
                <a:spcPts val="0"/>
              </a:spcBef>
              <a:buNone/>
            </a:pPr>
            <a:r>
              <a:rPr lang="es-AR" sz="1200" dirty="0">
                <a:solidFill>
                  <a:srgbClr val="292929"/>
                </a:solidFill>
                <a:latin typeface="Courier New"/>
                <a:ea typeface="Courier New"/>
                <a:cs typeface="Courier New"/>
                <a:sym typeface="Courier New"/>
              </a:rPr>
              <a:t>   p2.setOcupacion("Arquitecto");</a:t>
            </a:r>
          </a:p>
          <a:p>
            <a:pPr lvl="0" rtl="0">
              <a:lnSpc>
                <a:spcPct val="115000"/>
              </a:lnSpc>
              <a:spcBef>
                <a:spcPts val="0"/>
              </a:spcBef>
              <a:buNone/>
            </a:pPr>
            <a:r>
              <a:rPr lang="es-AR" sz="1200" dirty="0">
                <a:solidFill>
                  <a:srgbClr val="292929"/>
                </a:solidFill>
                <a:latin typeface="Courier New"/>
                <a:ea typeface="Courier New"/>
                <a:cs typeface="Courier New"/>
                <a:sym typeface="Courier New"/>
              </a:rPr>
              <a:t>   p2.setNombre("Jorge");</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p>
          <a:p>
            <a:pPr lvl="0" rtl="0">
              <a:lnSpc>
                <a:spcPct val="115000"/>
              </a:lnSpc>
              <a:spcBef>
                <a:spcPts val="0"/>
              </a:spcBef>
              <a:buNone/>
            </a:pPr>
            <a:endParaRPr sz="1200" b="1" dirty="0">
              <a:solidFill>
                <a:srgbClr val="292929"/>
              </a:solidFill>
              <a:latin typeface="Courier New"/>
              <a:ea typeface="Courier New"/>
              <a:cs typeface="Courier New"/>
              <a:sym typeface="Courier New"/>
            </a:endParaRPr>
          </a:p>
        </p:txBody>
      </p:sp>
      <p:sp>
        <p:nvSpPr>
          <p:cNvPr id="22" name="Shape 318"/>
          <p:cNvSpPr txBox="1"/>
          <p:nvPr/>
        </p:nvSpPr>
        <p:spPr>
          <a:xfrm>
            <a:off x="1045175" y="4433273"/>
            <a:ext cx="9420900" cy="1884398"/>
          </a:xfrm>
          <a:prstGeom prst="rect">
            <a:avLst/>
          </a:prstGeom>
          <a:noFill/>
          <a:ln>
            <a:noFill/>
          </a:ln>
        </p:spPr>
        <p:txBody>
          <a:bodyPr lIns="91425" tIns="91425" rIns="91425" bIns="91425" anchor="ctr" anchorCtr="0">
            <a:noAutofit/>
          </a:bodyPr>
          <a:lstStyle/>
          <a:p>
            <a:pPr marL="457200" lvl="0" indent="0" rtl="0">
              <a:lnSpc>
                <a:spcPct val="115000"/>
              </a:lnSpc>
              <a:spcBef>
                <a:spcPts val="0"/>
              </a:spcBef>
              <a:buNone/>
            </a:pPr>
            <a:r>
              <a:rPr lang="es-AR" sz="1200" b="1" dirty="0" err="1">
                <a:solidFill>
                  <a:srgbClr val="292929"/>
                </a:solidFill>
                <a:latin typeface="Courier New"/>
                <a:ea typeface="Courier New"/>
                <a:cs typeface="Courier New"/>
                <a:sym typeface="Courier New"/>
              </a:rPr>
              <a:t>if</a:t>
            </a:r>
            <a:r>
              <a:rPr lang="es-AR" sz="1200" b="1" dirty="0">
                <a:solidFill>
                  <a:srgbClr val="FF3300"/>
                </a:solidFill>
                <a:latin typeface="Courier New"/>
                <a:ea typeface="Courier New"/>
                <a:cs typeface="Courier New"/>
                <a:sym typeface="Courier New"/>
              </a:rPr>
              <a:t> ((</a:t>
            </a:r>
            <a:r>
              <a:rPr lang="es-AR" sz="1200" b="1" dirty="0" err="1">
                <a:solidFill>
                  <a:srgbClr val="FF3300"/>
                </a:solidFill>
                <a:latin typeface="Courier New"/>
                <a:ea typeface="Courier New"/>
                <a:cs typeface="Courier New"/>
                <a:sym typeface="Courier New"/>
              </a:rPr>
              <a:t>p.getApellido</a:t>
            </a:r>
            <a:r>
              <a:rPr lang="es-AR" sz="1200" b="1" dirty="0">
                <a:solidFill>
                  <a:srgbClr val="FF3300"/>
                </a:solidFill>
                <a:latin typeface="Courier New"/>
                <a:ea typeface="Courier New"/>
                <a:cs typeface="Courier New"/>
                <a:sym typeface="Courier New"/>
              </a:rPr>
              <a:t>().</a:t>
            </a:r>
            <a:r>
              <a:rPr lang="es-AR" sz="1200" b="1" dirty="0" err="1">
                <a:solidFill>
                  <a:srgbClr val="FF3300"/>
                </a:solidFill>
                <a:latin typeface="Courier New"/>
                <a:ea typeface="Courier New"/>
                <a:cs typeface="Courier New"/>
                <a:sym typeface="Courier New"/>
              </a:rPr>
              <a:t>equals</a:t>
            </a:r>
            <a:r>
              <a:rPr lang="es-AR" sz="1200" b="1" dirty="0">
                <a:solidFill>
                  <a:srgbClr val="FF3300"/>
                </a:solidFill>
                <a:latin typeface="Courier New"/>
                <a:ea typeface="Courier New"/>
                <a:cs typeface="Courier New"/>
                <a:sym typeface="Courier New"/>
              </a:rPr>
              <a:t>(p2.getApellido()))&amp;&amp;(</a:t>
            </a:r>
            <a:r>
              <a:rPr lang="es-AR" sz="1200" b="1" dirty="0" err="1">
                <a:solidFill>
                  <a:srgbClr val="FF3300"/>
                </a:solidFill>
                <a:latin typeface="Courier New"/>
                <a:ea typeface="Courier New"/>
                <a:cs typeface="Courier New"/>
                <a:sym typeface="Courier New"/>
              </a:rPr>
              <a:t>p.getEdad</a:t>
            </a:r>
            <a:r>
              <a:rPr lang="es-AR" sz="1200" b="1" dirty="0">
                <a:solidFill>
                  <a:srgbClr val="FF3300"/>
                </a:solidFill>
                <a:latin typeface="Courier New"/>
                <a:ea typeface="Courier New"/>
                <a:cs typeface="Courier New"/>
                <a:sym typeface="Courier New"/>
              </a:rPr>
              <a:t>()==p2.getEdad())</a:t>
            </a:r>
          </a:p>
          <a:p>
            <a:pPr marL="457200" lvl="0" indent="0" rtl="0">
              <a:lnSpc>
                <a:spcPct val="115000"/>
              </a:lnSpc>
              <a:spcBef>
                <a:spcPts val="0"/>
              </a:spcBef>
              <a:buNone/>
            </a:pPr>
            <a:r>
              <a:rPr lang="es-AR" sz="1200" b="1" dirty="0">
                <a:solidFill>
                  <a:srgbClr val="FF3300"/>
                </a:solidFill>
                <a:latin typeface="Courier New"/>
                <a:ea typeface="Courier New"/>
                <a:cs typeface="Courier New"/>
                <a:sym typeface="Courier New"/>
              </a:rPr>
              <a:t> 	</a:t>
            </a:r>
            <a:r>
              <a:rPr lang="es-AR" sz="1200" b="1" dirty="0" err="1">
                <a:solidFill>
                  <a:srgbClr val="292929"/>
                </a:solidFill>
                <a:latin typeface="Courier New"/>
                <a:ea typeface="Courier New"/>
                <a:cs typeface="Courier New"/>
                <a:sym typeface="Courier New"/>
              </a:rPr>
              <a:t>System.out.println</a:t>
            </a:r>
            <a:r>
              <a:rPr lang="es-AR" sz="1200" b="1" dirty="0">
                <a:solidFill>
                  <a:srgbClr val="292929"/>
                </a:solidFill>
                <a:latin typeface="Courier New"/>
                <a:ea typeface="Courier New"/>
                <a:cs typeface="Courier New"/>
                <a:sym typeface="Courier New"/>
              </a:rPr>
              <a:t>("Tienen el mismo apellido y la misma edad");</a:t>
            </a:r>
          </a:p>
          <a:p>
            <a:pPr marL="457200" lvl="0" indent="0" rtl="0">
              <a:lnSpc>
                <a:spcPct val="115000"/>
              </a:lnSpc>
              <a:spcBef>
                <a:spcPts val="0"/>
              </a:spcBef>
              <a:buNone/>
            </a:pPr>
            <a:r>
              <a:rPr lang="es-AR" sz="1200" b="1" dirty="0" err="1">
                <a:solidFill>
                  <a:srgbClr val="292929"/>
                </a:solidFill>
                <a:latin typeface="Courier New"/>
                <a:ea typeface="Courier New"/>
                <a:cs typeface="Courier New"/>
                <a:sym typeface="Courier New"/>
              </a:rPr>
              <a:t>else</a:t>
            </a:r>
            <a:r>
              <a:rPr lang="es-AR" sz="1200" b="1" dirty="0">
                <a:solidFill>
                  <a:srgbClr val="292929"/>
                </a:solidFill>
                <a:latin typeface="Courier New"/>
                <a:ea typeface="Courier New"/>
                <a:cs typeface="Courier New"/>
                <a:sym typeface="Courier New"/>
              </a:rPr>
              <a:t> </a:t>
            </a:r>
          </a:p>
          <a:p>
            <a:pPr marL="457200" lvl="0" indent="457200" rtl="0">
              <a:lnSpc>
                <a:spcPct val="115000"/>
              </a:lnSpc>
              <a:spcBef>
                <a:spcPts val="0"/>
              </a:spcBef>
              <a:buNone/>
            </a:pPr>
            <a:r>
              <a:rPr lang="es-AR" sz="1200" b="1" dirty="0" err="1">
                <a:solidFill>
                  <a:srgbClr val="292929"/>
                </a:solidFill>
                <a:latin typeface="Courier New"/>
                <a:ea typeface="Courier New"/>
                <a:cs typeface="Courier New"/>
                <a:sym typeface="Courier New"/>
              </a:rPr>
              <a:t>System.out.println</a:t>
            </a:r>
            <a:r>
              <a:rPr lang="es-AR" sz="1200" b="1" dirty="0">
                <a:solidFill>
                  <a:srgbClr val="292929"/>
                </a:solidFill>
                <a:latin typeface="Courier New"/>
                <a:ea typeface="Courier New"/>
                <a:cs typeface="Courier New"/>
                <a:sym typeface="Courier New"/>
              </a:rPr>
              <a:t>("El apellido es distinto  y/o no tienen la misma</a:t>
            </a:r>
            <a:r>
              <a:rPr lang="es-AR" sz="1200" b="1" dirty="0">
                <a:solidFill>
                  <a:srgbClr val="FF3300"/>
                </a:solidFill>
                <a:latin typeface="Courier New"/>
                <a:ea typeface="Courier New"/>
                <a:cs typeface="Courier New"/>
                <a:sym typeface="Courier New"/>
              </a:rPr>
              <a:t> </a:t>
            </a:r>
            <a:r>
              <a:rPr lang="es-AR" sz="1200" b="1" dirty="0">
                <a:solidFill>
                  <a:srgbClr val="292929"/>
                </a:solidFill>
                <a:latin typeface="Courier New"/>
                <a:ea typeface="Courier New"/>
                <a:cs typeface="Courier New"/>
                <a:sym typeface="Courier New"/>
              </a:rPr>
              <a:t>edad");</a:t>
            </a:r>
          </a:p>
          <a:p>
            <a:pPr marL="457200" lvl="0" indent="0" rtl="0">
              <a:lnSpc>
                <a:spcPct val="115000"/>
              </a:lnSpc>
              <a:spcBef>
                <a:spcPts val="0"/>
              </a:spcBef>
              <a:buNone/>
            </a:pPr>
            <a:r>
              <a:rPr lang="es-AR" sz="1200" dirty="0">
                <a:solidFill>
                  <a:srgbClr val="292929"/>
                </a:solidFill>
                <a:latin typeface="Courier New"/>
                <a:ea typeface="Courier New"/>
                <a:cs typeface="Courier New"/>
                <a:sym typeface="Courier New"/>
              </a:rPr>
              <a:t>}</a:t>
            </a:r>
          </a:p>
          <a:p>
            <a:pPr lvl="0" rtl="0">
              <a:lnSpc>
                <a:spcPct val="115000"/>
              </a:lnSpc>
              <a:spcBef>
                <a:spcPts val="0"/>
              </a:spcBef>
              <a:buNone/>
            </a:pPr>
            <a:r>
              <a:rPr lang="es-AR" sz="1200" dirty="0">
                <a:solidFill>
                  <a:srgbClr val="292929"/>
                </a:solidFill>
                <a:latin typeface="Courier New"/>
                <a:ea typeface="Courier New"/>
                <a:cs typeface="Courier New"/>
                <a:sym typeface="Courier New"/>
              </a:rPr>
              <a:t>}</a:t>
            </a:r>
          </a:p>
        </p:txBody>
      </p:sp>
      <p:sp>
        <p:nvSpPr>
          <p:cNvPr id="23" name="Shape 319"/>
          <p:cNvSpPr txBox="1"/>
          <p:nvPr/>
        </p:nvSpPr>
        <p:spPr>
          <a:xfrm>
            <a:off x="259799" y="5657457"/>
            <a:ext cx="5186463" cy="1399492"/>
          </a:xfrm>
          <a:prstGeom prst="rect">
            <a:avLst/>
          </a:prstGeom>
          <a:noFill/>
          <a:ln>
            <a:noFill/>
          </a:ln>
        </p:spPr>
        <p:txBody>
          <a:bodyPr lIns="91425" tIns="91425" rIns="91425" bIns="91425" anchor="ctr" anchorCtr="0">
            <a:noAutofit/>
          </a:bodyPr>
          <a:lstStyle/>
          <a:p>
            <a:pPr marL="285750" lvl="0" indent="-285750" rtl="0">
              <a:spcBef>
                <a:spcPts val="0"/>
              </a:spcBef>
              <a:buFont typeface="Arial" panose="020B0604020202020204" pitchFamily="34" charset="0"/>
              <a:buChar char="•"/>
            </a:pPr>
            <a:r>
              <a:rPr lang="es-AR" sz="1600" b="1" dirty="0">
                <a:solidFill>
                  <a:schemeClr val="dk1"/>
                </a:solidFill>
                <a:latin typeface="Arial" panose="020B0604020202020204" pitchFamily="34" charset="0"/>
                <a:cs typeface="Arial" panose="020B0604020202020204" pitchFamily="34" charset="0"/>
              </a:rPr>
              <a:t>¿Qué imprime?</a:t>
            </a:r>
          </a:p>
          <a:p>
            <a:pPr lvl="0" rtl="0">
              <a:spcBef>
                <a:spcPts val="0"/>
              </a:spcBef>
              <a:buNone/>
            </a:pPr>
            <a:r>
              <a:rPr lang="es-AR" sz="1600" b="1" dirty="0">
                <a:solidFill>
                  <a:srgbClr val="FF3300"/>
                </a:solidFill>
                <a:latin typeface="Arial" panose="020B0604020202020204" pitchFamily="34" charset="0"/>
                <a:cs typeface="Arial" panose="020B0604020202020204" pitchFamily="34" charset="0"/>
              </a:rPr>
              <a:t>El apellido es distinto y/o no tienen la misma edad</a:t>
            </a:r>
            <a:r>
              <a:rPr lang="es-AR" sz="1600" b="1" dirty="0">
                <a:solidFill>
                  <a:schemeClr val="dk1"/>
                </a:solidFill>
                <a:latin typeface="Arial" panose="020B0604020202020204" pitchFamily="34" charset="0"/>
                <a:cs typeface="Arial" panose="020B0604020202020204" pitchFamily="34" charset="0"/>
              </a:rPr>
              <a:t>  </a:t>
            </a:r>
          </a:p>
        </p:txBody>
      </p:sp>
      <p:sp>
        <p:nvSpPr>
          <p:cNvPr id="24" name="Shape 320"/>
          <p:cNvSpPr/>
          <p:nvPr/>
        </p:nvSpPr>
        <p:spPr>
          <a:xfrm>
            <a:off x="5446263" y="4686163"/>
            <a:ext cx="1002000" cy="413400"/>
          </a:xfrm>
          <a:prstGeom prst="ellipse">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p>
        </p:txBody>
      </p:sp>
      <p:cxnSp>
        <p:nvCxnSpPr>
          <p:cNvPr id="25" name="Shape 321"/>
          <p:cNvCxnSpPr>
            <a:stCxn id="24" idx="4"/>
          </p:cNvCxnSpPr>
          <p:nvPr/>
        </p:nvCxnSpPr>
        <p:spPr>
          <a:xfrm rot="16200000" flipH="1">
            <a:off x="5420197" y="5626628"/>
            <a:ext cx="1218108" cy="163977"/>
          </a:xfrm>
          <a:prstGeom prst="curvedConnector3">
            <a:avLst>
              <a:gd name="adj1" fmla="val 50000"/>
            </a:avLst>
          </a:prstGeom>
          <a:noFill/>
          <a:ln w="28575" cap="flat" cmpd="sng">
            <a:solidFill>
              <a:srgbClr val="0000FF"/>
            </a:solidFill>
            <a:prstDash val="solid"/>
            <a:round/>
            <a:headEnd type="none" w="med" len="med"/>
            <a:tailEnd type="none" w="med" len="med"/>
          </a:ln>
        </p:spPr>
      </p:cxnSp>
    </p:spTree>
    <p:extLst>
      <p:ext uri="{BB962C8B-B14F-4D97-AF65-F5344CB8AC3E}">
        <p14:creationId xmlns:p14="http://schemas.microsoft.com/office/powerpoint/2010/main" xmlns="" val="387541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Sentencia </a:t>
            </a:r>
            <a:r>
              <a:rPr lang="es-ES_tradnl" b="1" dirty="0" err="1"/>
              <a:t>Switch</a:t>
            </a:r>
            <a:r>
              <a:rPr lang="es-ES_tradnl" b="1" dirty="0"/>
              <a:t/>
            </a:r>
            <a:br>
              <a:rPr lang="es-ES_tradnl" b="1" dirty="0"/>
            </a:br>
            <a:r>
              <a:rPr lang="es-ES_tradnl" sz="2800" i="1" dirty="0"/>
              <a:t>Formal general</a:t>
            </a:r>
            <a:endParaRPr lang="es-ES_tradnl"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47</a:t>
            </a:fld>
            <a:endParaRPr lang="es-ES_tradnl" dirty="0"/>
          </a:p>
        </p:txBody>
      </p:sp>
      <p:sp>
        <p:nvSpPr>
          <p:cNvPr id="6" name="Shape 332"/>
          <p:cNvSpPr txBox="1"/>
          <p:nvPr/>
        </p:nvSpPr>
        <p:spPr>
          <a:xfrm>
            <a:off x="278175" y="2992359"/>
            <a:ext cx="3116100"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300" b="1" dirty="0" err="1">
                <a:solidFill>
                  <a:srgbClr val="292929"/>
                </a:solidFill>
                <a:latin typeface="Courier New"/>
                <a:ea typeface="Courier New"/>
                <a:cs typeface="Courier New"/>
                <a:sym typeface="Courier New"/>
              </a:rPr>
              <a:t>switch</a:t>
            </a:r>
            <a:r>
              <a:rPr lang="es-AR" sz="1300" b="1" dirty="0">
                <a:solidFill>
                  <a:srgbClr val="292929"/>
                </a:solidFill>
                <a:latin typeface="Courier New"/>
                <a:ea typeface="Courier New"/>
                <a:cs typeface="Courier New"/>
                <a:sym typeface="Courier New"/>
              </a:rPr>
              <a:t> (variable) {</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case selector: {</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sentencias;</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break;</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case </a:t>
            </a:r>
            <a:r>
              <a:rPr lang="es-AR" sz="1300" b="1" dirty="0">
                <a:latin typeface="Courier New"/>
                <a:ea typeface="Courier New"/>
                <a:cs typeface="Courier New"/>
                <a:sym typeface="Courier New"/>
              </a:rPr>
              <a:t>selector</a:t>
            </a:r>
            <a:r>
              <a:rPr lang="es-AR" sz="1300" b="1" dirty="0">
                <a:solidFill>
                  <a:srgbClr val="292929"/>
                </a:solidFill>
                <a:latin typeface="Courier New"/>
                <a:ea typeface="Courier New"/>
                <a:cs typeface="Courier New"/>
                <a:sym typeface="Courier New"/>
              </a:rPr>
              <a:t>: {</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sentencias;</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break;</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case selector: {</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sentencias;</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break;</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default: {</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sentencias;</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break;</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  }</a:t>
            </a:r>
          </a:p>
          <a:p>
            <a:pPr lvl="0" rtl="0">
              <a:lnSpc>
                <a:spcPct val="115000"/>
              </a:lnSpc>
              <a:spcBef>
                <a:spcPts val="0"/>
              </a:spcBef>
              <a:buNone/>
            </a:pPr>
            <a:r>
              <a:rPr lang="es-AR" sz="1300" b="1" dirty="0">
                <a:solidFill>
                  <a:srgbClr val="292929"/>
                </a:solidFill>
                <a:latin typeface="Courier New"/>
                <a:ea typeface="Courier New"/>
                <a:cs typeface="Courier New"/>
                <a:sym typeface="Courier New"/>
              </a:rPr>
              <a:t>}</a:t>
            </a:r>
          </a:p>
          <a:p>
            <a:pPr lvl="0" rtl="0">
              <a:lnSpc>
                <a:spcPct val="115000"/>
              </a:lnSpc>
              <a:spcBef>
                <a:spcPts val="0"/>
              </a:spcBef>
              <a:buNone/>
            </a:pPr>
            <a:endParaRPr sz="1300" dirty="0">
              <a:solidFill>
                <a:srgbClr val="292929"/>
              </a:solidFill>
              <a:latin typeface="Courier New"/>
              <a:ea typeface="Courier New"/>
              <a:cs typeface="Courier New"/>
              <a:sym typeface="Courier New"/>
            </a:endParaRPr>
          </a:p>
        </p:txBody>
      </p:sp>
      <p:sp>
        <p:nvSpPr>
          <p:cNvPr id="7" name="Shape 333"/>
          <p:cNvSpPr txBox="1"/>
          <p:nvPr/>
        </p:nvSpPr>
        <p:spPr>
          <a:xfrm>
            <a:off x="2678741" y="2231350"/>
            <a:ext cx="6354423" cy="4100174"/>
          </a:xfrm>
          <a:prstGeom prst="rect">
            <a:avLst/>
          </a:prstGeom>
          <a:noFill/>
          <a:ln>
            <a:noFill/>
          </a:ln>
        </p:spPr>
        <p:txBody>
          <a:bodyPr lIns="91425" tIns="91425" rIns="91425" bIns="91425" anchor="ctr" anchorCtr="0">
            <a:noAutofit/>
          </a:bodyPr>
          <a:lstStyle/>
          <a:p>
            <a:pPr marL="285750" lvl="0" indent="-285750" rtl="0">
              <a:spcBef>
                <a:spcPts val="300"/>
              </a:spcBef>
              <a:buFont typeface="Arial" panose="020B0604020202020204" pitchFamily="34" charset="0"/>
              <a:buChar char="•"/>
            </a:pPr>
            <a:r>
              <a:rPr lang="es-AR" sz="1400" b="1" dirty="0">
                <a:solidFill>
                  <a:srgbClr val="FF3300"/>
                </a:solidFill>
                <a:latin typeface="Arial" panose="020B0604020202020204" pitchFamily="34" charset="0"/>
                <a:cs typeface="Arial" panose="020B0604020202020204" pitchFamily="34" charset="0"/>
              </a:rPr>
              <a:t>variable:</a:t>
            </a:r>
            <a:r>
              <a:rPr lang="es-AR" sz="1400" dirty="0">
                <a:solidFill>
                  <a:srgbClr val="292929"/>
                </a:solidFill>
                <a:latin typeface="Arial" panose="020B0604020202020204" pitchFamily="34" charset="0"/>
                <a:cs typeface="Arial" panose="020B0604020202020204" pitchFamily="34" charset="0"/>
              </a:rPr>
              <a:t> es la variable cuyo valor se quiere testear. No puede ser de cualquier tipo. Los tipos permitidos son: char, byte, short o int y </a:t>
            </a:r>
            <a:r>
              <a:rPr lang="es-AR" sz="1400" dirty="0" smtClean="0">
                <a:solidFill>
                  <a:srgbClr val="292929"/>
                </a:solidFill>
                <a:latin typeface="Arial" panose="020B0604020202020204" pitchFamily="34" charset="0"/>
                <a:cs typeface="Arial" panose="020B0604020202020204" pitchFamily="34" charset="0"/>
              </a:rPr>
              <a:t>enumerations (mas adelante en el curso)</a:t>
            </a:r>
            <a:endParaRPr lang="es-AR" sz="1400" dirty="0">
              <a:solidFill>
                <a:srgbClr val="292929"/>
              </a:solidFill>
              <a:latin typeface="Arial" panose="020B0604020202020204" pitchFamily="34" charset="0"/>
              <a:cs typeface="Arial" panose="020B0604020202020204" pitchFamily="34" charset="0"/>
            </a:endParaRPr>
          </a:p>
          <a:p>
            <a:pPr marL="285750" lvl="0" indent="-285750" rtl="0">
              <a:spcBef>
                <a:spcPts val="300"/>
              </a:spcBef>
              <a:buFont typeface="Arial" panose="020B0604020202020204" pitchFamily="34" charset="0"/>
              <a:buChar char="•"/>
            </a:pPr>
            <a:r>
              <a:rPr lang="es-AR" sz="1400" b="1" dirty="0">
                <a:solidFill>
                  <a:srgbClr val="FF3300"/>
                </a:solidFill>
                <a:latin typeface="Arial" panose="020B0604020202020204" pitchFamily="34" charset="0"/>
                <a:cs typeface="Arial" panose="020B0604020202020204" pitchFamily="34" charset="0"/>
              </a:rPr>
              <a:t>case selector:</a:t>
            </a:r>
            <a:r>
              <a:rPr lang="es-AR" sz="1400" dirty="0">
                <a:solidFill>
                  <a:srgbClr val="292929"/>
                </a:solidFill>
                <a:latin typeface="Arial" panose="020B0604020202020204" pitchFamily="34" charset="0"/>
                <a:cs typeface="Arial" panose="020B0604020202020204" pitchFamily="34" charset="0"/>
              </a:rPr>
              <a:t> representa un valor posible de la variable. La combinación de </a:t>
            </a:r>
            <a:r>
              <a:rPr lang="es-AR" sz="1400" b="1" dirty="0">
                <a:solidFill>
                  <a:srgbClr val="292929"/>
                </a:solidFill>
                <a:latin typeface="Arial" panose="020B0604020202020204" pitchFamily="34" charset="0"/>
                <a:cs typeface="Arial" panose="020B0604020202020204" pitchFamily="34" charset="0"/>
              </a:rPr>
              <a:t>case </a:t>
            </a:r>
            <a:r>
              <a:rPr lang="es-AR" sz="1400" dirty="0">
                <a:solidFill>
                  <a:srgbClr val="292929"/>
                </a:solidFill>
                <a:latin typeface="Arial" panose="020B0604020202020204" pitchFamily="34" charset="0"/>
                <a:cs typeface="Arial" panose="020B0604020202020204" pitchFamily="34" charset="0"/>
              </a:rPr>
              <a:t>con un valor literal se conoce como </a:t>
            </a:r>
            <a:r>
              <a:rPr lang="es-AR" sz="1400" b="1" dirty="0">
                <a:solidFill>
                  <a:srgbClr val="292929"/>
                </a:solidFill>
                <a:latin typeface="Arial" panose="020B0604020202020204" pitchFamily="34" charset="0"/>
                <a:cs typeface="Arial" panose="020B0604020202020204" pitchFamily="34" charset="0"/>
              </a:rPr>
              <a:t>etiqueta case</a:t>
            </a:r>
            <a:r>
              <a:rPr lang="es-AR" sz="1400" dirty="0">
                <a:solidFill>
                  <a:srgbClr val="292929"/>
                </a:solidFill>
                <a:latin typeface="Arial" panose="020B0604020202020204" pitchFamily="34" charset="0"/>
                <a:cs typeface="Arial" panose="020B0604020202020204" pitchFamily="34" charset="0"/>
              </a:rPr>
              <a:t>. Se debe tener una etiqueta case por cada valor que se desea testear. Esta cláusula es obligatoria</a:t>
            </a:r>
          </a:p>
          <a:p>
            <a:pPr marL="742950" lvl="0" indent="-285750" rtl="0">
              <a:spcBef>
                <a:spcPts val="300"/>
              </a:spcBef>
              <a:buFont typeface="Arial" panose="020B0604020202020204" pitchFamily="34" charset="0"/>
              <a:buChar char="•"/>
            </a:pPr>
            <a:r>
              <a:rPr lang="es-AR" sz="1400" dirty="0">
                <a:solidFill>
                  <a:srgbClr val="292929"/>
                </a:solidFill>
                <a:latin typeface="Arial" panose="020B0604020202020204" pitchFamily="34" charset="0"/>
                <a:cs typeface="Arial" panose="020B0604020202020204" pitchFamily="34" charset="0"/>
              </a:rPr>
              <a:t>Los valores literales NO pueden ser: Variables, Expresiones, Llamadas a métodos</a:t>
            </a:r>
          </a:p>
          <a:p>
            <a:pPr marL="742950" lvl="0" indent="-285750" rtl="0">
              <a:spcBef>
                <a:spcPts val="300"/>
              </a:spcBef>
              <a:buFont typeface="Arial" panose="020B0604020202020204" pitchFamily="34" charset="0"/>
              <a:buChar char="•"/>
            </a:pPr>
            <a:r>
              <a:rPr lang="es-AR" sz="1400" dirty="0">
                <a:solidFill>
                  <a:srgbClr val="292929"/>
                </a:solidFill>
                <a:latin typeface="Arial" panose="020B0604020202020204" pitchFamily="34" charset="0"/>
                <a:cs typeface="Arial" panose="020B0604020202020204" pitchFamily="34" charset="0"/>
              </a:rPr>
              <a:t>Los valores literales pueden ser: Constantes, Literales (por ejemplo: ‘A’ o 10)</a:t>
            </a:r>
          </a:p>
          <a:p>
            <a:pPr marL="285750" lvl="0" indent="-285750" rtl="0">
              <a:spcBef>
                <a:spcPts val="300"/>
              </a:spcBef>
              <a:buFont typeface="Arial" panose="020B0604020202020204" pitchFamily="34" charset="0"/>
              <a:buChar char="•"/>
            </a:pPr>
            <a:r>
              <a:rPr lang="es-AR" sz="1400" b="1" dirty="0">
                <a:solidFill>
                  <a:srgbClr val="FF3300"/>
                </a:solidFill>
                <a:latin typeface="Arial" panose="020B0604020202020204" pitchFamily="34" charset="0"/>
                <a:cs typeface="Arial" panose="020B0604020202020204" pitchFamily="34" charset="0"/>
              </a:rPr>
              <a:t>default:</a:t>
            </a:r>
            <a:r>
              <a:rPr lang="es-AR" sz="1400" dirty="0">
                <a:solidFill>
                  <a:srgbClr val="292929"/>
                </a:solidFill>
                <a:latin typeface="Arial" panose="020B0604020202020204" pitchFamily="34" charset="0"/>
                <a:cs typeface="Arial" panose="020B0604020202020204" pitchFamily="34" charset="0"/>
              </a:rPr>
              <a:t> indica el bloque de código de default que se ejecutará si no hay coincidencia con alguno de los case establecidos. La cláusula default es opcional</a:t>
            </a:r>
          </a:p>
          <a:p>
            <a:pPr marL="285750" lvl="0" indent="-285750" rtl="0">
              <a:spcBef>
                <a:spcPts val="300"/>
              </a:spcBef>
              <a:buFont typeface="Arial" panose="020B0604020202020204" pitchFamily="34" charset="0"/>
              <a:buChar char="•"/>
            </a:pPr>
            <a:r>
              <a:rPr lang="es-AR" sz="1400" b="1" dirty="0">
                <a:solidFill>
                  <a:srgbClr val="FF3300"/>
                </a:solidFill>
                <a:latin typeface="Arial" panose="020B0604020202020204" pitchFamily="34" charset="0"/>
                <a:cs typeface="Arial" panose="020B0604020202020204" pitchFamily="34" charset="0"/>
              </a:rPr>
              <a:t>break:</a:t>
            </a:r>
            <a:r>
              <a:rPr lang="es-AR" sz="1400" dirty="0">
                <a:solidFill>
                  <a:srgbClr val="292929"/>
                </a:solidFill>
                <a:latin typeface="Arial" panose="020B0604020202020204" pitchFamily="34" charset="0"/>
                <a:cs typeface="Arial" panose="020B0604020202020204" pitchFamily="34" charset="0"/>
              </a:rPr>
              <a:t> esta sentencia indica que el </a:t>
            </a:r>
            <a:r>
              <a:rPr lang="es-AR" sz="1400" dirty="0" err="1">
                <a:solidFill>
                  <a:srgbClr val="292929"/>
                </a:solidFill>
                <a:latin typeface="Arial" panose="020B0604020202020204" pitchFamily="34" charset="0"/>
                <a:cs typeface="Arial" panose="020B0604020202020204" pitchFamily="34" charset="0"/>
              </a:rPr>
              <a:t>switch</a:t>
            </a:r>
            <a:r>
              <a:rPr lang="es-AR" sz="1400" dirty="0">
                <a:solidFill>
                  <a:srgbClr val="292929"/>
                </a:solidFill>
                <a:latin typeface="Arial" panose="020B0604020202020204" pitchFamily="34" charset="0"/>
                <a:cs typeface="Arial" panose="020B0604020202020204" pitchFamily="34" charset="0"/>
              </a:rPr>
              <a:t> termina y el control pasa a la sentencia siguiente al </a:t>
            </a:r>
            <a:r>
              <a:rPr lang="es-AR" sz="1400" dirty="0" err="1">
                <a:solidFill>
                  <a:srgbClr val="292929"/>
                </a:solidFill>
                <a:latin typeface="Arial" panose="020B0604020202020204" pitchFamily="34" charset="0"/>
                <a:cs typeface="Arial" panose="020B0604020202020204" pitchFamily="34" charset="0"/>
              </a:rPr>
              <a:t>switch</a:t>
            </a:r>
            <a:r>
              <a:rPr lang="es-AR" sz="1400" dirty="0">
                <a:solidFill>
                  <a:srgbClr val="292929"/>
                </a:solidFill>
                <a:latin typeface="Arial" panose="020B0604020202020204" pitchFamily="34" charset="0"/>
                <a:cs typeface="Arial" panose="020B0604020202020204" pitchFamily="34" charset="0"/>
              </a:rPr>
              <a:t>. Aunque es opcional, en términos prácticos siempre se incluye la sentencia break al final de cada case</a:t>
            </a:r>
          </a:p>
          <a:p>
            <a:pPr lvl="0" rtl="0">
              <a:lnSpc>
                <a:spcPct val="115000"/>
              </a:lnSpc>
              <a:spcBef>
                <a:spcPts val="0"/>
              </a:spcBef>
              <a:buNone/>
            </a:pPr>
            <a:endParaRPr sz="1400" dirty="0">
              <a:solidFill>
                <a:srgbClr val="29292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864955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Sentencia </a:t>
            </a:r>
            <a:r>
              <a:rPr lang="es-AR" b="1" dirty="0" err="1"/>
              <a:t>Switch</a:t>
            </a:r>
            <a:r>
              <a:rPr lang="es-AR" b="1" dirty="0"/>
              <a:t/>
            </a:r>
            <a:br>
              <a:rPr lang="es-AR" b="1" dirty="0"/>
            </a:br>
            <a:r>
              <a:rPr lang="es-ES_tradnl" sz="2800" i="1" dirty="0"/>
              <a:t>Problema: Operar con un cajero automático</a:t>
            </a:r>
            <a:endParaRPr lang="es-ES_tradnl" sz="2800" dirty="0"/>
          </a:p>
        </p:txBody>
      </p:sp>
      <p:sp>
        <p:nvSpPr>
          <p:cNvPr id="3" name="Marcador de contenido 2"/>
          <p:cNvSpPr>
            <a:spLocks noGrp="1"/>
          </p:cNvSpPr>
          <p:nvPr>
            <p:ph idx="1"/>
          </p:nvPr>
        </p:nvSpPr>
        <p:spPr/>
        <p:txBody>
          <a:bodyPr>
            <a:normAutofit fontScale="92500" lnSpcReduction="10000"/>
          </a:bodyPr>
          <a:lstStyle/>
          <a:p>
            <a:r>
              <a:rPr lang="es-ES_tradnl" sz="2400" dirty="0"/>
              <a:t>Un cliente del banco requiere retirar dinero de un cajero automático</a:t>
            </a:r>
          </a:p>
          <a:p>
            <a:r>
              <a:rPr lang="es-ES_tradnl" sz="2400" dirty="0"/>
              <a:t>Dependiendo de la opción </a:t>
            </a:r>
            <a:r>
              <a:rPr lang="es-ES_tradnl" sz="2400" dirty="0" smtClean="0"/>
              <a:t>ingresada </a:t>
            </a:r>
            <a:r>
              <a:rPr lang="es-ES_tradnl" sz="2400" dirty="0"/>
              <a:t>en la pantalla, se lo deriva al proceso correspondiente. Las operaciones posibles son:</a:t>
            </a:r>
          </a:p>
          <a:p>
            <a:pPr lvl="1"/>
            <a:r>
              <a:rPr lang="es-ES_tradnl" sz="2000" dirty="0"/>
              <a:t>Extraer dinero</a:t>
            </a:r>
          </a:p>
          <a:p>
            <a:pPr lvl="1"/>
            <a:r>
              <a:rPr lang="es-ES_tradnl" sz="2000" dirty="0"/>
              <a:t>Depositar dinero</a:t>
            </a:r>
          </a:p>
          <a:p>
            <a:pPr lvl="1"/>
            <a:r>
              <a:rPr lang="es-ES_tradnl" sz="2000" dirty="0"/>
              <a:t>Realizar transferencias</a:t>
            </a:r>
            <a:endParaRPr lang="es-ES_tradnl" dirty="0"/>
          </a:p>
          <a:p>
            <a:pPr marL="0" indent="0">
              <a:buNone/>
            </a:pPr>
            <a:endParaRPr lang="es-ES_tradnl" sz="1800" dirty="0"/>
          </a:p>
          <a:p>
            <a:pPr marL="0" indent="0">
              <a:buNone/>
            </a:pPr>
            <a:r>
              <a:rPr lang="es-ES_tradnl" sz="1800" b="1" dirty="0"/>
              <a:t>Evaluar</a:t>
            </a:r>
            <a:r>
              <a:rPr lang="es-ES_tradnl" sz="1800" dirty="0"/>
              <a:t> opción ingresada por usuario</a:t>
            </a:r>
          </a:p>
          <a:p>
            <a:pPr marL="457200" lvl="1" indent="0">
              <a:buNone/>
            </a:pPr>
            <a:r>
              <a:rPr lang="es-ES_tradnl" sz="1800" b="1" dirty="0"/>
              <a:t>Si es </a:t>
            </a:r>
            <a:r>
              <a:rPr lang="es-ES_tradnl" sz="1800" dirty="0"/>
              <a:t>1: Redirigir a proceso de extracciones</a:t>
            </a:r>
          </a:p>
          <a:p>
            <a:pPr marL="457200" lvl="1" indent="0">
              <a:buNone/>
            </a:pPr>
            <a:r>
              <a:rPr lang="es-ES_tradnl" sz="1800" b="1" dirty="0"/>
              <a:t>Si es </a:t>
            </a:r>
            <a:r>
              <a:rPr lang="es-ES_tradnl" sz="1800" dirty="0"/>
              <a:t>2: Redirigir a proceso de depósitos</a:t>
            </a:r>
          </a:p>
          <a:p>
            <a:pPr marL="457200" lvl="1" indent="0">
              <a:buNone/>
            </a:pPr>
            <a:r>
              <a:rPr lang="es-ES_tradnl" sz="1800" b="1" dirty="0"/>
              <a:t>Si es </a:t>
            </a:r>
            <a:r>
              <a:rPr lang="es-ES_tradnl" sz="1800" dirty="0"/>
              <a:t>3: Redirigir a proceso de transferencias</a:t>
            </a:r>
          </a:p>
          <a:p>
            <a:pPr marL="457200" lvl="1" indent="0">
              <a:buNone/>
            </a:pPr>
            <a:r>
              <a:rPr lang="es-ES_tradnl" sz="1800" b="1" dirty="0"/>
              <a:t>Sino</a:t>
            </a:r>
            <a:r>
              <a:rPr lang="es-ES_tradnl" sz="1800" dirty="0"/>
              <a:t> expulsar tarjeta y terminar</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48</a:t>
            </a:fld>
            <a:endParaRPr lang="es-ES_tradnl" dirty="0"/>
          </a:p>
        </p:txBody>
      </p:sp>
    </p:spTree>
    <p:extLst>
      <p:ext uri="{BB962C8B-B14F-4D97-AF65-F5344CB8AC3E}">
        <p14:creationId xmlns:p14="http://schemas.microsoft.com/office/powerpoint/2010/main" xmlns="" val="18625044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solidFill>
                  <a:prstClr val="black"/>
                </a:solidFill>
              </a:rPr>
              <a:t>Introducción a Java</a:t>
            </a:r>
            <a:br>
              <a:rPr lang="es-ES_tradnl" b="1" dirty="0">
                <a:solidFill>
                  <a:prstClr val="black"/>
                </a:solidFill>
              </a:rPr>
            </a:br>
            <a:r>
              <a:rPr lang="es-ES_tradnl" sz="2800" i="1" u="sng" dirty="0" err="1">
                <a:solidFill>
                  <a:prstClr val="black"/>
                </a:solidFill>
              </a:rPr>
              <a:t>NetBeans</a:t>
            </a:r>
            <a:r>
              <a:rPr lang="es-ES_tradnl" sz="2800" i="1" dirty="0">
                <a:solidFill>
                  <a:prstClr val="black"/>
                </a:solidFill>
              </a:rPr>
              <a:t>: Ingresar Nombre y Ubicación</a:t>
            </a:r>
            <a:endParaRPr lang="es-ES_tradnl" dirty="0"/>
          </a:p>
        </p:txBody>
      </p:sp>
      <p:sp>
        <p:nvSpPr>
          <p:cNvPr id="3" name="Marcador de contenido 2">
            <a:extLst>
              <a:ext uri="{FF2B5EF4-FFF2-40B4-BE49-F238E27FC236}">
                <a16:creationId xmlns="" xmlns:a16="http://schemas.microsoft.com/office/drawing/2014/main" id="{0E04580B-6386-44F6-A002-6E5F84570215}"/>
              </a:ext>
            </a:extLst>
          </p:cNvPr>
          <p:cNvSpPr>
            <a:spLocks noGrp="1"/>
          </p:cNvSpPr>
          <p:nvPr>
            <p:ph idx="1"/>
          </p:nvPr>
        </p:nvSpPr>
        <p:spPr/>
        <p:txBody>
          <a:bodyPr/>
          <a:lstStyle/>
          <a:p>
            <a:endParaRPr lang="es-ES"/>
          </a:p>
        </p:txBody>
      </p:sp>
      <p:sp>
        <p:nvSpPr>
          <p:cNvPr id="4" name="Marcador de pie de página 3"/>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4</a:t>
            </a:fld>
            <a:endParaRPr lang="es-ES_tradnl" dirty="0"/>
          </a:p>
        </p:txBody>
      </p:sp>
      <p:pic>
        <p:nvPicPr>
          <p:cNvPr id="7" name="Imagen 6"/>
          <p:cNvPicPr>
            <a:picLocks noChangeAspect="1"/>
          </p:cNvPicPr>
          <p:nvPr/>
        </p:nvPicPr>
        <p:blipFill>
          <a:blip r:embed="rId2"/>
          <a:stretch>
            <a:fillRect/>
          </a:stretch>
        </p:blipFill>
        <p:spPr>
          <a:xfrm>
            <a:off x="8075906" y="765078"/>
            <a:ext cx="633754" cy="1178940"/>
          </a:xfrm>
          <a:prstGeom prst="rect">
            <a:avLst/>
          </a:prstGeom>
        </p:spPr>
      </p:pic>
      <p:pic>
        <p:nvPicPr>
          <p:cNvPr id="15" name="Imagen 14"/>
          <p:cNvPicPr>
            <a:picLocks noChangeAspect="1"/>
          </p:cNvPicPr>
          <p:nvPr/>
        </p:nvPicPr>
        <p:blipFill>
          <a:blip r:embed="rId3"/>
          <a:stretch>
            <a:fillRect/>
          </a:stretch>
        </p:blipFill>
        <p:spPr>
          <a:xfrm>
            <a:off x="1717636" y="2078940"/>
            <a:ext cx="6358270" cy="4445549"/>
          </a:xfrm>
          <a:prstGeom prst="rect">
            <a:avLst/>
          </a:prstGeom>
        </p:spPr>
      </p:pic>
      <p:sp>
        <p:nvSpPr>
          <p:cNvPr id="16" name="Esquina doblada 15"/>
          <p:cNvSpPr/>
          <p:nvPr/>
        </p:nvSpPr>
        <p:spPr>
          <a:xfrm>
            <a:off x="1779712" y="3139426"/>
            <a:ext cx="1574009" cy="621523"/>
          </a:xfrm>
          <a:prstGeom prst="foldedCorner">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600" dirty="0">
                <a:solidFill>
                  <a:schemeClr val="tx1"/>
                </a:solidFill>
                <a:latin typeface="Arial" charset="0"/>
                <a:ea typeface="Arial" charset="0"/>
                <a:cs typeface="Arial" charset="0"/>
              </a:rPr>
              <a:t>Dar un nombre </a:t>
            </a:r>
            <a:r>
              <a:rPr lang="es-ES_tradnl" sz="1600">
                <a:solidFill>
                  <a:schemeClr val="tx1"/>
                </a:solidFill>
                <a:latin typeface="Arial" charset="0"/>
                <a:ea typeface="Arial" charset="0"/>
                <a:cs typeface="Arial" charset="0"/>
              </a:rPr>
              <a:t>al proyecto</a:t>
            </a:r>
            <a:endParaRPr lang="es-ES_tradnl" sz="1600" dirty="0">
              <a:solidFill>
                <a:schemeClr val="tx1"/>
              </a:solidFill>
              <a:latin typeface="Arial" charset="0"/>
              <a:ea typeface="Arial" charset="0"/>
              <a:cs typeface="Arial" charset="0"/>
            </a:endParaRPr>
          </a:p>
        </p:txBody>
      </p:sp>
      <p:sp>
        <p:nvSpPr>
          <p:cNvPr id="17" name="Rectángulo redondeado 16"/>
          <p:cNvSpPr/>
          <p:nvPr/>
        </p:nvSpPr>
        <p:spPr>
          <a:xfrm>
            <a:off x="4601146" y="2633357"/>
            <a:ext cx="2496565" cy="262871"/>
          </a:xfrm>
          <a:prstGeom prst="roundRect">
            <a:avLst/>
          </a:prstGeom>
          <a:solidFill>
            <a:srgbClr val="92D05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8" name="Conector recto de flecha 17"/>
          <p:cNvCxnSpPr>
            <a:stCxn id="16" idx="3"/>
            <a:endCxn id="17" idx="1"/>
          </p:cNvCxnSpPr>
          <p:nvPr/>
        </p:nvCxnSpPr>
        <p:spPr>
          <a:xfrm flipV="1">
            <a:off x="3353721" y="2764793"/>
            <a:ext cx="1247425" cy="685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Esquina doblada 18"/>
          <p:cNvSpPr/>
          <p:nvPr/>
        </p:nvSpPr>
        <p:spPr>
          <a:xfrm>
            <a:off x="7481455" y="3280310"/>
            <a:ext cx="1574783" cy="1458646"/>
          </a:xfrm>
          <a:prstGeom prst="foldedCorner">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600" dirty="0">
                <a:solidFill>
                  <a:schemeClr val="tx1"/>
                </a:solidFill>
                <a:latin typeface="Arial" charset="0"/>
                <a:ea typeface="Arial" charset="0"/>
                <a:cs typeface="Arial" charset="0"/>
              </a:rPr>
              <a:t>Seleccionar una ubicación para alojar </a:t>
            </a:r>
            <a:r>
              <a:rPr lang="es-ES_tradnl" sz="1600">
                <a:solidFill>
                  <a:schemeClr val="tx1"/>
                </a:solidFill>
                <a:latin typeface="Arial" charset="0"/>
                <a:ea typeface="Arial" charset="0"/>
                <a:cs typeface="Arial" charset="0"/>
              </a:rPr>
              <a:t>los archivos del proyecto</a:t>
            </a:r>
            <a:endParaRPr lang="es-ES_tradnl" sz="1600" dirty="0">
              <a:solidFill>
                <a:schemeClr val="tx1"/>
              </a:solidFill>
              <a:latin typeface="Arial" charset="0"/>
              <a:ea typeface="Arial" charset="0"/>
              <a:cs typeface="Arial" charset="0"/>
            </a:endParaRPr>
          </a:p>
        </p:txBody>
      </p:sp>
      <p:sp>
        <p:nvSpPr>
          <p:cNvPr id="20" name="Rectángulo redondeado 19"/>
          <p:cNvSpPr/>
          <p:nvPr/>
        </p:nvSpPr>
        <p:spPr>
          <a:xfrm>
            <a:off x="4601146" y="2984059"/>
            <a:ext cx="2496565" cy="250948"/>
          </a:xfrm>
          <a:prstGeom prst="roundRect">
            <a:avLst/>
          </a:prstGeom>
          <a:solidFill>
            <a:srgbClr val="92D05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1" name="Conector recto de flecha 20"/>
          <p:cNvCxnSpPr>
            <a:stCxn id="19" idx="1"/>
            <a:endCxn id="20" idx="2"/>
          </p:cNvCxnSpPr>
          <p:nvPr/>
        </p:nvCxnSpPr>
        <p:spPr>
          <a:xfrm flipH="1" flipV="1">
            <a:off x="5849429" y="3235007"/>
            <a:ext cx="1632026" cy="7746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Esquina doblada 21"/>
          <p:cNvSpPr/>
          <p:nvPr/>
        </p:nvSpPr>
        <p:spPr>
          <a:xfrm>
            <a:off x="1779712" y="3949529"/>
            <a:ext cx="1574009" cy="1295031"/>
          </a:xfrm>
          <a:prstGeom prst="foldedCorner">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600" dirty="0">
                <a:solidFill>
                  <a:schemeClr val="tx1"/>
                </a:solidFill>
                <a:latin typeface="Arial" charset="0"/>
                <a:ea typeface="Arial" charset="0"/>
                <a:cs typeface="Arial" charset="0"/>
              </a:rPr>
              <a:t>Seleccionar el nombre del la clase principal (</a:t>
            </a:r>
            <a:r>
              <a:rPr lang="es-ES_tradnl" sz="1600">
                <a:solidFill>
                  <a:schemeClr val="tx1"/>
                </a:solidFill>
                <a:latin typeface="Arial" charset="0"/>
                <a:ea typeface="Arial" charset="0"/>
                <a:cs typeface="Arial" charset="0"/>
              </a:rPr>
              <a:t>el “Algoritmo”)</a:t>
            </a:r>
            <a:endParaRPr lang="es-ES_tradnl" sz="1600" dirty="0">
              <a:solidFill>
                <a:schemeClr val="tx1"/>
              </a:solidFill>
              <a:latin typeface="Arial" charset="0"/>
              <a:ea typeface="Arial" charset="0"/>
              <a:cs typeface="Arial" charset="0"/>
            </a:endParaRPr>
          </a:p>
        </p:txBody>
      </p:sp>
      <p:sp>
        <p:nvSpPr>
          <p:cNvPr id="23" name="Rectángulo redondeado 22"/>
          <p:cNvSpPr/>
          <p:nvPr/>
        </p:nvSpPr>
        <p:spPr>
          <a:xfrm>
            <a:off x="4828652" y="4981127"/>
            <a:ext cx="3162193" cy="263433"/>
          </a:xfrm>
          <a:prstGeom prst="roundRect">
            <a:avLst/>
          </a:prstGeom>
          <a:solidFill>
            <a:srgbClr val="92D05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4" name="Conector recto de flecha 23"/>
          <p:cNvCxnSpPr>
            <a:stCxn id="22" idx="3"/>
            <a:endCxn id="23" idx="1"/>
          </p:cNvCxnSpPr>
          <p:nvPr/>
        </p:nvCxnSpPr>
        <p:spPr>
          <a:xfrm>
            <a:off x="3353721" y="4597045"/>
            <a:ext cx="1474931" cy="5157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9" name="Imagen 38"/>
          <p:cNvPicPr>
            <a:picLocks noChangeAspect="1"/>
          </p:cNvPicPr>
          <p:nvPr/>
        </p:nvPicPr>
        <p:blipFill>
          <a:blip r:embed="rId4"/>
          <a:stretch>
            <a:fillRect/>
          </a:stretch>
        </p:blipFill>
        <p:spPr>
          <a:xfrm>
            <a:off x="147608" y="1023051"/>
            <a:ext cx="962084" cy="974211"/>
          </a:xfrm>
          <a:prstGeom prst="rect">
            <a:avLst/>
          </a:prstGeom>
        </p:spPr>
      </p:pic>
    </p:spTree>
    <p:extLst>
      <p:ext uri="{BB962C8B-B14F-4D97-AF65-F5344CB8AC3E}">
        <p14:creationId xmlns:p14="http://schemas.microsoft.com/office/powerpoint/2010/main" xmlns="" val="164495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linds(horizontal)">
                                      <p:cBhvr>
                                        <p:cTn id="15" dur="500"/>
                                        <p:tgtEl>
                                          <p:spTgt spid="2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linds(horizont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linds(horizontal)">
                                      <p:cBhvr>
                                        <p:cTn id="23" dur="500"/>
                                        <p:tgtEl>
                                          <p:spTgt spid="2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linds(horizontal)">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Sentencia </a:t>
            </a:r>
            <a:r>
              <a:rPr lang="es-AR" b="1" dirty="0" err="1"/>
              <a:t>Switch</a:t>
            </a:r>
            <a:r>
              <a:rPr lang="es-AR" b="1" dirty="0"/>
              <a:t/>
            </a:r>
            <a:br>
              <a:rPr lang="es-AR" b="1" dirty="0"/>
            </a:br>
            <a:r>
              <a:rPr lang="es-ES_tradnl" sz="2800" i="1" dirty="0"/>
              <a:t>Problema: Operar con un cajero automático</a:t>
            </a:r>
            <a:endParaRPr lang="es-ES_tradnl" sz="2800" dirty="0"/>
          </a:p>
        </p:txBody>
      </p:sp>
      <p:sp>
        <p:nvSpPr>
          <p:cNvPr id="3" name="Marcador de contenido 2"/>
          <p:cNvSpPr>
            <a:spLocks noGrp="1"/>
          </p:cNvSpPr>
          <p:nvPr>
            <p:ph idx="1"/>
          </p:nvPr>
        </p:nvSpPr>
        <p:spPr/>
        <p:txBody>
          <a:bodyPr>
            <a:normAutofit/>
          </a:bodyPr>
          <a:lstStyle/>
          <a:p>
            <a:pPr marL="0" indent="0">
              <a:buNone/>
            </a:pPr>
            <a:r>
              <a:rPr lang="es-ES_tradnl" sz="1800" b="1" dirty="0"/>
              <a:t>Evaluar</a:t>
            </a:r>
            <a:r>
              <a:rPr lang="es-ES_tradnl" sz="1800" dirty="0"/>
              <a:t> opción ingresada por usuario</a:t>
            </a:r>
          </a:p>
          <a:p>
            <a:pPr marL="457200" lvl="1" indent="0">
              <a:buNone/>
            </a:pPr>
            <a:r>
              <a:rPr lang="es-ES_tradnl" sz="1800" b="1" dirty="0"/>
              <a:t>Si es </a:t>
            </a:r>
            <a:r>
              <a:rPr lang="es-ES_tradnl" sz="1800" dirty="0"/>
              <a:t>1: Redirigir a proceso de extracciones</a:t>
            </a:r>
          </a:p>
          <a:p>
            <a:pPr marL="457200" lvl="1" indent="0">
              <a:buNone/>
            </a:pPr>
            <a:r>
              <a:rPr lang="es-ES_tradnl" sz="1800" b="1" dirty="0"/>
              <a:t>Si es </a:t>
            </a:r>
            <a:r>
              <a:rPr lang="es-ES_tradnl" sz="1800" dirty="0"/>
              <a:t>2: Redirigir a proceso de depósitos</a:t>
            </a:r>
          </a:p>
          <a:p>
            <a:pPr marL="457200" lvl="1" indent="0">
              <a:buNone/>
            </a:pPr>
            <a:r>
              <a:rPr lang="es-ES_tradnl" sz="1800" b="1" dirty="0"/>
              <a:t>Si es </a:t>
            </a:r>
            <a:r>
              <a:rPr lang="es-ES_tradnl" sz="1800" dirty="0"/>
              <a:t>3: Redirigir a proceso de transferencias</a:t>
            </a:r>
          </a:p>
          <a:p>
            <a:pPr marL="457200" lvl="1" indent="0">
              <a:buNone/>
            </a:pPr>
            <a:r>
              <a:rPr lang="es-ES_tradnl" sz="1800" b="1" dirty="0"/>
              <a:t>Sino</a:t>
            </a:r>
            <a:r>
              <a:rPr lang="es-ES_tradnl" sz="1800" dirty="0"/>
              <a:t> expulsar tarjeta y terminar</a:t>
            </a:r>
          </a:p>
          <a:p>
            <a:pPr marL="457200" lvl="1" indent="0">
              <a:buNone/>
            </a:pPr>
            <a:endParaRPr lang="es-ES_tradnl" sz="1500" dirty="0"/>
          </a:p>
          <a:p>
            <a:pPr marL="457200" lvl="1" indent="0">
              <a:buNone/>
            </a:pPr>
            <a:endParaRPr lang="es-ES_tradnl" sz="1500" dirty="0"/>
          </a:p>
          <a:p>
            <a:pPr>
              <a:lnSpc>
                <a:spcPct val="115000"/>
              </a:lnSpc>
              <a:spcBef>
                <a:spcPts val="0"/>
              </a:spcBef>
              <a:buNone/>
            </a:pPr>
            <a:r>
              <a:rPr lang="es-AR" sz="1500" b="1" dirty="0">
                <a:solidFill>
                  <a:srgbClr val="292929"/>
                </a:solidFill>
                <a:latin typeface="Courier New"/>
                <a:ea typeface="Courier New"/>
                <a:cs typeface="Courier New"/>
              </a:rPr>
              <a:t>Scanner in = new Scanner(System.in);</a:t>
            </a:r>
            <a:endParaRPr lang="es-AR" sz="1500" b="1" dirty="0">
              <a:solidFill>
                <a:srgbClr val="292929"/>
              </a:solidFill>
              <a:latin typeface="Courier New"/>
              <a:ea typeface="Courier New"/>
              <a:cs typeface="Courier New"/>
              <a:sym typeface="Courier New"/>
            </a:endParaRPr>
          </a:p>
          <a:p>
            <a:pPr>
              <a:lnSpc>
                <a:spcPct val="115000"/>
              </a:lnSpc>
              <a:spcBef>
                <a:spcPts val="0"/>
              </a:spcBef>
              <a:buNone/>
            </a:pPr>
            <a:r>
              <a:rPr lang="es-AR" sz="1500" b="1" dirty="0" err="1">
                <a:solidFill>
                  <a:srgbClr val="292929"/>
                </a:solidFill>
                <a:latin typeface="Courier New"/>
                <a:ea typeface="Courier New"/>
                <a:cs typeface="Courier New"/>
                <a:sym typeface="Courier New"/>
              </a:rPr>
              <a:t>int</a:t>
            </a:r>
            <a:r>
              <a:rPr lang="es-AR" sz="1500" b="1" dirty="0">
                <a:solidFill>
                  <a:srgbClr val="292929"/>
                </a:solidFill>
                <a:latin typeface="Courier New"/>
                <a:ea typeface="Courier New"/>
                <a:cs typeface="Courier New"/>
                <a:sym typeface="Courier New"/>
              </a:rPr>
              <a:t> </a:t>
            </a:r>
            <a:r>
              <a:rPr lang="es-AR" sz="1500" b="1" dirty="0" err="1">
                <a:solidFill>
                  <a:srgbClr val="292929"/>
                </a:solidFill>
                <a:latin typeface="Courier New"/>
                <a:ea typeface="Courier New"/>
                <a:cs typeface="Courier New"/>
                <a:sym typeface="Courier New"/>
              </a:rPr>
              <a:t>opcion</a:t>
            </a:r>
            <a:r>
              <a:rPr lang="es-AR" sz="1500" b="1" dirty="0">
                <a:solidFill>
                  <a:srgbClr val="292929"/>
                </a:solidFill>
                <a:latin typeface="Courier New"/>
                <a:ea typeface="Courier New"/>
                <a:cs typeface="Courier New"/>
                <a:sym typeface="Courier New"/>
              </a:rPr>
              <a:t> = </a:t>
            </a:r>
            <a:r>
              <a:rPr lang="es-AR" sz="1500" b="1" dirty="0" err="1">
                <a:solidFill>
                  <a:srgbClr val="292929"/>
                </a:solidFill>
                <a:latin typeface="Courier New"/>
                <a:ea typeface="Courier New"/>
                <a:cs typeface="Courier New"/>
              </a:rPr>
              <a:t>in.nextInt</a:t>
            </a:r>
            <a:r>
              <a:rPr lang="es-AR" sz="1500" b="1" dirty="0">
                <a:solidFill>
                  <a:srgbClr val="292929"/>
                </a:solidFill>
                <a:latin typeface="Courier New"/>
                <a:ea typeface="Courier New"/>
                <a:cs typeface="Courier New"/>
              </a:rPr>
              <a:t>();</a:t>
            </a:r>
            <a:endParaRPr lang="es-AR" sz="1500" b="1" dirty="0">
              <a:solidFill>
                <a:srgbClr val="292929"/>
              </a:solidFill>
              <a:latin typeface="Courier New"/>
              <a:ea typeface="Courier New"/>
              <a:cs typeface="Courier New"/>
              <a:sym typeface="Courier New"/>
            </a:endParaRPr>
          </a:p>
          <a:p>
            <a:pPr lvl="0">
              <a:lnSpc>
                <a:spcPct val="115000"/>
              </a:lnSpc>
              <a:spcBef>
                <a:spcPts val="0"/>
              </a:spcBef>
              <a:buNone/>
            </a:pPr>
            <a:r>
              <a:rPr lang="es-AR" sz="1500" b="1" dirty="0" err="1">
                <a:solidFill>
                  <a:srgbClr val="292929"/>
                </a:solidFill>
                <a:latin typeface="Courier New"/>
                <a:ea typeface="Courier New"/>
                <a:cs typeface="Courier New"/>
                <a:sym typeface="Courier New"/>
              </a:rPr>
              <a:t>switch</a:t>
            </a:r>
            <a:r>
              <a:rPr lang="es-AR" sz="1500" b="1" dirty="0">
                <a:solidFill>
                  <a:srgbClr val="292929"/>
                </a:solidFill>
                <a:latin typeface="Courier New"/>
                <a:ea typeface="Courier New"/>
                <a:cs typeface="Courier New"/>
                <a:sym typeface="Courier New"/>
              </a:rPr>
              <a:t> (</a:t>
            </a:r>
            <a:r>
              <a:rPr lang="es-AR" sz="1500" b="1" dirty="0" err="1">
                <a:solidFill>
                  <a:srgbClr val="292929"/>
                </a:solidFill>
                <a:latin typeface="Courier New"/>
                <a:ea typeface="Courier New"/>
                <a:cs typeface="Courier New"/>
                <a:sym typeface="Courier New"/>
              </a:rPr>
              <a:t>opcion</a:t>
            </a:r>
            <a:r>
              <a:rPr lang="es-AR" sz="1500" b="1" dirty="0">
                <a:solidFill>
                  <a:srgbClr val="292929"/>
                </a:solidFill>
                <a:latin typeface="Courier New"/>
                <a:ea typeface="Courier New"/>
                <a:cs typeface="Courier New"/>
                <a:sym typeface="Courier New"/>
              </a:rPr>
              <a:t>) {</a:t>
            </a:r>
          </a:p>
          <a:p>
            <a:pPr lvl="0">
              <a:lnSpc>
                <a:spcPct val="115000"/>
              </a:lnSpc>
              <a:spcBef>
                <a:spcPts val="0"/>
              </a:spcBef>
              <a:buNone/>
            </a:pPr>
            <a:r>
              <a:rPr lang="es-AR" sz="1500" b="1" dirty="0">
                <a:solidFill>
                  <a:srgbClr val="292929"/>
                </a:solidFill>
                <a:latin typeface="Courier New"/>
                <a:ea typeface="Courier New"/>
                <a:cs typeface="Courier New"/>
                <a:sym typeface="Courier New"/>
              </a:rPr>
              <a:t>  case 1: {</a:t>
            </a:r>
            <a:r>
              <a:rPr lang="es-AR" sz="1500" b="1" dirty="0" err="1">
                <a:solidFill>
                  <a:srgbClr val="292929"/>
                </a:solidFill>
                <a:latin typeface="Courier New"/>
                <a:ea typeface="Courier New"/>
                <a:cs typeface="Courier New"/>
                <a:sym typeface="Courier New"/>
              </a:rPr>
              <a:t>procesoExtracciones</a:t>
            </a:r>
            <a:r>
              <a:rPr lang="es-AR" sz="1500" b="1" dirty="0">
                <a:solidFill>
                  <a:srgbClr val="292929"/>
                </a:solidFill>
                <a:latin typeface="Courier New"/>
                <a:ea typeface="Courier New"/>
                <a:cs typeface="Courier New"/>
                <a:sym typeface="Courier New"/>
              </a:rPr>
              <a:t>(); break;}</a:t>
            </a:r>
          </a:p>
          <a:p>
            <a:pPr>
              <a:lnSpc>
                <a:spcPct val="115000"/>
              </a:lnSpc>
              <a:spcBef>
                <a:spcPts val="0"/>
              </a:spcBef>
              <a:buNone/>
            </a:pPr>
            <a:r>
              <a:rPr lang="es-AR" sz="1500" b="1" dirty="0">
                <a:solidFill>
                  <a:srgbClr val="292929"/>
                </a:solidFill>
                <a:latin typeface="Courier New"/>
                <a:ea typeface="Courier New"/>
                <a:cs typeface="Courier New"/>
                <a:sym typeface="Courier New"/>
              </a:rPr>
              <a:t>	case 2: {</a:t>
            </a:r>
            <a:r>
              <a:rPr lang="es-AR" sz="1500" b="1" dirty="0" err="1">
                <a:solidFill>
                  <a:srgbClr val="292929"/>
                </a:solidFill>
                <a:latin typeface="Courier New"/>
                <a:ea typeface="Courier New"/>
                <a:cs typeface="Courier New"/>
                <a:sym typeface="Courier New"/>
              </a:rPr>
              <a:t>procesoDepositos</a:t>
            </a:r>
            <a:r>
              <a:rPr lang="es-AR" sz="1500" b="1" dirty="0">
                <a:solidFill>
                  <a:srgbClr val="292929"/>
                </a:solidFill>
                <a:latin typeface="Courier New"/>
                <a:ea typeface="Courier New"/>
                <a:cs typeface="Courier New"/>
                <a:sym typeface="Courier New"/>
              </a:rPr>
              <a:t>(); break;}</a:t>
            </a:r>
          </a:p>
          <a:p>
            <a:pPr>
              <a:lnSpc>
                <a:spcPct val="115000"/>
              </a:lnSpc>
              <a:spcBef>
                <a:spcPts val="0"/>
              </a:spcBef>
              <a:buNone/>
            </a:pPr>
            <a:r>
              <a:rPr lang="es-AR" sz="1500" b="1" dirty="0">
                <a:solidFill>
                  <a:srgbClr val="292929"/>
                </a:solidFill>
                <a:latin typeface="Courier New"/>
                <a:ea typeface="Courier New"/>
                <a:cs typeface="Courier New"/>
                <a:sym typeface="Courier New"/>
              </a:rPr>
              <a:t>	case 3: {</a:t>
            </a:r>
            <a:r>
              <a:rPr lang="es-AR" sz="1500" b="1" dirty="0" err="1">
                <a:solidFill>
                  <a:srgbClr val="292929"/>
                </a:solidFill>
                <a:latin typeface="Courier New"/>
                <a:ea typeface="Courier New"/>
                <a:cs typeface="Courier New"/>
                <a:sym typeface="Courier New"/>
              </a:rPr>
              <a:t>procesoTransferencias</a:t>
            </a:r>
            <a:r>
              <a:rPr lang="es-AR" sz="1500" b="1" dirty="0">
                <a:solidFill>
                  <a:srgbClr val="292929"/>
                </a:solidFill>
                <a:latin typeface="Courier New"/>
                <a:ea typeface="Courier New"/>
                <a:cs typeface="Courier New"/>
                <a:sym typeface="Courier New"/>
              </a:rPr>
              <a:t>(); break;}</a:t>
            </a:r>
          </a:p>
          <a:p>
            <a:pPr>
              <a:lnSpc>
                <a:spcPct val="115000"/>
              </a:lnSpc>
              <a:spcBef>
                <a:spcPts val="0"/>
              </a:spcBef>
              <a:buNone/>
            </a:pPr>
            <a:r>
              <a:rPr lang="es-AR" sz="1500" b="1" dirty="0">
                <a:solidFill>
                  <a:srgbClr val="292929"/>
                </a:solidFill>
                <a:latin typeface="Courier New"/>
                <a:ea typeface="Courier New"/>
                <a:cs typeface="Courier New"/>
                <a:sym typeface="Courier New"/>
              </a:rPr>
              <a:t>	default: </a:t>
            </a:r>
            <a:r>
              <a:rPr lang="es-AR" sz="1500" b="1" dirty="0" err="1">
                <a:solidFill>
                  <a:srgbClr val="292929"/>
                </a:solidFill>
                <a:latin typeface="Courier New"/>
                <a:ea typeface="Courier New"/>
                <a:cs typeface="Courier New"/>
                <a:sym typeface="Courier New"/>
              </a:rPr>
              <a:t>System.out.println</a:t>
            </a:r>
            <a:r>
              <a:rPr lang="es-AR" sz="1500" b="1" dirty="0">
                <a:solidFill>
                  <a:srgbClr val="292929"/>
                </a:solidFill>
                <a:latin typeface="Courier New"/>
                <a:ea typeface="Courier New"/>
                <a:cs typeface="Courier New"/>
                <a:sym typeface="Courier New"/>
              </a:rPr>
              <a:t>(“Opción inválida”);</a:t>
            </a:r>
          </a:p>
          <a:p>
            <a:pPr lvl="0">
              <a:lnSpc>
                <a:spcPct val="115000"/>
              </a:lnSpc>
              <a:spcBef>
                <a:spcPts val="0"/>
              </a:spcBef>
              <a:buNone/>
            </a:pPr>
            <a:r>
              <a:rPr lang="es-AR" sz="1500" b="1" dirty="0">
                <a:solidFill>
                  <a:srgbClr val="292929"/>
                </a:solidFill>
                <a:latin typeface="Courier New"/>
                <a:ea typeface="Courier New"/>
                <a:cs typeface="Courier New"/>
                <a:sym typeface="Courier New"/>
              </a:rPr>
              <a:t>}</a:t>
            </a:r>
          </a:p>
          <a:p>
            <a:pPr marL="457200" lvl="1" indent="0">
              <a:buNone/>
            </a:pPr>
            <a:endParaRPr lang="es-ES_tradnl" sz="18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49</a:t>
            </a:fld>
            <a:endParaRPr lang="es-ES_tradnl" dirty="0"/>
          </a:p>
        </p:txBody>
      </p:sp>
    </p:spTree>
    <p:extLst>
      <p:ext uri="{BB962C8B-B14F-4D97-AF65-F5344CB8AC3E}">
        <p14:creationId xmlns:p14="http://schemas.microsoft.com/office/powerpoint/2010/main" xmlns="" val="29311521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Sentencia </a:t>
            </a:r>
            <a:r>
              <a:rPr lang="es-ES_tradnl" b="1" dirty="0" err="1"/>
              <a:t>Switch</a:t>
            </a:r>
            <a:r>
              <a:rPr lang="es-ES_tradnl" b="1" dirty="0"/>
              <a:t/>
            </a:r>
            <a:br>
              <a:rPr lang="es-ES_tradnl" b="1" dirty="0"/>
            </a:br>
            <a:r>
              <a:rPr lang="es-ES_tradnl" sz="2800" i="1" dirty="0"/>
              <a:t>Ejemplo 2</a:t>
            </a:r>
          </a:p>
        </p:txBody>
      </p:sp>
      <p:sp>
        <p:nvSpPr>
          <p:cNvPr id="3" name="Marcador de contenido 2"/>
          <p:cNvSpPr>
            <a:spLocks noGrp="1"/>
          </p:cNvSpPr>
          <p:nvPr>
            <p:ph idx="1"/>
          </p:nvPr>
        </p:nvSpPr>
        <p:spPr/>
        <p:txBody>
          <a:bodyPr/>
          <a:lstStyle/>
          <a:p>
            <a:pPr algn="just"/>
            <a:r>
              <a:rPr lang="es-AR" sz="1800" dirty="0"/>
              <a:t>Tenemos una variable de tipo </a:t>
            </a:r>
            <a:r>
              <a:rPr lang="es-AR" sz="1800" dirty="0" err="1"/>
              <a:t>char</a:t>
            </a:r>
            <a:r>
              <a:rPr lang="es-AR" sz="1800" dirty="0"/>
              <a:t> que almacena el talle de una remera y dependiendo de su valor imprimimos diferentes mensajes en la pantalla</a:t>
            </a:r>
          </a:p>
          <a:p>
            <a:pPr algn="just"/>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50</a:t>
            </a:fld>
            <a:endParaRPr lang="es-ES_tradnl" dirty="0"/>
          </a:p>
        </p:txBody>
      </p:sp>
      <p:sp>
        <p:nvSpPr>
          <p:cNvPr id="6" name="Shape 338"/>
          <p:cNvSpPr/>
          <p:nvPr/>
        </p:nvSpPr>
        <p:spPr>
          <a:xfrm>
            <a:off x="3837619" y="2262552"/>
            <a:ext cx="5472600" cy="2280900"/>
          </a:xfrm>
          <a:prstGeom prst="rect">
            <a:avLst/>
          </a:prstGeom>
          <a:noFill/>
          <a:ln>
            <a:noFill/>
          </a:ln>
        </p:spPr>
        <p:txBody>
          <a:bodyPr lIns="90000" tIns="0" rIns="90000" bIns="0" anchor="ctr" anchorCtr="0">
            <a:noAutofit/>
          </a:bodyPr>
          <a:lstStyle/>
          <a:p>
            <a:pPr marL="0" marR="0" lvl="0" indent="0" algn="l" rtl="0">
              <a:lnSpc>
                <a:spcPct val="90000"/>
              </a:lnSpc>
              <a:spcBef>
                <a:spcPts val="0"/>
              </a:spcBef>
              <a:buNone/>
            </a:pPr>
            <a:endParaRPr sz="1200" b="0" i="0" u="none" strike="noStrike" cap="none">
              <a:solidFill>
                <a:srgbClr val="000000"/>
              </a:solidFill>
              <a:latin typeface="Arial"/>
              <a:ea typeface="Arial"/>
              <a:cs typeface="Arial"/>
              <a:sym typeface="Arial"/>
            </a:endParaRPr>
          </a:p>
          <a:p>
            <a:pPr marL="0" marR="0" lvl="0" indent="0" algn="l" rtl="0">
              <a:lnSpc>
                <a:spcPct val="90000"/>
              </a:lnSpc>
              <a:spcBef>
                <a:spcPts val="0"/>
              </a:spcBef>
              <a:buNone/>
            </a:pPr>
            <a:endParaRPr sz="1200" b="0" i="0" u="none" strike="noStrike" cap="none">
              <a:solidFill>
                <a:srgbClr val="000000"/>
              </a:solidFill>
              <a:latin typeface="Arial"/>
              <a:ea typeface="Arial"/>
              <a:cs typeface="Arial"/>
              <a:sym typeface="Arial"/>
            </a:endParaRPr>
          </a:p>
        </p:txBody>
      </p:sp>
      <p:sp>
        <p:nvSpPr>
          <p:cNvPr id="7" name="Shape 339"/>
          <p:cNvSpPr/>
          <p:nvPr/>
        </p:nvSpPr>
        <p:spPr>
          <a:xfrm>
            <a:off x="3837980" y="3873193"/>
            <a:ext cx="309900" cy="413400"/>
          </a:xfrm>
          <a:prstGeom prst="rect">
            <a:avLst/>
          </a:prstGeom>
          <a:noFill/>
          <a:ln>
            <a:noFill/>
          </a:ln>
        </p:spPr>
        <p:txBody>
          <a:bodyPr lIns="91425" tIns="91425" rIns="91425" bIns="91425" anchor="ctr" anchorCtr="0">
            <a:noAutofit/>
          </a:bodyPr>
          <a:lstStyle/>
          <a:p>
            <a:pPr lvl="0">
              <a:spcBef>
                <a:spcPts val="0"/>
              </a:spcBef>
              <a:buNone/>
            </a:pPr>
            <a:endParaRPr sz="1200"/>
          </a:p>
        </p:txBody>
      </p:sp>
      <p:sp>
        <p:nvSpPr>
          <p:cNvPr id="8" name="Shape 344"/>
          <p:cNvSpPr txBox="1"/>
          <p:nvPr/>
        </p:nvSpPr>
        <p:spPr>
          <a:xfrm>
            <a:off x="222755" y="3200183"/>
            <a:ext cx="5601600"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200" b="1" dirty="0" err="1">
                <a:solidFill>
                  <a:srgbClr val="292929"/>
                </a:solidFill>
                <a:latin typeface="Courier New"/>
                <a:ea typeface="Courier New"/>
                <a:cs typeface="Courier New"/>
                <a:sym typeface="Courier New"/>
              </a:rPr>
              <a:t>char</a:t>
            </a:r>
            <a:r>
              <a:rPr lang="es-AR" sz="1200" b="1" dirty="0">
                <a:solidFill>
                  <a:srgbClr val="292929"/>
                </a:solidFill>
                <a:latin typeface="Courier New"/>
                <a:ea typeface="Courier New"/>
                <a:cs typeface="Courier New"/>
                <a:sym typeface="Courier New"/>
              </a:rPr>
              <a:t> talle = ‘m’;</a:t>
            </a:r>
          </a:p>
          <a:p>
            <a:pPr lvl="0" rtl="0">
              <a:lnSpc>
                <a:spcPct val="115000"/>
              </a:lnSpc>
              <a:spcBef>
                <a:spcPts val="0"/>
              </a:spcBef>
              <a:buNone/>
            </a:pPr>
            <a:r>
              <a:rPr lang="es-AR" sz="1200" b="1" dirty="0" err="1">
                <a:solidFill>
                  <a:srgbClr val="292929"/>
                </a:solidFill>
                <a:latin typeface="Courier New"/>
                <a:ea typeface="Courier New"/>
                <a:cs typeface="Courier New"/>
                <a:sym typeface="Courier New"/>
              </a:rPr>
              <a:t>switch</a:t>
            </a:r>
            <a:r>
              <a:rPr lang="es-AR" sz="1200" b="1" dirty="0">
                <a:solidFill>
                  <a:srgbClr val="292929"/>
                </a:solidFill>
                <a:latin typeface="Courier New"/>
                <a:ea typeface="Courier New"/>
                <a:cs typeface="Courier New"/>
                <a:sym typeface="Courier New"/>
              </a:rPr>
              <a:t> (talle) {</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case ‘s’:</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err="1">
                <a:solidFill>
                  <a:srgbClr val="292929"/>
                </a:solidFill>
                <a:latin typeface="Courier New"/>
                <a:ea typeface="Courier New"/>
                <a:cs typeface="Courier New"/>
                <a:sym typeface="Courier New"/>
              </a:rPr>
              <a:t>System.out.println</a:t>
            </a:r>
            <a:r>
              <a:rPr lang="es-AR" sz="1200" b="1" dirty="0">
                <a:solidFill>
                  <a:srgbClr val="292929"/>
                </a:solidFill>
                <a:latin typeface="Courier New"/>
                <a:ea typeface="Courier New"/>
                <a:cs typeface="Courier New"/>
                <a:sym typeface="Courier New"/>
              </a:rPr>
              <a:t>(“La remera es Small”);</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a:solidFill>
                  <a:srgbClr val="FF3300"/>
                </a:solidFill>
                <a:latin typeface="Courier New"/>
                <a:ea typeface="Courier New"/>
                <a:cs typeface="Courier New"/>
                <a:sym typeface="Courier New"/>
              </a:rPr>
              <a:t>break;</a:t>
            </a:r>
            <a:r>
              <a:rPr lang="es-AR" sz="1200" b="1" dirty="0">
                <a:solidFill>
                  <a:srgbClr val="292929"/>
                </a:solidFill>
                <a:latin typeface="Courier New"/>
                <a:ea typeface="Courier New"/>
                <a:cs typeface="Courier New"/>
                <a:sym typeface="Courier New"/>
              </a:rPr>
              <a:t>}</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case ‘m’:</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err="1">
                <a:solidFill>
                  <a:srgbClr val="292929"/>
                </a:solidFill>
                <a:latin typeface="Courier New"/>
                <a:ea typeface="Courier New"/>
                <a:cs typeface="Courier New"/>
                <a:sym typeface="Courier New"/>
              </a:rPr>
              <a:t>System.out.println</a:t>
            </a:r>
            <a:r>
              <a:rPr lang="es-AR" sz="1200" b="1" dirty="0">
                <a:solidFill>
                  <a:srgbClr val="292929"/>
                </a:solidFill>
                <a:latin typeface="Courier New"/>
                <a:ea typeface="Courier New"/>
                <a:cs typeface="Courier New"/>
                <a:sym typeface="Courier New"/>
              </a:rPr>
              <a:t>(“La remera es Medium”);</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a:solidFill>
                  <a:srgbClr val="FF3300"/>
                </a:solidFill>
                <a:latin typeface="Courier New"/>
                <a:ea typeface="Courier New"/>
                <a:cs typeface="Courier New"/>
                <a:sym typeface="Courier New"/>
              </a:rPr>
              <a:t>break;</a:t>
            </a:r>
            <a:r>
              <a:rPr lang="es-AR" sz="1200" b="1" dirty="0">
                <a:solidFill>
                  <a:srgbClr val="292929"/>
                </a:solidFill>
                <a:latin typeface="Courier New"/>
                <a:ea typeface="Courier New"/>
                <a:cs typeface="Courier New"/>
                <a:sym typeface="Courier New"/>
              </a:rPr>
              <a:t>}</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case ‘l’:</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err="1">
                <a:solidFill>
                  <a:srgbClr val="292929"/>
                </a:solidFill>
                <a:latin typeface="Courier New"/>
                <a:ea typeface="Courier New"/>
                <a:cs typeface="Courier New"/>
                <a:sym typeface="Courier New"/>
              </a:rPr>
              <a:t>System.out.println</a:t>
            </a:r>
            <a:r>
              <a:rPr lang="es-AR" sz="1200" b="1" dirty="0">
                <a:solidFill>
                  <a:srgbClr val="292929"/>
                </a:solidFill>
                <a:latin typeface="Courier New"/>
                <a:ea typeface="Courier New"/>
                <a:cs typeface="Courier New"/>
                <a:sym typeface="Courier New"/>
              </a:rPr>
              <a:t>(“La remera es </a:t>
            </a:r>
            <a:r>
              <a:rPr lang="es-AR" sz="1200" b="1" dirty="0" err="1">
                <a:solidFill>
                  <a:srgbClr val="292929"/>
                </a:solidFill>
                <a:latin typeface="Courier New"/>
                <a:ea typeface="Courier New"/>
                <a:cs typeface="Courier New"/>
                <a:sym typeface="Courier New"/>
              </a:rPr>
              <a:t>Large</a:t>
            </a:r>
            <a:r>
              <a:rPr lang="es-AR" sz="1200" b="1" dirty="0">
                <a:solidFill>
                  <a:srgbClr val="292929"/>
                </a:solidFill>
                <a:latin typeface="Courier New"/>
                <a:ea typeface="Courier New"/>
                <a:cs typeface="Courier New"/>
                <a:sym typeface="Courier New"/>
              </a:rPr>
              <a:t>”);</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a:solidFill>
                  <a:srgbClr val="FF3300"/>
                </a:solidFill>
                <a:latin typeface="Courier New"/>
                <a:ea typeface="Courier New"/>
                <a:cs typeface="Courier New"/>
                <a:sym typeface="Courier New"/>
              </a:rPr>
              <a:t>break;</a:t>
            </a:r>
            <a:r>
              <a:rPr lang="es-AR" sz="1200" b="1" dirty="0">
                <a:solidFill>
                  <a:srgbClr val="292929"/>
                </a:solidFill>
                <a:latin typeface="Courier New"/>
                <a:ea typeface="Courier New"/>
                <a:cs typeface="Courier New"/>
                <a:sym typeface="Courier New"/>
              </a:rPr>
              <a:t>}</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   </a:t>
            </a:r>
            <a:r>
              <a:rPr lang="es-AR" sz="1200" b="1" dirty="0">
                <a:solidFill>
                  <a:srgbClr val="FF3300"/>
                </a:solidFill>
                <a:latin typeface="Courier New"/>
                <a:ea typeface="Courier New"/>
                <a:cs typeface="Courier New"/>
                <a:sym typeface="Courier New"/>
              </a:rPr>
              <a:t>default:</a:t>
            </a:r>
          </a:p>
          <a:p>
            <a:pPr lvl="0" rtl="0">
              <a:lnSpc>
                <a:spcPct val="115000"/>
              </a:lnSpc>
              <a:spcBef>
                <a:spcPts val="0"/>
              </a:spcBef>
              <a:buNone/>
            </a:pPr>
            <a:r>
              <a:rPr lang="es-AR" sz="1200" b="1" dirty="0">
                <a:solidFill>
                  <a:srgbClr val="FF3300"/>
                </a:solidFill>
                <a:latin typeface="Courier New"/>
                <a:ea typeface="Courier New"/>
                <a:cs typeface="Courier New"/>
                <a:sym typeface="Courier New"/>
              </a:rPr>
              <a:t>  	{</a:t>
            </a:r>
            <a:r>
              <a:rPr lang="es-AR" sz="1200" b="1" dirty="0" err="1">
                <a:solidFill>
                  <a:srgbClr val="FF3300"/>
                </a:solidFill>
                <a:latin typeface="Courier New"/>
                <a:ea typeface="Courier New"/>
                <a:cs typeface="Courier New"/>
                <a:sym typeface="Courier New"/>
              </a:rPr>
              <a:t>System.out.println</a:t>
            </a:r>
            <a:r>
              <a:rPr lang="es-AR" sz="1200" b="1" dirty="0">
                <a:solidFill>
                  <a:srgbClr val="FF3300"/>
                </a:solidFill>
                <a:latin typeface="Courier New"/>
                <a:ea typeface="Courier New"/>
                <a:cs typeface="Courier New"/>
                <a:sym typeface="Courier New"/>
              </a:rPr>
              <a:t>(“La remera es Extra 	</a:t>
            </a:r>
            <a:r>
              <a:rPr lang="es-AR" sz="1200" b="1" dirty="0" err="1">
                <a:solidFill>
                  <a:srgbClr val="FF3300"/>
                </a:solidFill>
                <a:latin typeface="Courier New"/>
                <a:ea typeface="Courier New"/>
                <a:cs typeface="Courier New"/>
                <a:sym typeface="Courier New"/>
              </a:rPr>
              <a:t>Large</a:t>
            </a:r>
            <a:r>
              <a:rPr lang="es-AR" sz="1200" b="1" dirty="0">
                <a:solidFill>
                  <a:srgbClr val="FF3300"/>
                </a:solidFill>
                <a:latin typeface="Courier New"/>
                <a:ea typeface="Courier New"/>
                <a:cs typeface="Courier New"/>
                <a:sym typeface="Courier New"/>
              </a:rPr>
              <a:t>”);}</a:t>
            </a:r>
          </a:p>
          <a:p>
            <a:pPr lvl="0" rtl="0">
              <a:lnSpc>
                <a:spcPct val="115000"/>
              </a:lnSpc>
              <a:spcBef>
                <a:spcPts val="0"/>
              </a:spcBef>
              <a:buNone/>
            </a:pPr>
            <a:r>
              <a:rPr lang="es-AR" sz="1200" b="1" dirty="0">
                <a:solidFill>
                  <a:srgbClr val="292929"/>
                </a:solidFill>
                <a:latin typeface="Courier New"/>
                <a:ea typeface="Courier New"/>
                <a:cs typeface="Courier New"/>
                <a:sym typeface="Courier New"/>
              </a:rPr>
              <a:t>}</a:t>
            </a:r>
          </a:p>
        </p:txBody>
      </p:sp>
      <p:sp>
        <p:nvSpPr>
          <p:cNvPr id="9" name="Shape 345"/>
          <p:cNvSpPr txBox="1"/>
          <p:nvPr/>
        </p:nvSpPr>
        <p:spPr>
          <a:xfrm>
            <a:off x="7282291" y="2204748"/>
            <a:ext cx="1851743" cy="4917600"/>
          </a:xfrm>
          <a:prstGeom prst="rect">
            <a:avLst/>
          </a:prstGeom>
          <a:noFill/>
          <a:ln>
            <a:noFill/>
          </a:ln>
        </p:spPr>
        <p:txBody>
          <a:bodyPr lIns="91425" tIns="91425" rIns="91425" bIns="91425" anchor="ctr" anchorCtr="0">
            <a:noAutofit/>
          </a:bodyPr>
          <a:lstStyle/>
          <a:p>
            <a:pPr marL="171450" lvl="0" indent="-171450" rtl="0">
              <a:lnSpc>
                <a:spcPct val="115000"/>
              </a:lnSpc>
              <a:spcBef>
                <a:spcPts val="1000"/>
              </a:spcBef>
              <a:buFont typeface="Arial" panose="020B0604020202020204" pitchFamily="34" charset="0"/>
              <a:buChar char="•"/>
            </a:pPr>
            <a:r>
              <a:rPr lang="es-AR" sz="1100" b="1" dirty="0">
                <a:solidFill>
                  <a:srgbClr val="292929"/>
                </a:solidFill>
              </a:rPr>
              <a:t>¿Qué imprime?</a:t>
            </a:r>
          </a:p>
          <a:p>
            <a:pPr lvl="0" rtl="0">
              <a:spcBef>
                <a:spcPts val="1000"/>
              </a:spcBef>
              <a:buNone/>
            </a:pPr>
            <a:r>
              <a:rPr lang="es-AR" sz="1100" b="1" dirty="0">
                <a:solidFill>
                  <a:srgbClr val="FF3300"/>
                </a:solidFill>
              </a:rPr>
              <a:t>La remera es </a:t>
            </a:r>
            <a:r>
              <a:rPr lang="es-AR" sz="1100" b="1" dirty="0" smtClean="0">
                <a:solidFill>
                  <a:srgbClr val="FF3300"/>
                </a:solidFill>
              </a:rPr>
              <a:t>Medium</a:t>
            </a:r>
            <a:endParaRPr lang="es-AR" sz="1100" b="1" dirty="0">
              <a:solidFill>
                <a:srgbClr val="FF3300"/>
              </a:solidFill>
            </a:endParaRPr>
          </a:p>
        </p:txBody>
      </p:sp>
      <p:sp>
        <p:nvSpPr>
          <p:cNvPr id="10" name="Shape 346"/>
          <p:cNvSpPr txBox="1"/>
          <p:nvPr/>
        </p:nvSpPr>
        <p:spPr>
          <a:xfrm>
            <a:off x="5609105" y="3412470"/>
            <a:ext cx="1758300" cy="6516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200">
                <a:solidFill>
                  <a:srgbClr val="0000FF"/>
                </a:solidFill>
              </a:rPr>
              <a:t>if talle == ´s´</a:t>
            </a:r>
          </a:p>
        </p:txBody>
      </p:sp>
      <p:sp>
        <p:nvSpPr>
          <p:cNvPr id="11" name="Shape 347"/>
          <p:cNvSpPr txBox="1"/>
          <p:nvPr/>
        </p:nvSpPr>
        <p:spPr>
          <a:xfrm>
            <a:off x="5614805" y="4164845"/>
            <a:ext cx="1758300" cy="6516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200">
                <a:solidFill>
                  <a:srgbClr val="0000FF"/>
                </a:solidFill>
              </a:rPr>
              <a:t>if talle == ´m´</a:t>
            </a:r>
          </a:p>
        </p:txBody>
      </p:sp>
      <p:sp>
        <p:nvSpPr>
          <p:cNvPr id="12" name="Shape 348"/>
          <p:cNvSpPr txBox="1"/>
          <p:nvPr/>
        </p:nvSpPr>
        <p:spPr>
          <a:xfrm>
            <a:off x="5614805" y="4926845"/>
            <a:ext cx="1758300" cy="6516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200">
                <a:solidFill>
                  <a:srgbClr val="0000FF"/>
                </a:solidFill>
              </a:rPr>
              <a:t>if talle == ´1´</a:t>
            </a:r>
          </a:p>
        </p:txBody>
      </p:sp>
      <p:sp>
        <p:nvSpPr>
          <p:cNvPr id="13" name="Shape 349"/>
          <p:cNvSpPr txBox="1"/>
          <p:nvPr/>
        </p:nvSpPr>
        <p:spPr>
          <a:xfrm>
            <a:off x="5614805" y="5841245"/>
            <a:ext cx="1758300" cy="6516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200" dirty="0">
                <a:solidFill>
                  <a:srgbClr val="0000FF"/>
                </a:solidFill>
              </a:rPr>
              <a:t>if (talle !== ´s´) &amp; (talle !== ´m´) &amp; (talle !== ´l´)</a:t>
            </a:r>
          </a:p>
          <a:p>
            <a:pPr lvl="0" rtl="0">
              <a:lnSpc>
                <a:spcPct val="115000"/>
              </a:lnSpc>
              <a:spcBef>
                <a:spcPts val="0"/>
              </a:spcBef>
              <a:buNone/>
            </a:pPr>
            <a:endParaRPr sz="1200" dirty="0">
              <a:solidFill>
                <a:srgbClr val="0000FF"/>
              </a:solidFill>
            </a:endParaRPr>
          </a:p>
        </p:txBody>
      </p:sp>
      <p:sp>
        <p:nvSpPr>
          <p:cNvPr id="14" name="Shape 350"/>
          <p:cNvSpPr/>
          <p:nvPr/>
        </p:nvSpPr>
        <p:spPr>
          <a:xfrm>
            <a:off x="5403405" y="3527758"/>
            <a:ext cx="107400" cy="413400"/>
          </a:xfrm>
          <a:prstGeom prst="rightBrace">
            <a:avLst>
              <a:gd name="adj1" fmla="val 8333"/>
              <a:gd name="adj2" fmla="val 50000"/>
            </a:avLst>
          </a:prstGeom>
          <a:noFill/>
          <a:ln w="952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200"/>
          </a:p>
        </p:txBody>
      </p:sp>
      <p:sp>
        <p:nvSpPr>
          <p:cNvPr id="15" name="Shape 351"/>
          <p:cNvSpPr/>
          <p:nvPr/>
        </p:nvSpPr>
        <p:spPr>
          <a:xfrm>
            <a:off x="5403405" y="4289758"/>
            <a:ext cx="107400" cy="413400"/>
          </a:xfrm>
          <a:prstGeom prst="rightBrace">
            <a:avLst>
              <a:gd name="adj1" fmla="val 8333"/>
              <a:gd name="adj2" fmla="val 50000"/>
            </a:avLst>
          </a:prstGeom>
          <a:noFill/>
          <a:ln w="952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200"/>
          </a:p>
        </p:txBody>
      </p:sp>
      <p:sp>
        <p:nvSpPr>
          <p:cNvPr id="16" name="Shape 352"/>
          <p:cNvSpPr/>
          <p:nvPr/>
        </p:nvSpPr>
        <p:spPr>
          <a:xfrm>
            <a:off x="5403405" y="5051758"/>
            <a:ext cx="107400" cy="413400"/>
          </a:xfrm>
          <a:prstGeom prst="rightBrace">
            <a:avLst>
              <a:gd name="adj1" fmla="val 8333"/>
              <a:gd name="adj2" fmla="val 50000"/>
            </a:avLst>
          </a:prstGeom>
          <a:noFill/>
          <a:ln w="952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200"/>
          </a:p>
        </p:txBody>
      </p:sp>
      <p:sp>
        <p:nvSpPr>
          <p:cNvPr id="17" name="Shape 353"/>
          <p:cNvSpPr/>
          <p:nvPr/>
        </p:nvSpPr>
        <p:spPr>
          <a:xfrm>
            <a:off x="5403405" y="5737558"/>
            <a:ext cx="107400" cy="413400"/>
          </a:xfrm>
          <a:prstGeom prst="rightBrace">
            <a:avLst>
              <a:gd name="adj1" fmla="val 8333"/>
              <a:gd name="adj2" fmla="val 50000"/>
            </a:avLst>
          </a:prstGeom>
          <a:noFill/>
          <a:ln w="952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200"/>
          </a:p>
        </p:txBody>
      </p:sp>
    </p:spTree>
    <p:extLst>
      <p:ext uri="{BB962C8B-B14F-4D97-AF65-F5344CB8AC3E}">
        <p14:creationId xmlns:p14="http://schemas.microsoft.com/office/powerpoint/2010/main" xmlns="" val="216392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Sentencia </a:t>
            </a:r>
            <a:r>
              <a:rPr lang="es-ES_tradnl" b="1" dirty="0" err="1"/>
              <a:t>Switch</a:t>
            </a:r>
            <a:r>
              <a:rPr lang="es-ES_tradnl" b="1" dirty="0"/>
              <a:t/>
            </a:r>
            <a:br>
              <a:rPr lang="es-ES_tradnl" b="1" dirty="0"/>
            </a:br>
            <a:r>
              <a:rPr lang="es-ES_tradnl" sz="2800" i="1" dirty="0"/>
              <a:t>Ejemplo 3</a:t>
            </a:r>
          </a:p>
        </p:txBody>
      </p:sp>
      <p:sp>
        <p:nvSpPr>
          <p:cNvPr id="3" name="Marcador de contenido 2"/>
          <p:cNvSpPr>
            <a:spLocks noGrp="1"/>
          </p:cNvSpPr>
          <p:nvPr>
            <p:ph idx="1"/>
          </p:nvPr>
        </p:nvSpPr>
        <p:spPr/>
        <p:txBody>
          <a:bodyPr/>
          <a:lstStyle/>
          <a:p>
            <a:pPr algn="just"/>
            <a:r>
              <a:rPr lang="es-AR" sz="1800" dirty="0"/>
              <a:t>Cuidado con la variable y los selectores </a:t>
            </a:r>
          </a:p>
          <a:p>
            <a:pPr algn="just"/>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51</a:t>
            </a:fld>
            <a:endParaRPr lang="es-ES_tradnl" dirty="0"/>
          </a:p>
        </p:txBody>
      </p:sp>
      <p:sp>
        <p:nvSpPr>
          <p:cNvPr id="8" name="Shape 344"/>
          <p:cNvSpPr txBox="1"/>
          <p:nvPr/>
        </p:nvSpPr>
        <p:spPr>
          <a:xfrm>
            <a:off x="634235" y="3002280"/>
            <a:ext cx="8509765" cy="234696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US" sz="1600" b="1" dirty="0">
                <a:solidFill>
                  <a:srgbClr val="FF0000"/>
                </a:solidFill>
                <a:latin typeface="Courier New"/>
                <a:ea typeface="Courier New"/>
                <a:cs typeface="Courier New"/>
                <a:sym typeface="Courier New"/>
              </a:rPr>
              <a:t>Elemento </a:t>
            </a:r>
            <a:r>
              <a:rPr lang="es-US" sz="1600" b="1" dirty="0" err="1">
                <a:solidFill>
                  <a:srgbClr val="FF0000"/>
                </a:solidFill>
                <a:latin typeface="Courier New"/>
                <a:ea typeface="Courier New"/>
                <a:cs typeface="Courier New"/>
                <a:sym typeface="Courier New"/>
              </a:rPr>
              <a:t>elemento</a:t>
            </a:r>
            <a:r>
              <a:rPr lang="es-US" sz="1600" b="1" dirty="0">
                <a:solidFill>
                  <a:srgbClr val="FF0000"/>
                </a:solidFill>
                <a:latin typeface="Courier New"/>
                <a:ea typeface="Courier New"/>
                <a:cs typeface="Courier New"/>
                <a:sym typeface="Courier New"/>
              </a:rPr>
              <a:t> = new Elemento();</a:t>
            </a:r>
          </a:p>
          <a:p>
            <a:pPr lvl="0" rtl="0">
              <a:lnSpc>
                <a:spcPct val="115000"/>
              </a:lnSpc>
              <a:spcBef>
                <a:spcPts val="0"/>
              </a:spcBef>
              <a:buNone/>
            </a:pPr>
            <a:r>
              <a:rPr lang="es-US" sz="1600" b="1" dirty="0" err="1">
                <a:solidFill>
                  <a:srgbClr val="FF0000"/>
                </a:solidFill>
                <a:latin typeface="Courier New"/>
                <a:ea typeface="Courier New"/>
                <a:cs typeface="Courier New"/>
                <a:sym typeface="Courier New"/>
              </a:rPr>
              <a:t>elemento.setValor</a:t>
            </a:r>
            <a:r>
              <a:rPr lang="es-US" sz="1600" b="1" dirty="0">
                <a:solidFill>
                  <a:srgbClr val="FF0000"/>
                </a:solidFill>
                <a:latin typeface="Courier New"/>
                <a:ea typeface="Courier New"/>
                <a:cs typeface="Courier New"/>
                <a:sym typeface="Courier New"/>
              </a:rPr>
              <a:t>(10);</a:t>
            </a:r>
            <a:endParaRPr lang="es-AR" sz="1600" b="1" dirty="0">
              <a:solidFill>
                <a:srgbClr val="FF0000"/>
              </a:solidFill>
              <a:latin typeface="Courier New"/>
              <a:ea typeface="Courier New"/>
              <a:cs typeface="Courier New"/>
              <a:sym typeface="Courier New"/>
            </a:endParaRPr>
          </a:p>
          <a:p>
            <a:pPr lvl="0" rtl="0">
              <a:lnSpc>
                <a:spcPct val="115000"/>
              </a:lnSpc>
              <a:spcBef>
                <a:spcPts val="0"/>
              </a:spcBef>
              <a:buNone/>
            </a:pPr>
            <a:r>
              <a:rPr lang="es-AR" sz="1600" b="1" dirty="0" err="1">
                <a:solidFill>
                  <a:srgbClr val="FF0000"/>
                </a:solidFill>
                <a:latin typeface="Courier New"/>
                <a:ea typeface="Courier New"/>
                <a:cs typeface="Courier New"/>
                <a:sym typeface="Courier New"/>
              </a:rPr>
              <a:t>int</a:t>
            </a:r>
            <a:r>
              <a:rPr lang="es-AR" sz="1600" b="1" dirty="0">
                <a:solidFill>
                  <a:srgbClr val="FF0000"/>
                </a:solidFill>
                <a:latin typeface="Courier New"/>
                <a:ea typeface="Courier New"/>
                <a:cs typeface="Courier New"/>
                <a:sym typeface="Courier New"/>
              </a:rPr>
              <a:t> valor= 1;</a:t>
            </a:r>
          </a:p>
          <a:p>
            <a:pPr lvl="0" rtl="0">
              <a:lnSpc>
                <a:spcPct val="115000"/>
              </a:lnSpc>
              <a:spcBef>
                <a:spcPts val="0"/>
              </a:spcBef>
              <a:buNone/>
            </a:pPr>
            <a:r>
              <a:rPr lang="es-US" sz="1600" b="1" dirty="0" smtClean="0">
                <a:solidFill>
                  <a:srgbClr val="FF0000"/>
                </a:solidFill>
                <a:latin typeface="Courier New"/>
                <a:ea typeface="Courier New"/>
                <a:cs typeface="Courier New"/>
                <a:sym typeface="Courier New"/>
              </a:rPr>
              <a:t>int </a:t>
            </a:r>
            <a:r>
              <a:rPr lang="es-US" sz="1600" b="1" dirty="0">
                <a:solidFill>
                  <a:srgbClr val="FF0000"/>
                </a:solidFill>
                <a:latin typeface="Courier New"/>
                <a:ea typeface="Courier New"/>
                <a:cs typeface="Courier New"/>
                <a:sym typeface="Courier New"/>
              </a:rPr>
              <a:t>valorMaximo = 100;</a:t>
            </a:r>
          </a:p>
          <a:p>
            <a:pPr lvl="0" rtl="0">
              <a:lnSpc>
                <a:spcPct val="115000"/>
              </a:lnSpc>
              <a:spcBef>
                <a:spcPts val="0"/>
              </a:spcBef>
              <a:buNone/>
            </a:pPr>
            <a:endParaRPr lang="es-AR" sz="1600" b="1" dirty="0">
              <a:solidFill>
                <a:srgbClr val="FF0000"/>
              </a:solidFill>
              <a:latin typeface="Courier New"/>
              <a:ea typeface="Courier New"/>
              <a:cs typeface="Courier New"/>
              <a:sym typeface="Courier New"/>
            </a:endParaRPr>
          </a:p>
          <a:p>
            <a:pPr lvl="0">
              <a:lnSpc>
                <a:spcPct val="115000"/>
              </a:lnSpc>
            </a:pPr>
            <a:r>
              <a:rPr lang="es-AR" sz="1600" b="1" dirty="0" err="1">
                <a:solidFill>
                  <a:srgbClr val="FF0000"/>
                </a:solidFill>
                <a:latin typeface="Courier New"/>
                <a:ea typeface="Courier New"/>
                <a:cs typeface="Courier New"/>
                <a:sym typeface="Courier New"/>
              </a:rPr>
              <a:t>switch</a:t>
            </a:r>
            <a:r>
              <a:rPr lang="es-AR" sz="1600" b="1" dirty="0">
                <a:solidFill>
                  <a:srgbClr val="FF0000"/>
                </a:solidFill>
                <a:latin typeface="Courier New"/>
                <a:ea typeface="Courier New"/>
                <a:cs typeface="Courier New"/>
                <a:sym typeface="Courier New"/>
              </a:rPr>
              <a:t> (valor) {</a:t>
            </a:r>
          </a:p>
          <a:p>
            <a:pPr lvl="0" rtl="0">
              <a:lnSpc>
                <a:spcPct val="115000"/>
              </a:lnSpc>
              <a:spcBef>
                <a:spcPts val="0"/>
              </a:spcBef>
              <a:buNone/>
            </a:pPr>
            <a:r>
              <a:rPr lang="es-AR" sz="1600" b="1" dirty="0">
                <a:solidFill>
                  <a:srgbClr val="FF0000"/>
                </a:solidFill>
                <a:latin typeface="Courier New"/>
                <a:ea typeface="Courier New"/>
                <a:cs typeface="Courier New"/>
                <a:sym typeface="Courier New"/>
              </a:rPr>
              <a:t>  case 1 + 1: {…};</a:t>
            </a:r>
          </a:p>
          <a:p>
            <a:pPr lvl="0">
              <a:lnSpc>
                <a:spcPct val="115000"/>
              </a:lnSpc>
            </a:pPr>
            <a:r>
              <a:rPr lang="es-AR" sz="1600" b="1" dirty="0">
                <a:solidFill>
                  <a:srgbClr val="FF0000"/>
                </a:solidFill>
                <a:latin typeface="Courier New"/>
                <a:ea typeface="Courier New"/>
                <a:cs typeface="Courier New"/>
                <a:sym typeface="Courier New"/>
              </a:rPr>
              <a:t>  case </a:t>
            </a:r>
            <a:r>
              <a:rPr lang="es-AR" sz="1600" b="1" dirty="0" err="1">
                <a:solidFill>
                  <a:srgbClr val="FF0000"/>
                </a:solidFill>
                <a:latin typeface="Courier New"/>
                <a:ea typeface="Courier New"/>
                <a:cs typeface="Courier New"/>
                <a:sym typeface="Courier New"/>
              </a:rPr>
              <a:t>elemento.getValor</a:t>
            </a:r>
            <a:r>
              <a:rPr lang="es-AR" sz="1600" b="1" dirty="0">
                <a:solidFill>
                  <a:srgbClr val="FF0000"/>
                </a:solidFill>
                <a:latin typeface="Courier New"/>
                <a:ea typeface="Courier New"/>
                <a:cs typeface="Courier New"/>
                <a:sym typeface="Courier New"/>
              </a:rPr>
              <a:t>(): {…};</a:t>
            </a:r>
          </a:p>
          <a:p>
            <a:pPr lvl="0">
              <a:lnSpc>
                <a:spcPct val="115000"/>
              </a:lnSpc>
            </a:pPr>
            <a:r>
              <a:rPr lang="es-US" sz="1600" b="1" dirty="0">
                <a:solidFill>
                  <a:srgbClr val="FF0000"/>
                </a:solidFill>
                <a:latin typeface="Courier New"/>
                <a:ea typeface="Courier New"/>
                <a:cs typeface="Courier New"/>
                <a:sym typeface="Courier New"/>
              </a:rPr>
              <a:t>  case </a:t>
            </a:r>
            <a:r>
              <a:rPr lang="es-US" sz="1600" b="1" dirty="0" err="1">
                <a:solidFill>
                  <a:srgbClr val="FF0000"/>
                </a:solidFill>
                <a:latin typeface="Courier New"/>
                <a:ea typeface="Courier New"/>
                <a:cs typeface="Courier New"/>
                <a:sym typeface="Courier New"/>
              </a:rPr>
              <a:t>valorMaximo</a:t>
            </a:r>
            <a:r>
              <a:rPr lang="es-US" sz="1600" b="1" dirty="0">
                <a:solidFill>
                  <a:srgbClr val="FF0000"/>
                </a:solidFill>
                <a:latin typeface="Courier New"/>
                <a:ea typeface="Courier New"/>
                <a:cs typeface="Courier New"/>
                <a:sym typeface="Courier New"/>
              </a:rPr>
              <a:t>: {…};</a:t>
            </a:r>
            <a:endParaRPr lang="es-AR" sz="1600" b="1" dirty="0">
              <a:solidFill>
                <a:srgbClr val="FF0000"/>
              </a:solidFill>
              <a:latin typeface="Courier New"/>
              <a:ea typeface="Courier New"/>
              <a:cs typeface="Courier New"/>
              <a:sym typeface="Courier New"/>
            </a:endParaRPr>
          </a:p>
          <a:p>
            <a:pPr lvl="0" rtl="0">
              <a:lnSpc>
                <a:spcPct val="115000"/>
              </a:lnSpc>
              <a:spcBef>
                <a:spcPts val="0"/>
              </a:spcBef>
              <a:buNone/>
            </a:pPr>
            <a:r>
              <a:rPr lang="es-AR" sz="1600" b="1" dirty="0">
                <a:solidFill>
                  <a:srgbClr val="FF0000"/>
                </a:solidFill>
                <a:latin typeface="Courier New"/>
                <a:ea typeface="Courier New"/>
                <a:cs typeface="Courier New"/>
                <a:sym typeface="Courier New"/>
              </a:rPr>
              <a:t>}</a:t>
            </a:r>
          </a:p>
        </p:txBody>
      </p:sp>
      <p:sp>
        <p:nvSpPr>
          <p:cNvPr id="18" name="Rectángulo 17"/>
          <p:cNvSpPr/>
          <p:nvPr/>
        </p:nvSpPr>
        <p:spPr>
          <a:xfrm>
            <a:off x="5176756" y="3261360"/>
            <a:ext cx="3819623" cy="1854354"/>
          </a:xfrm>
          <a:prstGeom prst="rect">
            <a:avLst/>
          </a:prstGeom>
        </p:spPr>
        <p:txBody>
          <a:bodyPr wrap="square">
            <a:spAutoFit/>
          </a:bodyPr>
          <a:lstStyle/>
          <a:p>
            <a:pPr marL="742950" lvl="0" indent="-285750">
              <a:spcBef>
                <a:spcPts val="300"/>
              </a:spcBef>
              <a:buFont typeface="Arial" panose="020B0604020202020204" pitchFamily="34" charset="0"/>
              <a:buChar char="•"/>
            </a:pPr>
            <a:r>
              <a:rPr lang="es-AR" sz="1600" b="1" dirty="0">
                <a:solidFill>
                  <a:srgbClr val="292929"/>
                </a:solidFill>
                <a:latin typeface="Arial" panose="020B0604020202020204" pitchFamily="34" charset="0"/>
                <a:cs typeface="Arial" panose="020B0604020202020204" pitchFamily="34" charset="0"/>
              </a:rPr>
              <a:t>Los valores literales NO pueden ser: Variables, Expresiones, Llamadas a métodos</a:t>
            </a:r>
          </a:p>
          <a:p>
            <a:pPr marL="742950" lvl="0" indent="-285750">
              <a:spcBef>
                <a:spcPts val="300"/>
              </a:spcBef>
              <a:buFont typeface="Arial" panose="020B0604020202020204" pitchFamily="34" charset="0"/>
              <a:buChar char="•"/>
            </a:pPr>
            <a:r>
              <a:rPr lang="es-AR" sz="1600" b="1" dirty="0">
                <a:solidFill>
                  <a:srgbClr val="292929"/>
                </a:solidFill>
                <a:latin typeface="Arial" panose="020B0604020202020204" pitchFamily="34" charset="0"/>
                <a:cs typeface="Arial" panose="020B0604020202020204" pitchFamily="34" charset="0"/>
              </a:rPr>
              <a:t>Los valores literales pueden ser: Constantes, Literales (por ejemplo: ‘A’ o 10)</a:t>
            </a:r>
          </a:p>
        </p:txBody>
      </p:sp>
    </p:spTree>
    <p:extLst>
      <p:ext uri="{BB962C8B-B14F-4D97-AF65-F5344CB8AC3E}">
        <p14:creationId xmlns:p14="http://schemas.microsoft.com/office/powerpoint/2010/main" xmlns="" val="8333601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Sentencia </a:t>
            </a:r>
            <a:r>
              <a:rPr lang="es-ES_tradnl" b="1" dirty="0" err="1"/>
              <a:t>Switch</a:t>
            </a:r>
            <a:r>
              <a:rPr lang="es-ES_tradnl" dirty="0"/>
              <a:t/>
            </a:r>
            <a:br>
              <a:rPr lang="es-ES_tradnl" dirty="0"/>
            </a:br>
            <a:r>
              <a:rPr lang="es-ES_tradnl" sz="2800" i="1" dirty="0"/>
              <a:t>Restricciones</a:t>
            </a:r>
            <a:endParaRPr lang="es-ES_tradnl" i="1" dirty="0"/>
          </a:p>
        </p:txBody>
      </p:sp>
      <p:sp>
        <p:nvSpPr>
          <p:cNvPr id="3" name="Marcador de contenido 2"/>
          <p:cNvSpPr>
            <a:spLocks noGrp="1"/>
          </p:cNvSpPr>
          <p:nvPr>
            <p:ph idx="1"/>
          </p:nvPr>
        </p:nvSpPr>
        <p:spPr/>
        <p:txBody>
          <a:bodyPr>
            <a:normAutofit fontScale="85000" lnSpcReduction="20000"/>
          </a:bodyPr>
          <a:lstStyle/>
          <a:p>
            <a:pPr marL="457200" lvl="0" indent="-393700">
              <a:lnSpc>
                <a:spcPct val="115000"/>
              </a:lnSpc>
              <a:spcBef>
                <a:spcPts val="0"/>
              </a:spcBef>
              <a:buSzPct val="100000"/>
              <a:buChar char="●"/>
            </a:pPr>
            <a:r>
              <a:rPr lang="es-AR" dirty="0"/>
              <a:t>Sólo se pueden testear igualdades</a:t>
            </a:r>
          </a:p>
          <a:p>
            <a:pPr lvl="0">
              <a:lnSpc>
                <a:spcPct val="115000"/>
              </a:lnSpc>
              <a:spcBef>
                <a:spcPts val="0"/>
              </a:spcBef>
              <a:buNone/>
            </a:pPr>
            <a:endParaRPr lang="es-AR" dirty="0"/>
          </a:p>
          <a:p>
            <a:pPr marL="457200" lvl="0" indent="-393700">
              <a:lnSpc>
                <a:spcPct val="115000"/>
              </a:lnSpc>
              <a:spcBef>
                <a:spcPts val="0"/>
              </a:spcBef>
              <a:buSzPct val="100000"/>
              <a:buChar char="●"/>
            </a:pPr>
            <a:r>
              <a:rPr lang="es-AR" dirty="0"/>
              <a:t>No se puede usar para realizar un comparación del tipo </a:t>
            </a:r>
            <a:r>
              <a:rPr lang="es-AR" i="1" dirty="0"/>
              <a:t>“es mayor que”</a:t>
            </a:r>
            <a:r>
              <a:rPr lang="es-AR" dirty="0"/>
              <a:t>, </a:t>
            </a:r>
            <a:r>
              <a:rPr lang="es-AR" i="1" dirty="0"/>
              <a:t>“es menor que”</a:t>
            </a:r>
            <a:r>
              <a:rPr lang="es-AR" dirty="0"/>
              <a:t>, </a:t>
            </a:r>
            <a:r>
              <a:rPr lang="es-AR" i="1" dirty="0"/>
              <a:t>“es mayor o igual que”</a:t>
            </a:r>
            <a:r>
              <a:rPr lang="es-AR" dirty="0"/>
              <a:t>, </a:t>
            </a:r>
            <a:r>
              <a:rPr lang="es-AR" i="1" dirty="0"/>
              <a:t>“es menor o igual que”</a:t>
            </a:r>
            <a:r>
              <a:rPr lang="es-AR" dirty="0"/>
              <a:t> (&gt;, &lt;, &gt;=, &lt;=)</a:t>
            </a:r>
          </a:p>
          <a:p>
            <a:pPr lvl="0">
              <a:lnSpc>
                <a:spcPct val="115000"/>
              </a:lnSpc>
              <a:spcBef>
                <a:spcPts val="0"/>
              </a:spcBef>
              <a:buNone/>
            </a:pPr>
            <a:endParaRPr lang="es-AR" dirty="0"/>
          </a:p>
          <a:p>
            <a:pPr marL="457200" lvl="0" indent="-393700">
              <a:lnSpc>
                <a:spcPct val="115000"/>
              </a:lnSpc>
              <a:spcBef>
                <a:spcPts val="0"/>
              </a:spcBef>
              <a:buSzPct val="100000"/>
              <a:buChar char="●"/>
            </a:pPr>
            <a:r>
              <a:rPr lang="es-AR" dirty="0"/>
              <a:t>No se puede usar para comparar contra más de un valor</a:t>
            </a:r>
          </a:p>
          <a:p>
            <a:pPr lvl="0">
              <a:lnSpc>
                <a:spcPct val="115000"/>
              </a:lnSpc>
              <a:spcBef>
                <a:spcPts val="0"/>
              </a:spcBef>
              <a:buNone/>
            </a:pPr>
            <a:endParaRPr lang="es-AR" dirty="0"/>
          </a:p>
          <a:p>
            <a:pPr marL="457200" lvl="0" indent="-393700">
              <a:lnSpc>
                <a:spcPct val="115000"/>
              </a:lnSpc>
              <a:spcBef>
                <a:spcPts val="0"/>
              </a:spcBef>
              <a:buClr>
                <a:srgbClr val="292929"/>
              </a:buClr>
              <a:buSzPct val="100000"/>
              <a:buChar char="●"/>
            </a:pPr>
            <a:r>
              <a:rPr lang="es-AR" dirty="0"/>
              <a:t>Funciona con tipos primitivos: </a:t>
            </a:r>
            <a:r>
              <a:rPr lang="es-AR" dirty="0" err="1"/>
              <a:t>char</a:t>
            </a:r>
            <a:r>
              <a:rPr lang="es-AR" dirty="0"/>
              <a:t>, byte, short, </a:t>
            </a:r>
            <a:r>
              <a:rPr lang="es-AR" dirty="0" err="1"/>
              <a:t>char</a:t>
            </a:r>
            <a:r>
              <a:rPr lang="es-AR" dirty="0"/>
              <a:t>, </a:t>
            </a:r>
            <a:r>
              <a:rPr lang="es-AR" dirty="0" err="1"/>
              <a:t>int</a:t>
            </a:r>
            <a:r>
              <a:rPr lang="es-AR" dirty="0"/>
              <a:t>. </a:t>
            </a:r>
            <a:r>
              <a:rPr lang="es-AR" dirty="0" err="1"/>
              <a:t>Wrappers</a:t>
            </a:r>
            <a:r>
              <a:rPr lang="es-AR" dirty="0"/>
              <a:t>: </a:t>
            </a:r>
            <a:r>
              <a:rPr lang="es-AR" dirty="0" err="1"/>
              <a:t>Character</a:t>
            </a:r>
            <a:r>
              <a:rPr lang="es-AR" dirty="0"/>
              <a:t>, Byte, Short, and </a:t>
            </a:r>
            <a:r>
              <a:rPr lang="es-AR" dirty="0" err="1"/>
              <a:t>Integer</a:t>
            </a:r>
            <a:r>
              <a:rPr lang="es-AR" dirty="0"/>
              <a:t>. Adicionalmente </a:t>
            </a:r>
            <a:r>
              <a:rPr lang="es-AR" dirty="0" err="1"/>
              <a:t>String</a:t>
            </a:r>
            <a:r>
              <a:rPr lang="es-AR" dirty="0"/>
              <a:t> (Java 7+)</a:t>
            </a:r>
          </a:p>
          <a:p>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52</a:t>
            </a:fld>
            <a:endParaRPr lang="es-ES_tradnl" dirty="0"/>
          </a:p>
        </p:txBody>
      </p:sp>
    </p:spTree>
    <p:extLst>
      <p:ext uri="{BB962C8B-B14F-4D97-AF65-F5344CB8AC3E}">
        <p14:creationId xmlns:p14="http://schemas.microsoft.com/office/powerpoint/2010/main" xmlns="" val="199408557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Sentencias de Iteración</a:t>
            </a:r>
          </a:p>
        </p:txBody>
      </p:sp>
      <p:sp>
        <p:nvSpPr>
          <p:cNvPr id="3" name="Marcador de contenido 2"/>
          <p:cNvSpPr>
            <a:spLocks noGrp="1"/>
          </p:cNvSpPr>
          <p:nvPr>
            <p:ph idx="1"/>
          </p:nvPr>
        </p:nvSpPr>
        <p:spPr>
          <a:xfrm>
            <a:off x="628650" y="2160000"/>
            <a:ext cx="7886700" cy="1291538"/>
          </a:xfrm>
        </p:spPr>
        <p:txBody>
          <a:bodyPr>
            <a:normAutofit/>
          </a:bodyPr>
          <a:lstStyle/>
          <a:p>
            <a:pPr algn="just"/>
            <a:r>
              <a:rPr lang="es-AR" sz="2000" dirty="0"/>
              <a:t>Las Sentencias de </a:t>
            </a:r>
            <a:r>
              <a:rPr lang="es-AR" sz="2000" b="1" dirty="0"/>
              <a:t>Iteración</a:t>
            </a:r>
            <a:r>
              <a:rPr lang="es-AR" sz="2000" dirty="0"/>
              <a:t> o </a:t>
            </a:r>
            <a:r>
              <a:rPr lang="es-AR" sz="2000" b="1" dirty="0"/>
              <a:t>Ciclos</a:t>
            </a:r>
            <a:r>
              <a:rPr lang="es-AR" sz="2000" dirty="0"/>
              <a:t> son estructuras de control que repiten la ejecución de un grupo de instrucciones</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53</a:t>
            </a:fld>
            <a:endParaRPr lang="es-ES_tradnl" dirty="0"/>
          </a:p>
        </p:txBody>
      </p:sp>
      <p:pic>
        <p:nvPicPr>
          <p:cNvPr id="1026" name="Picture 2" descr="Resultado de imagen para estructuras de iteracion"/>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157802" y="3227604"/>
            <a:ext cx="2844531" cy="3001592"/>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ángulo 3"/>
          <p:cNvSpPr/>
          <p:nvPr/>
        </p:nvSpPr>
        <p:spPr>
          <a:xfrm>
            <a:off x="628650" y="3325968"/>
            <a:ext cx="5443113" cy="1631216"/>
          </a:xfrm>
          <a:prstGeom prst="rect">
            <a:avLst/>
          </a:prstGeom>
        </p:spPr>
        <p:txBody>
          <a:bodyPr wrap="square">
            <a:spAutoFit/>
          </a:bodyPr>
          <a:lstStyle/>
          <a:p>
            <a:pPr marL="342900" lvl="0" indent="-342900" algn="just">
              <a:buFont typeface="Arial" panose="020B0604020202020204" pitchFamily="34" charset="0"/>
              <a:buChar char="•"/>
            </a:pPr>
            <a:r>
              <a:rPr lang="es-AR" sz="2000" dirty="0">
                <a:latin typeface="Arial" panose="020B0604020202020204" pitchFamily="34" charset="0"/>
                <a:cs typeface="Arial" panose="020B0604020202020204" pitchFamily="34" charset="0"/>
              </a:rPr>
              <a:t>Son estructuras de control condicionales, ya que dentro de las mismas se repite la ejecución de una o más instrucciones </a:t>
            </a:r>
            <a:r>
              <a:rPr lang="es-AR" sz="2000" b="1" dirty="0">
                <a:latin typeface="Arial" panose="020B0604020202020204" pitchFamily="34" charset="0"/>
                <a:cs typeface="Arial" panose="020B0604020202020204" pitchFamily="34" charset="0"/>
              </a:rPr>
              <a:t>mientras</a:t>
            </a:r>
            <a:r>
              <a:rPr lang="es-AR" sz="2000" dirty="0">
                <a:latin typeface="Arial" panose="020B0604020202020204" pitchFamily="34" charset="0"/>
                <a:cs typeface="Arial" panose="020B0604020202020204" pitchFamily="34" charset="0"/>
              </a:rPr>
              <a:t> que una a condición especifica se cumpla</a:t>
            </a:r>
          </a:p>
        </p:txBody>
      </p:sp>
    </p:spTree>
    <p:extLst>
      <p:ext uri="{BB962C8B-B14F-4D97-AF65-F5344CB8AC3E}">
        <p14:creationId xmlns:p14="http://schemas.microsoft.com/office/powerpoint/2010/main" xmlns="" val="29210374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b="1" dirty="0"/>
              <a:t>Sentencias de </a:t>
            </a:r>
            <a:r>
              <a:rPr lang="es-ES_tradnl" b="1" dirty="0"/>
              <a:t>Iteración</a:t>
            </a:r>
            <a:r>
              <a:rPr lang="es-AR" dirty="0"/>
              <a:t/>
            </a:r>
            <a:br>
              <a:rPr lang="es-AR" dirty="0"/>
            </a:br>
            <a:r>
              <a:rPr lang="es-ES_tradnl" sz="2800" i="1" dirty="0"/>
              <a:t>Problema: Calcular el saldos/montos totales</a:t>
            </a:r>
            <a:endParaRPr lang="es-ES_tradnl" sz="2800" dirty="0"/>
          </a:p>
        </p:txBody>
      </p:sp>
      <p:sp>
        <p:nvSpPr>
          <p:cNvPr id="3" name="Marcador de contenido 2"/>
          <p:cNvSpPr>
            <a:spLocks noGrp="1"/>
          </p:cNvSpPr>
          <p:nvPr>
            <p:ph idx="1"/>
          </p:nvPr>
        </p:nvSpPr>
        <p:spPr/>
        <p:txBody>
          <a:bodyPr>
            <a:normAutofit/>
          </a:bodyPr>
          <a:lstStyle/>
          <a:p>
            <a:r>
              <a:rPr lang="es-ES_tradnl" sz="2400" dirty="0"/>
              <a:t>Un cliente requiere conocer el saldo de su tarjeta de crédito a partir de todos los consumos del mes</a:t>
            </a:r>
          </a:p>
          <a:p>
            <a:pPr marL="0" indent="0">
              <a:buNone/>
            </a:pPr>
            <a:endParaRPr lang="es-ES_tradnl" sz="1800" dirty="0"/>
          </a:p>
          <a:p>
            <a:pPr marL="0" indent="0">
              <a:buNone/>
            </a:pPr>
            <a:r>
              <a:rPr lang="es-ES_tradnl" sz="1800" b="1" dirty="0"/>
              <a:t>PARA CADA </a:t>
            </a:r>
            <a:r>
              <a:rPr lang="es-ES_tradnl" sz="1800" dirty="0"/>
              <a:t>consumo del cliente </a:t>
            </a:r>
            <a:r>
              <a:rPr lang="es-ES_tradnl" sz="1800" b="1" dirty="0"/>
              <a:t>EN</a:t>
            </a:r>
            <a:r>
              <a:rPr lang="es-ES_tradnl" sz="1800" dirty="0"/>
              <a:t> la lista de consumos </a:t>
            </a:r>
            <a:r>
              <a:rPr lang="es-ES_tradnl" sz="1800" b="1" dirty="0"/>
              <a:t>HACER</a:t>
            </a:r>
          </a:p>
          <a:p>
            <a:pPr marL="0" indent="0">
              <a:buNone/>
            </a:pPr>
            <a:r>
              <a:rPr lang="es-ES_tradnl" sz="1800" dirty="0"/>
              <a:t>	Sumar </a:t>
            </a:r>
            <a:r>
              <a:rPr lang="es-ES_tradnl" sz="1800" dirty="0" err="1"/>
              <a:t>consumo.monto</a:t>
            </a:r>
            <a:r>
              <a:rPr lang="es-ES_tradnl" sz="1800" dirty="0"/>
              <a:t> al total</a:t>
            </a:r>
          </a:p>
          <a:p>
            <a:pPr marL="0" indent="0">
              <a:buNone/>
            </a:pPr>
            <a:r>
              <a:rPr lang="es-ES_tradnl" sz="1800" b="1" dirty="0"/>
              <a:t>RETORNAR</a:t>
            </a:r>
            <a:r>
              <a:rPr lang="es-ES_tradnl" sz="1800" dirty="0"/>
              <a:t> total</a:t>
            </a:r>
          </a:p>
          <a:p>
            <a:pPr marL="0" indent="0">
              <a:buNone/>
            </a:pPr>
            <a:endParaRPr lang="es-ES_tradnl" sz="1800" dirty="0"/>
          </a:p>
          <a:p>
            <a:pPr marL="0" indent="0">
              <a:buNone/>
            </a:pPr>
            <a:r>
              <a:rPr lang="es-ES_tradnl" sz="1800" b="1" dirty="0"/>
              <a:t>MIENTRAS QUE </a:t>
            </a:r>
            <a:r>
              <a:rPr lang="es-ES_tradnl" sz="1800" dirty="0"/>
              <a:t>haya consumos sin procesar </a:t>
            </a:r>
            <a:r>
              <a:rPr lang="es-ES_tradnl" sz="1800" b="1" dirty="0"/>
              <a:t>HACER</a:t>
            </a:r>
          </a:p>
          <a:p>
            <a:pPr marL="0" indent="0">
              <a:buNone/>
            </a:pPr>
            <a:r>
              <a:rPr lang="es-ES_tradnl" sz="1800" dirty="0"/>
              <a:t>	Sumar </a:t>
            </a:r>
            <a:r>
              <a:rPr lang="es-ES_tradnl" sz="1800" dirty="0" err="1"/>
              <a:t>consumo.monto</a:t>
            </a:r>
            <a:r>
              <a:rPr lang="es-ES_tradnl" sz="1800" dirty="0"/>
              <a:t> al total</a:t>
            </a:r>
          </a:p>
          <a:p>
            <a:pPr marL="0" indent="0">
              <a:buNone/>
            </a:pPr>
            <a:r>
              <a:rPr lang="es-ES_tradnl" sz="1800" dirty="0"/>
              <a:t>	Posicionarse sobre el siguiente consumo</a:t>
            </a:r>
          </a:p>
          <a:p>
            <a:pPr marL="0" indent="0">
              <a:buNone/>
            </a:pPr>
            <a:r>
              <a:rPr lang="es-ES_tradnl" sz="1800" b="1" dirty="0"/>
              <a:t>RETORNAR</a:t>
            </a:r>
            <a:r>
              <a:rPr lang="es-ES_tradnl" sz="1800" dirty="0"/>
              <a:t> total</a:t>
            </a:r>
          </a:p>
          <a:p>
            <a:pPr marL="0" indent="0">
              <a:buNone/>
            </a:pPr>
            <a:endParaRPr lang="es-ES_tradnl" sz="18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54</a:t>
            </a:fld>
            <a:endParaRPr lang="es-ES_tradnl" dirty="0"/>
          </a:p>
        </p:txBody>
      </p:sp>
    </p:spTree>
    <p:extLst>
      <p:ext uri="{BB962C8B-B14F-4D97-AF65-F5344CB8AC3E}">
        <p14:creationId xmlns:p14="http://schemas.microsoft.com/office/powerpoint/2010/main" xmlns="" val="21931603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La Sentencia WHILE</a:t>
            </a:r>
          </a:p>
        </p:txBody>
      </p:sp>
      <p:sp>
        <p:nvSpPr>
          <p:cNvPr id="3" name="Marcador de contenido 2"/>
          <p:cNvSpPr>
            <a:spLocks noGrp="1"/>
          </p:cNvSpPr>
          <p:nvPr>
            <p:ph idx="1"/>
          </p:nvPr>
        </p:nvSpPr>
        <p:spPr/>
        <p:txBody>
          <a:bodyPr>
            <a:normAutofit fontScale="77500" lnSpcReduction="20000"/>
          </a:bodyPr>
          <a:lstStyle/>
          <a:p>
            <a:pPr marL="533400" indent="-457200">
              <a:lnSpc>
                <a:spcPct val="115000"/>
              </a:lnSpc>
              <a:spcBef>
                <a:spcPts val="0"/>
              </a:spcBef>
              <a:buClr>
                <a:srgbClr val="292929"/>
              </a:buClr>
              <a:buSzPct val="100000"/>
            </a:pPr>
            <a:r>
              <a:rPr lang="es-AR" sz="2600" dirty="0">
                <a:solidFill>
                  <a:srgbClr val="292929"/>
                </a:solidFill>
              </a:rPr>
              <a:t>Un bucle </a:t>
            </a:r>
            <a:r>
              <a:rPr lang="es-AR" sz="2600" b="1" dirty="0" err="1">
                <a:solidFill>
                  <a:srgbClr val="FF3300"/>
                </a:solidFill>
              </a:rPr>
              <a:t>while</a:t>
            </a:r>
            <a:r>
              <a:rPr lang="es-AR" sz="2600" dirty="0">
                <a:solidFill>
                  <a:srgbClr val="292929"/>
                </a:solidFill>
              </a:rPr>
              <a:t> itera un bloque de código mientras una condición es verdadera</a:t>
            </a:r>
          </a:p>
          <a:p>
            <a:pPr marL="533400" indent="-457200">
              <a:lnSpc>
                <a:spcPct val="115000"/>
              </a:lnSpc>
              <a:spcBef>
                <a:spcPts val="0"/>
              </a:spcBef>
              <a:buClr>
                <a:srgbClr val="292929"/>
              </a:buClr>
              <a:buSzPct val="100000"/>
            </a:pPr>
            <a:r>
              <a:rPr lang="es-AR" sz="2600" dirty="0">
                <a:solidFill>
                  <a:srgbClr val="292929"/>
                </a:solidFill>
              </a:rPr>
              <a:t>Forma general de la sentencia </a:t>
            </a:r>
            <a:r>
              <a:rPr lang="es-AR" sz="2600" b="1" dirty="0" err="1">
                <a:solidFill>
                  <a:srgbClr val="292929"/>
                </a:solidFill>
              </a:rPr>
              <a:t>while</a:t>
            </a:r>
            <a:r>
              <a:rPr lang="es-AR" sz="2600" dirty="0">
                <a:solidFill>
                  <a:srgbClr val="292929"/>
                </a:solidFill>
              </a:rPr>
              <a:t>:</a:t>
            </a:r>
          </a:p>
          <a:p>
            <a:pPr lvl="0"/>
            <a:endParaRPr lang="es-AR" sz="2400" dirty="0">
              <a:solidFill>
                <a:srgbClr val="292929"/>
              </a:solidFill>
            </a:endParaRPr>
          </a:p>
          <a:p>
            <a:endParaRPr lang="es-ES_tradnl" sz="2400" dirty="0"/>
          </a:p>
          <a:p>
            <a:endParaRPr lang="es-ES_tradnl" sz="2400" dirty="0"/>
          </a:p>
          <a:p>
            <a:endParaRPr lang="es-ES_tradnl" sz="2000" dirty="0"/>
          </a:p>
          <a:p>
            <a:pPr marL="0" lvl="0" indent="0">
              <a:buNone/>
            </a:pPr>
            <a:endParaRPr lang="es-AR" sz="2000" dirty="0">
              <a:solidFill>
                <a:srgbClr val="292929"/>
              </a:solidFill>
            </a:endParaRPr>
          </a:p>
          <a:p>
            <a:pPr marL="0" lvl="0" indent="0">
              <a:lnSpc>
                <a:spcPct val="115000"/>
              </a:lnSpc>
              <a:spcBef>
                <a:spcPts val="0"/>
              </a:spcBef>
              <a:buNone/>
            </a:pPr>
            <a:endParaRPr lang="es-AR" sz="2000" dirty="0">
              <a:solidFill>
                <a:srgbClr val="292929"/>
              </a:solidFill>
            </a:endParaRPr>
          </a:p>
          <a:p>
            <a:pPr lvl="0" algn="just">
              <a:lnSpc>
                <a:spcPct val="115000"/>
              </a:lnSpc>
              <a:spcBef>
                <a:spcPts val="1100"/>
              </a:spcBef>
              <a:buClr>
                <a:schemeClr val="dk1"/>
              </a:buClr>
              <a:buSzPct val="61111"/>
              <a:buNone/>
            </a:pPr>
            <a:endParaRPr lang="es-AR" sz="2000" b="1" dirty="0">
              <a:solidFill>
                <a:srgbClr val="FF0000"/>
              </a:solidFill>
              <a:latin typeface="Arial" panose="020B0604020202020204" pitchFamily="34" charset="0"/>
              <a:cs typeface="Arial" panose="020B0604020202020204" pitchFamily="34" charset="0"/>
            </a:endParaRPr>
          </a:p>
          <a:p>
            <a:pPr lvl="0" algn="just">
              <a:lnSpc>
                <a:spcPct val="115000"/>
              </a:lnSpc>
              <a:spcBef>
                <a:spcPts val="1100"/>
              </a:spcBef>
              <a:buClr>
                <a:schemeClr val="dk1"/>
              </a:buClr>
              <a:buSzPct val="61111"/>
              <a:buNone/>
            </a:pPr>
            <a:r>
              <a:rPr lang="es-AR" sz="2000" b="1" dirty="0" err="1">
                <a:solidFill>
                  <a:srgbClr val="FF0000"/>
                </a:solidFill>
                <a:latin typeface="Arial" panose="020B0604020202020204" pitchFamily="34" charset="0"/>
                <a:cs typeface="Arial" panose="020B0604020202020204" pitchFamily="34" charset="0"/>
              </a:rPr>
              <a:t>expresión_lógica</a:t>
            </a:r>
            <a:r>
              <a:rPr lang="es-AR" sz="2000" b="1" dirty="0">
                <a:solidFill>
                  <a:srgbClr val="FF0000"/>
                </a:solidFill>
                <a:latin typeface="Arial" panose="020B0604020202020204" pitchFamily="34" charset="0"/>
                <a:cs typeface="Arial" panose="020B0604020202020204" pitchFamily="34" charset="0"/>
              </a:rPr>
              <a:t>:</a:t>
            </a:r>
            <a:r>
              <a:rPr lang="es-AR" sz="2000" dirty="0">
                <a:solidFill>
                  <a:srgbClr val="292929"/>
                </a:solidFill>
                <a:latin typeface="Arial" panose="020B0604020202020204" pitchFamily="34" charset="0"/>
                <a:cs typeface="Arial" panose="020B0604020202020204" pitchFamily="34" charset="0"/>
              </a:rPr>
              <a:t> toma el valor </a:t>
            </a:r>
            <a:r>
              <a:rPr lang="es-AR" sz="2000" b="1" dirty="0">
                <a:solidFill>
                  <a:srgbClr val="292929"/>
                </a:solidFill>
                <a:latin typeface="Arial" panose="020B0604020202020204" pitchFamily="34" charset="0"/>
                <a:cs typeface="Arial" panose="020B0604020202020204" pitchFamily="34" charset="0"/>
              </a:rPr>
              <a:t>true</a:t>
            </a:r>
            <a:r>
              <a:rPr lang="es-AR" sz="2000" dirty="0">
                <a:solidFill>
                  <a:srgbClr val="292929"/>
                </a:solidFill>
                <a:latin typeface="Arial" panose="020B0604020202020204" pitchFamily="34" charset="0"/>
                <a:cs typeface="Arial" panose="020B0604020202020204" pitchFamily="34" charset="0"/>
              </a:rPr>
              <a:t> o </a:t>
            </a:r>
            <a:r>
              <a:rPr lang="es-AR" sz="2000" b="1" dirty="0">
                <a:solidFill>
                  <a:srgbClr val="292929"/>
                </a:solidFill>
                <a:latin typeface="Arial" panose="020B0604020202020204" pitchFamily="34" charset="0"/>
                <a:cs typeface="Arial" panose="020B0604020202020204" pitchFamily="34" charset="0"/>
              </a:rPr>
              <a:t>false</a:t>
            </a:r>
            <a:r>
              <a:rPr lang="es-AR" sz="2000" dirty="0">
                <a:solidFill>
                  <a:srgbClr val="292929"/>
                </a:solidFill>
                <a:latin typeface="Arial" panose="020B0604020202020204" pitchFamily="34" charset="0"/>
                <a:cs typeface="Arial" panose="020B0604020202020204" pitchFamily="34" charset="0"/>
              </a:rPr>
              <a:t> y es evaluada </a:t>
            </a:r>
            <a:r>
              <a:rPr lang="es-AR" sz="2000" b="1" u="sng" dirty="0">
                <a:solidFill>
                  <a:srgbClr val="292929"/>
                </a:solidFill>
                <a:latin typeface="Arial" panose="020B0604020202020204" pitchFamily="34" charset="0"/>
                <a:cs typeface="Arial" panose="020B0604020202020204" pitchFamily="34" charset="0"/>
              </a:rPr>
              <a:t>antes</a:t>
            </a:r>
            <a:r>
              <a:rPr lang="es-AR" sz="2000" dirty="0">
                <a:solidFill>
                  <a:srgbClr val="292929"/>
                </a:solidFill>
                <a:latin typeface="Arial" panose="020B0604020202020204" pitchFamily="34" charset="0"/>
                <a:cs typeface="Arial" panose="020B0604020202020204" pitchFamily="34" charset="0"/>
              </a:rPr>
              <a:t> de cada iteración</a:t>
            </a:r>
          </a:p>
          <a:p>
            <a:pPr lvl="0" algn="just">
              <a:lnSpc>
                <a:spcPct val="115000"/>
              </a:lnSpc>
              <a:spcBef>
                <a:spcPts val="1100"/>
              </a:spcBef>
              <a:buClr>
                <a:schemeClr val="dk1"/>
              </a:buClr>
              <a:buSzPct val="61111"/>
              <a:buNone/>
            </a:pPr>
            <a:r>
              <a:rPr lang="es-AR" sz="2000" b="1" dirty="0">
                <a:solidFill>
                  <a:srgbClr val="FF0000"/>
                </a:solidFill>
                <a:latin typeface="Arial" panose="020B0604020202020204" pitchFamily="34" charset="0"/>
                <a:cs typeface="Arial" panose="020B0604020202020204" pitchFamily="34" charset="0"/>
              </a:rPr>
              <a:t>bloque de código</a:t>
            </a:r>
            <a:r>
              <a:rPr lang="es-AR" sz="2000" dirty="0">
                <a:solidFill>
                  <a:srgbClr val="FF0000"/>
                </a:solidFill>
                <a:latin typeface="Arial" panose="020B0604020202020204" pitchFamily="34" charset="0"/>
                <a:cs typeface="Arial" panose="020B0604020202020204" pitchFamily="34" charset="0"/>
              </a:rPr>
              <a:t>: </a:t>
            </a:r>
            <a:r>
              <a:rPr lang="es-AR" sz="2000" dirty="0">
                <a:solidFill>
                  <a:srgbClr val="292929"/>
                </a:solidFill>
                <a:latin typeface="Arial" panose="020B0604020202020204" pitchFamily="34" charset="0"/>
                <a:cs typeface="Arial" panose="020B0604020202020204" pitchFamily="34" charset="0"/>
              </a:rPr>
              <a:t>representa las líneas de código que son ejecutas si la </a:t>
            </a:r>
            <a:r>
              <a:rPr lang="es-AR" sz="2000" b="1" u="sng" dirty="0">
                <a:solidFill>
                  <a:srgbClr val="292929"/>
                </a:solidFill>
                <a:latin typeface="Arial" panose="020B0604020202020204" pitchFamily="34" charset="0"/>
                <a:cs typeface="Arial" panose="020B0604020202020204" pitchFamily="34" charset="0"/>
              </a:rPr>
              <a:t>expresión lógica es verdadera</a:t>
            </a:r>
            <a:endParaRPr lang="es-AR" sz="2000" dirty="0">
              <a:solidFill>
                <a:srgbClr val="292929"/>
              </a:solidFill>
              <a:latin typeface="Arial" panose="020B0604020202020204" pitchFamily="34" charset="0"/>
              <a:cs typeface="Arial" panose="020B0604020202020204" pitchFamily="34" charset="0"/>
            </a:endParaRP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55</a:t>
            </a:fld>
            <a:endParaRPr lang="es-ES_tradnl" dirty="0"/>
          </a:p>
        </p:txBody>
      </p:sp>
      <p:sp>
        <p:nvSpPr>
          <p:cNvPr id="6" name="Shape 228"/>
          <p:cNvSpPr txBox="1"/>
          <p:nvPr/>
        </p:nvSpPr>
        <p:spPr>
          <a:xfrm>
            <a:off x="749502" y="2742488"/>
            <a:ext cx="4968717" cy="3000000"/>
          </a:xfrm>
          <a:prstGeom prst="rect">
            <a:avLst/>
          </a:prstGeom>
          <a:noFill/>
          <a:ln>
            <a:noFill/>
          </a:ln>
        </p:spPr>
        <p:txBody>
          <a:bodyPr lIns="91425" tIns="91425" rIns="91425" bIns="91425" anchor="ctr" anchorCtr="0">
            <a:noAutofit/>
          </a:bodyPr>
          <a:lstStyle/>
          <a:p>
            <a:pPr lvl="0">
              <a:lnSpc>
                <a:spcPct val="115000"/>
              </a:lnSpc>
              <a:buClr>
                <a:schemeClr val="dk1"/>
              </a:buClr>
              <a:buSzPct val="50000"/>
            </a:pPr>
            <a:r>
              <a:rPr lang="es-AR" sz="2400" b="1" dirty="0" err="1">
                <a:solidFill>
                  <a:srgbClr val="FF3300"/>
                </a:solidFill>
                <a:latin typeface="Courier New"/>
                <a:ea typeface="Courier New"/>
                <a:cs typeface="Courier New"/>
                <a:sym typeface="Courier New"/>
              </a:rPr>
              <a:t>while</a:t>
            </a:r>
            <a:r>
              <a:rPr lang="es-AR" sz="2400" b="1" dirty="0">
                <a:solidFill>
                  <a:srgbClr val="FF3300"/>
                </a:solidFill>
                <a:latin typeface="Courier New"/>
                <a:ea typeface="Courier New"/>
                <a:cs typeface="Courier New"/>
                <a:sym typeface="Courier New"/>
              </a:rPr>
              <a:t> (</a:t>
            </a:r>
            <a:r>
              <a:rPr lang="es-AR" sz="2400" b="1" dirty="0" err="1">
                <a:solidFill>
                  <a:srgbClr val="FF3300"/>
                </a:solidFill>
                <a:latin typeface="Courier New"/>
                <a:ea typeface="Courier New"/>
                <a:cs typeface="Courier New"/>
                <a:sym typeface="Courier New"/>
              </a:rPr>
              <a:t>expresión_lógica</a:t>
            </a:r>
            <a:r>
              <a:rPr lang="es-AR" sz="2400" b="1" dirty="0">
                <a:solidFill>
                  <a:srgbClr val="FF3300"/>
                </a:solidFill>
                <a:latin typeface="Courier New"/>
                <a:ea typeface="Courier New"/>
                <a:cs typeface="Courier New"/>
                <a:sym typeface="Courier New"/>
              </a:rPr>
              <a:t>) {</a:t>
            </a:r>
          </a:p>
          <a:p>
            <a:pPr lvl="0">
              <a:lnSpc>
                <a:spcPct val="115000"/>
              </a:lnSpc>
              <a:buClr>
                <a:schemeClr val="dk1"/>
              </a:buClr>
              <a:buSzPct val="50000"/>
            </a:pPr>
            <a:r>
              <a:rPr lang="es-AR" sz="2400" b="1" dirty="0">
                <a:solidFill>
                  <a:srgbClr val="FF3300"/>
                </a:solidFill>
                <a:latin typeface="Courier New"/>
                <a:ea typeface="Courier New"/>
                <a:cs typeface="Courier New"/>
                <a:sym typeface="Courier New"/>
              </a:rPr>
              <a:t>  bloque de código</a:t>
            </a:r>
          </a:p>
          <a:p>
            <a:pPr lvl="0">
              <a:lnSpc>
                <a:spcPct val="115000"/>
              </a:lnSpc>
              <a:buClr>
                <a:schemeClr val="dk1"/>
              </a:buClr>
              <a:buSzPct val="50000"/>
            </a:pPr>
            <a:r>
              <a:rPr lang="es-AR" sz="2400" b="1" dirty="0">
                <a:solidFill>
                  <a:srgbClr val="FF3300"/>
                </a:solidFill>
                <a:latin typeface="Courier New"/>
                <a:ea typeface="Courier New"/>
                <a:cs typeface="Courier New"/>
                <a:sym typeface="Courier New"/>
              </a:rPr>
              <a:t>}</a:t>
            </a:r>
          </a:p>
        </p:txBody>
      </p:sp>
    </p:spTree>
    <p:extLst>
      <p:ext uri="{BB962C8B-B14F-4D97-AF65-F5344CB8AC3E}">
        <p14:creationId xmlns:p14="http://schemas.microsoft.com/office/powerpoint/2010/main" xmlns="" val="36441307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US" b="1" dirty="0"/>
              <a:t>WHILE</a:t>
            </a:r>
            <a:r>
              <a:rPr lang="es-AR" dirty="0"/>
              <a:t/>
            </a:r>
            <a:br>
              <a:rPr lang="es-AR" dirty="0"/>
            </a:br>
            <a:r>
              <a:rPr lang="es-ES_tradnl" sz="2800" i="1" dirty="0"/>
              <a:t>Problema: Calcular el saldos/montos totales</a:t>
            </a:r>
            <a:endParaRPr lang="es-ES_tradnl" sz="2800" dirty="0"/>
          </a:p>
        </p:txBody>
      </p:sp>
      <p:sp>
        <p:nvSpPr>
          <p:cNvPr id="3" name="Marcador de contenido 2"/>
          <p:cNvSpPr>
            <a:spLocks noGrp="1"/>
          </p:cNvSpPr>
          <p:nvPr>
            <p:ph idx="1"/>
          </p:nvPr>
        </p:nvSpPr>
        <p:spPr/>
        <p:txBody>
          <a:bodyPr>
            <a:normAutofit lnSpcReduction="10000"/>
          </a:bodyPr>
          <a:lstStyle/>
          <a:p>
            <a:pPr marL="0" indent="0">
              <a:buNone/>
            </a:pPr>
            <a:r>
              <a:rPr lang="es-ES_tradnl" sz="1800" b="1" dirty="0"/>
              <a:t>MIENTRAS QUE </a:t>
            </a:r>
            <a:r>
              <a:rPr lang="es-ES_tradnl" sz="1800" dirty="0"/>
              <a:t>haya consumos sin procesar </a:t>
            </a:r>
            <a:r>
              <a:rPr lang="es-ES_tradnl" sz="1800" b="1" dirty="0"/>
              <a:t>HACER</a:t>
            </a:r>
          </a:p>
          <a:p>
            <a:pPr marL="0" indent="0">
              <a:buNone/>
            </a:pPr>
            <a:r>
              <a:rPr lang="es-ES_tradnl" sz="1800" dirty="0"/>
              <a:t>	Sumar </a:t>
            </a:r>
            <a:r>
              <a:rPr lang="es-ES_tradnl" sz="1800" dirty="0" err="1"/>
              <a:t>consumo.monto</a:t>
            </a:r>
            <a:r>
              <a:rPr lang="es-ES_tradnl" sz="1800" dirty="0"/>
              <a:t> al total</a:t>
            </a:r>
          </a:p>
          <a:p>
            <a:pPr marL="0" indent="0">
              <a:buNone/>
            </a:pPr>
            <a:r>
              <a:rPr lang="es-ES_tradnl" sz="1800" dirty="0"/>
              <a:t>	Posicionarse sobre el siguiente consumo</a:t>
            </a:r>
          </a:p>
          <a:p>
            <a:pPr marL="0" indent="0">
              <a:buNone/>
            </a:pPr>
            <a:r>
              <a:rPr lang="es-ES_tradnl" sz="1800" b="1" dirty="0"/>
              <a:t>RETORNAR</a:t>
            </a:r>
            <a:r>
              <a:rPr lang="es-ES_tradnl" sz="1800" dirty="0"/>
              <a:t> total</a:t>
            </a:r>
          </a:p>
          <a:p>
            <a:pPr marL="0" indent="0">
              <a:buNone/>
            </a:pPr>
            <a:endParaRPr lang="es-ES_tradnl" sz="1800" dirty="0"/>
          </a:p>
          <a:p>
            <a:pPr marL="0" indent="0">
              <a:buNone/>
            </a:pPr>
            <a:endParaRPr lang="es-ES_tradnl" sz="1800" dirty="0"/>
          </a:p>
          <a:p>
            <a:pPr>
              <a:spcBef>
                <a:spcPts val="0"/>
              </a:spcBef>
              <a:buNone/>
            </a:pPr>
            <a:r>
              <a:rPr lang="es-US" sz="1800" dirty="0">
                <a:solidFill>
                  <a:schemeClr val="dk1"/>
                </a:solidFill>
                <a:latin typeface="Courier New"/>
                <a:ea typeface="Courier New"/>
                <a:cs typeface="Courier New"/>
                <a:sym typeface="Courier New"/>
              </a:rPr>
              <a:t>public </a:t>
            </a:r>
            <a:r>
              <a:rPr lang="es-US" sz="1800" dirty="0" smtClean="0">
                <a:solidFill>
                  <a:schemeClr val="dk1"/>
                </a:solidFill>
                <a:latin typeface="Courier New"/>
                <a:ea typeface="Courier New"/>
                <a:cs typeface="Courier New"/>
                <a:sym typeface="Courier New"/>
              </a:rPr>
              <a:t>double </a:t>
            </a:r>
            <a:r>
              <a:rPr lang="es-US" sz="1800" dirty="0">
                <a:solidFill>
                  <a:schemeClr val="dk1"/>
                </a:solidFill>
                <a:latin typeface="Courier New"/>
                <a:ea typeface="Courier New"/>
                <a:cs typeface="Courier New"/>
                <a:sym typeface="Courier New"/>
              </a:rPr>
              <a:t>calcularTotalResumen(</a:t>
            </a:r>
            <a:r>
              <a:rPr lang="es-AR" sz="1800" dirty="0">
                <a:solidFill>
                  <a:schemeClr val="dk1"/>
                </a:solidFill>
                <a:latin typeface="Courier New"/>
                <a:ea typeface="Courier New"/>
                <a:cs typeface="Courier New"/>
                <a:sym typeface="Courier New"/>
              </a:rPr>
              <a:t>Consumo[] consumos</a:t>
            </a:r>
            <a:r>
              <a:rPr lang="es-US" sz="1800" dirty="0">
                <a:solidFill>
                  <a:schemeClr val="dk1"/>
                </a:solidFill>
                <a:latin typeface="Courier New"/>
                <a:ea typeface="Courier New"/>
                <a:cs typeface="Courier New"/>
                <a:sym typeface="Courier New"/>
              </a:rPr>
              <a:t>) {</a:t>
            </a:r>
          </a:p>
          <a:p>
            <a:pPr>
              <a:spcBef>
                <a:spcPts val="0"/>
              </a:spcBef>
              <a:buNone/>
            </a:pPr>
            <a:r>
              <a:rPr lang="es-US" sz="1800" dirty="0">
                <a:solidFill>
                  <a:schemeClr val="dk1"/>
                </a:solidFill>
                <a:latin typeface="Courier New"/>
                <a:ea typeface="Courier New"/>
                <a:cs typeface="Courier New"/>
                <a:sym typeface="Courier New"/>
              </a:rPr>
              <a:t>	</a:t>
            </a:r>
            <a:r>
              <a:rPr lang="es-US" sz="1800" dirty="0" smtClean="0">
                <a:solidFill>
                  <a:schemeClr val="dk1"/>
                </a:solidFill>
                <a:latin typeface="Courier New"/>
                <a:ea typeface="Courier New"/>
                <a:cs typeface="Courier New"/>
                <a:sym typeface="Courier New"/>
              </a:rPr>
              <a:t>double </a:t>
            </a:r>
            <a:r>
              <a:rPr lang="es-US" sz="1800" dirty="0">
                <a:solidFill>
                  <a:schemeClr val="dk1"/>
                </a:solidFill>
                <a:latin typeface="Courier New"/>
                <a:ea typeface="Courier New"/>
                <a:cs typeface="Courier New"/>
                <a:sym typeface="Courier New"/>
              </a:rPr>
              <a:t>total = 0.0;</a:t>
            </a:r>
          </a:p>
          <a:p>
            <a:pPr>
              <a:spcBef>
                <a:spcPts val="0"/>
              </a:spcBef>
              <a:buNone/>
            </a:pP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int</a:t>
            </a:r>
            <a:r>
              <a:rPr lang="es-US" sz="1800" dirty="0">
                <a:solidFill>
                  <a:schemeClr val="dk1"/>
                </a:solidFill>
                <a:latin typeface="Courier New"/>
                <a:ea typeface="Courier New"/>
                <a:cs typeface="Courier New"/>
                <a:sym typeface="Courier New"/>
              </a:rPr>
              <a:t> i = 0;</a:t>
            </a:r>
          </a:p>
          <a:p>
            <a:pPr>
              <a:spcBef>
                <a:spcPts val="0"/>
              </a:spcBef>
              <a:buNone/>
            </a:pP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while</a:t>
            </a:r>
            <a:r>
              <a:rPr lang="es-US" sz="1800" dirty="0">
                <a:solidFill>
                  <a:schemeClr val="dk1"/>
                </a:solidFill>
                <a:latin typeface="Courier New"/>
                <a:ea typeface="Courier New"/>
                <a:cs typeface="Courier New"/>
                <a:sym typeface="Courier New"/>
              </a:rPr>
              <a:t> (i&lt;</a:t>
            </a:r>
            <a:r>
              <a:rPr lang="es-US" sz="1800" dirty="0" err="1">
                <a:solidFill>
                  <a:schemeClr val="dk1"/>
                </a:solidFill>
                <a:latin typeface="Courier New"/>
                <a:ea typeface="Courier New"/>
                <a:cs typeface="Courier New"/>
                <a:sym typeface="Courier New"/>
              </a:rPr>
              <a:t>consumos.lenght</a:t>
            </a:r>
            <a:r>
              <a:rPr lang="es-US" sz="1800" dirty="0">
                <a:solidFill>
                  <a:schemeClr val="dk1"/>
                </a:solidFill>
                <a:latin typeface="Courier New"/>
                <a:ea typeface="Courier New"/>
                <a:cs typeface="Courier New"/>
                <a:sym typeface="Courier New"/>
              </a:rPr>
              <a:t>) {</a:t>
            </a:r>
          </a:p>
          <a:p>
            <a:pPr>
              <a:spcBef>
                <a:spcPts val="0"/>
              </a:spcBef>
              <a:buNone/>
            </a:pPr>
            <a:r>
              <a:rPr lang="es-US" sz="1800" dirty="0">
                <a:solidFill>
                  <a:schemeClr val="dk1"/>
                </a:solidFill>
                <a:latin typeface="Courier New"/>
                <a:ea typeface="Courier New"/>
                <a:cs typeface="Courier New"/>
                <a:sym typeface="Courier New"/>
              </a:rPr>
              <a:t>		total += </a:t>
            </a:r>
            <a:r>
              <a:rPr lang="es-US" sz="1800" dirty="0" err="1">
                <a:solidFill>
                  <a:schemeClr val="dk1"/>
                </a:solidFill>
                <a:latin typeface="Courier New"/>
                <a:ea typeface="Courier New"/>
                <a:cs typeface="Courier New"/>
                <a:sym typeface="Courier New"/>
              </a:rPr>
              <a:t>consumo.getMonto</a:t>
            </a:r>
            <a:r>
              <a:rPr lang="es-US" sz="1800" dirty="0">
                <a:solidFill>
                  <a:schemeClr val="dk1"/>
                </a:solidFill>
                <a:latin typeface="Courier New"/>
                <a:ea typeface="Courier New"/>
                <a:cs typeface="Courier New"/>
                <a:sym typeface="Courier New"/>
              </a:rPr>
              <a:t>();</a:t>
            </a:r>
          </a:p>
          <a:p>
            <a:pPr>
              <a:spcBef>
                <a:spcPts val="0"/>
              </a:spcBef>
              <a:buNone/>
            </a:pPr>
            <a:r>
              <a:rPr lang="es-US" sz="1800" dirty="0">
                <a:solidFill>
                  <a:schemeClr val="dk1"/>
                </a:solidFill>
                <a:latin typeface="Courier New"/>
                <a:ea typeface="Courier New"/>
                <a:cs typeface="Courier New"/>
                <a:sym typeface="Courier New"/>
              </a:rPr>
              <a:t>		i++;</a:t>
            </a:r>
          </a:p>
          <a:p>
            <a:pPr>
              <a:spcBef>
                <a:spcPts val="0"/>
              </a:spcBef>
              <a:buNone/>
            </a:pPr>
            <a:r>
              <a:rPr lang="es-US" sz="1800" dirty="0">
                <a:solidFill>
                  <a:schemeClr val="dk1"/>
                </a:solidFill>
                <a:latin typeface="Courier New"/>
                <a:ea typeface="Courier New"/>
                <a:cs typeface="Courier New"/>
                <a:sym typeface="Courier New"/>
              </a:rPr>
              <a:t>	}</a:t>
            </a:r>
          </a:p>
          <a:p>
            <a:pPr>
              <a:spcBef>
                <a:spcPts val="0"/>
              </a:spcBef>
              <a:buNone/>
            </a:pP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return</a:t>
            </a:r>
            <a:r>
              <a:rPr lang="es-US" sz="1800" dirty="0">
                <a:solidFill>
                  <a:schemeClr val="dk1"/>
                </a:solidFill>
                <a:latin typeface="Courier New"/>
                <a:ea typeface="Courier New"/>
                <a:cs typeface="Courier New"/>
                <a:sym typeface="Courier New"/>
              </a:rPr>
              <a:t> total;</a:t>
            </a:r>
          </a:p>
          <a:p>
            <a:pPr>
              <a:spcBef>
                <a:spcPts val="0"/>
              </a:spcBef>
              <a:buNone/>
            </a:pPr>
            <a:r>
              <a:rPr lang="es-US" sz="1800" dirty="0">
                <a:solidFill>
                  <a:schemeClr val="dk1"/>
                </a:solidFill>
                <a:latin typeface="Courier New"/>
                <a:ea typeface="Courier New"/>
                <a:cs typeface="Courier New"/>
                <a:sym typeface="Courier New"/>
              </a:rPr>
              <a:t>}</a:t>
            </a:r>
          </a:p>
          <a:p>
            <a:pPr>
              <a:spcBef>
                <a:spcPts val="0"/>
              </a:spcBef>
              <a:buNone/>
            </a:pPr>
            <a:r>
              <a:rPr lang="es-US" sz="1800" dirty="0">
                <a:solidFill>
                  <a:schemeClr val="dk1"/>
                </a:solidFill>
                <a:latin typeface="Courier New"/>
                <a:ea typeface="Courier New"/>
                <a:cs typeface="Courier New"/>
                <a:sym typeface="Courier New"/>
              </a:rPr>
              <a:t>	</a:t>
            </a:r>
          </a:p>
          <a:p>
            <a:pPr>
              <a:spcBef>
                <a:spcPts val="0"/>
              </a:spcBef>
              <a:buNone/>
            </a:pPr>
            <a:endParaRPr lang="es-AR" sz="1800" dirty="0">
              <a:solidFill>
                <a:schemeClr val="dk1"/>
              </a:solidFill>
              <a:latin typeface="Courier New"/>
              <a:ea typeface="Courier New"/>
              <a:cs typeface="Courier New"/>
              <a:sym typeface="Courier New"/>
            </a:endParaRPr>
          </a:p>
          <a:p>
            <a:pPr marL="0" indent="0">
              <a:buNone/>
            </a:pPr>
            <a:endParaRPr lang="es-ES_tradnl" sz="1800" b="1" dirty="0">
              <a:solidFill>
                <a:srgbClr val="FF0000"/>
              </a:solidFill>
            </a:endParaRPr>
          </a:p>
          <a:p>
            <a:pPr marL="0" indent="0">
              <a:buNone/>
            </a:pPr>
            <a:endParaRPr lang="es-ES_tradnl" sz="18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56</a:t>
            </a:fld>
            <a:endParaRPr lang="es-ES_tradnl" dirty="0"/>
          </a:p>
        </p:txBody>
      </p:sp>
    </p:spTree>
    <p:extLst>
      <p:ext uri="{BB962C8B-B14F-4D97-AF65-F5344CB8AC3E}">
        <p14:creationId xmlns:p14="http://schemas.microsoft.com/office/powerpoint/2010/main" xmlns="" val="3714403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WHILE - Ejemplo</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57</a:t>
            </a:fld>
            <a:endParaRPr lang="es-ES_tradnl" dirty="0"/>
          </a:p>
        </p:txBody>
      </p:sp>
      <p:sp>
        <p:nvSpPr>
          <p:cNvPr id="6" name="Shape 385"/>
          <p:cNvSpPr txBox="1"/>
          <p:nvPr/>
        </p:nvSpPr>
        <p:spPr>
          <a:xfrm>
            <a:off x="666900" y="2004913"/>
            <a:ext cx="7698300" cy="26445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dirty="0" err="1">
                <a:solidFill>
                  <a:srgbClr val="292929"/>
                </a:solidFill>
                <a:latin typeface="Courier New"/>
                <a:ea typeface="Courier New"/>
                <a:cs typeface="Courier New"/>
                <a:sym typeface="Courier New"/>
              </a:rPr>
              <a:t>int</a:t>
            </a:r>
            <a:r>
              <a:rPr lang="es-AR" dirty="0">
                <a:solidFill>
                  <a:srgbClr val="292929"/>
                </a:solidFill>
                <a:latin typeface="Courier New"/>
                <a:ea typeface="Courier New"/>
                <a:cs typeface="Courier New"/>
                <a:sym typeface="Courier New"/>
              </a:rPr>
              <a:t> i = 0;</a:t>
            </a:r>
          </a:p>
          <a:p>
            <a:pPr lvl="0" rtl="0">
              <a:lnSpc>
                <a:spcPct val="115000"/>
              </a:lnSpc>
              <a:spcBef>
                <a:spcPts val="0"/>
              </a:spcBef>
              <a:buNone/>
            </a:pPr>
            <a:r>
              <a:rPr lang="es-AR" b="1" dirty="0" err="1">
                <a:solidFill>
                  <a:srgbClr val="FF3300"/>
                </a:solidFill>
                <a:latin typeface="Courier New"/>
                <a:ea typeface="Courier New"/>
                <a:cs typeface="Courier New"/>
                <a:sym typeface="Courier New"/>
              </a:rPr>
              <a:t>while</a:t>
            </a:r>
            <a:r>
              <a:rPr lang="es-AR" dirty="0">
                <a:solidFill>
                  <a:srgbClr val="292929"/>
                </a:solidFill>
                <a:latin typeface="Courier New"/>
                <a:ea typeface="Courier New"/>
                <a:cs typeface="Courier New"/>
                <a:sym typeface="Courier New"/>
              </a:rPr>
              <a:t> (i &lt; 5){</a:t>
            </a:r>
          </a:p>
          <a:p>
            <a:pPr lvl="0" rtl="0">
              <a:lnSpc>
                <a:spcPct val="115000"/>
              </a:lnSpc>
              <a:spcBef>
                <a:spcPts val="0"/>
              </a:spcBef>
              <a:buNone/>
            </a:pPr>
            <a:r>
              <a:rPr lang="es-AR" dirty="0">
                <a:solidFill>
                  <a:srgbClr val="292929"/>
                </a:solidFill>
                <a:latin typeface="Courier New"/>
                <a:ea typeface="Courier New"/>
                <a:cs typeface="Courier New"/>
                <a:sym typeface="Courier New"/>
              </a:rPr>
              <a:t>   System.out.println(i </a:t>
            </a:r>
            <a:r>
              <a:rPr lang="es-AR" dirty="0" smtClean="0">
                <a:solidFill>
                  <a:srgbClr val="292929"/>
                </a:solidFill>
                <a:latin typeface="Courier New"/>
                <a:ea typeface="Courier New"/>
                <a:cs typeface="Courier New"/>
                <a:sym typeface="Courier New"/>
              </a:rPr>
              <a:t>+“) Hola </a:t>
            </a:r>
            <a:r>
              <a:rPr lang="es-AR" dirty="0">
                <a:solidFill>
                  <a:srgbClr val="292929"/>
                </a:solidFill>
                <a:latin typeface="Courier New"/>
                <a:ea typeface="Courier New"/>
                <a:cs typeface="Courier New"/>
                <a:sym typeface="Courier New"/>
              </a:rPr>
              <a:t>Mundo”);</a:t>
            </a:r>
          </a:p>
          <a:p>
            <a:pPr lvl="0" rtl="0">
              <a:lnSpc>
                <a:spcPct val="115000"/>
              </a:lnSpc>
              <a:spcBef>
                <a:spcPts val="0"/>
              </a:spcBef>
              <a:buNone/>
            </a:pPr>
            <a:r>
              <a:rPr lang="es-AR" dirty="0">
                <a:solidFill>
                  <a:srgbClr val="292929"/>
                </a:solidFill>
                <a:latin typeface="Courier New"/>
                <a:ea typeface="Courier New"/>
                <a:cs typeface="Courier New"/>
                <a:sym typeface="Courier New"/>
              </a:rPr>
              <a:t>   i++;</a:t>
            </a:r>
          </a:p>
          <a:p>
            <a:pPr lvl="0" rtl="0">
              <a:lnSpc>
                <a:spcPct val="115000"/>
              </a:lnSpc>
              <a:spcBef>
                <a:spcPts val="0"/>
              </a:spcBef>
              <a:buNone/>
            </a:pPr>
            <a:r>
              <a:rPr lang="es-AR" dirty="0">
                <a:solidFill>
                  <a:srgbClr val="292929"/>
                </a:solidFill>
                <a:latin typeface="Courier New"/>
                <a:ea typeface="Courier New"/>
                <a:cs typeface="Courier New"/>
                <a:sym typeface="Courier New"/>
              </a:rPr>
              <a:t>}</a:t>
            </a:r>
          </a:p>
          <a:p>
            <a:pPr lvl="0" rtl="0">
              <a:lnSpc>
                <a:spcPct val="115000"/>
              </a:lnSpc>
              <a:spcBef>
                <a:spcPts val="0"/>
              </a:spcBef>
              <a:buNone/>
            </a:pPr>
            <a:r>
              <a:rPr lang="es-AR" dirty="0" err="1">
                <a:solidFill>
                  <a:srgbClr val="292929"/>
                </a:solidFill>
                <a:latin typeface="Courier New"/>
                <a:ea typeface="Courier New"/>
                <a:cs typeface="Courier New"/>
                <a:sym typeface="Courier New"/>
              </a:rPr>
              <a:t>System.out.println</a:t>
            </a:r>
            <a:r>
              <a:rPr lang="es-AR" dirty="0">
                <a:solidFill>
                  <a:srgbClr val="292929"/>
                </a:solidFill>
                <a:latin typeface="Courier New"/>
                <a:ea typeface="Courier New"/>
                <a:cs typeface="Courier New"/>
                <a:sym typeface="Courier New"/>
              </a:rPr>
              <a:t>(“fin”);</a:t>
            </a:r>
          </a:p>
          <a:p>
            <a:pPr lvl="0" rtl="0">
              <a:lnSpc>
                <a:spcPct val="115000"/>
              </a:lnSpc>
              <a:spcBef>
                <a:spcPts val="0"/>
              </a:spcBef>
              <a:buNone/>
            </a:pPr>
            <a:endParaRPr sz="1600" b="1" dirty="0">
              <a:solidFill>
                <a:srgbClr val="FF0000"/>
              </a:solidFill>
              <a:latin typeface="Courier New"/>
              <a:ea typeface="Courier New"/>
              <a:cs typeface="Courier New"/>
              <a:sym typeface="Courier New"/>
            </a:endParaRPr>
          </a:p>
        </p:txBody>
      </p:sp>
      <p:sp>
        <p:nvSpPr>
          <p:cNvPr id="7" name="Shape 386"/>
          <p:cNvSpPr txBox="1"/>
          <p:nvPr/>
        </p:nvSpPr>
        <p:spPr>
          <a:xfrm>
            <a:off x="5624621" y="3575424"/>
            <a:ext cx="3926700" cy="3000000"/>
          </a:xfrm>
          <a:prstGeom prst="rect">
            <a:avLst/>
          </a:prstGeom>
          <a:noFill/>
          <a:ln>
            <a:noFill/>
          </a:ln>
        </p:spPr>
        <p:txBody>
          <a:bodyPr lIns="91425" tIns="91425" rIns="91425" bIns="91425" anchor="ctr" anchorCtr="0">
            <a:noAutofit/>
          </a:bodyPr>
          <a:lstStyle/>
          <a:p>
            <a:pPr marL="285750" lvl="0" indent="-285750" rtl="0">
              <a:lnSpc>
                <a:spcPct val="115000"/>
              </a:lnSpc>
              <a:spcBef>
                <a:spcPts val="1100"/>
              </a:spcBef>
              <a:buFont typeface="Arial" panose="020B0604020202020204" pitchFamily="34" charset="0"/>
              <a:buChar char="•"/>
            </a:pPr>
            <a:r>
              <a:rPr lang="es-AR" sz="1600" b="1" dirty="0">
                <a:solidFill>
                  <a:srgbClr val="292929"/>
                </a:solidFill>
                <a:latin typeface="Arial" panose="020B0604020202020204" pitchFamily="34" charset="0"/>
                <a:cs typeface="Arial" panose="020B0604020202020204" pitchFamily="34" charset="0"/>
              </a:rPr>
              <a:t>¿Cuál es la salida en pantalla?</a:t>
            </a:r>
          </a:p>
          <a:p>
            <a:pPr lvl="0" rtl="0">
              <a:lnSpc>
                <a:spcPct val="115000"/>
              </a:lnSpc>
              <a:spcBef>
                <a:spcPts val="900"/>
              </a:spcBef>
              <a:buNone/>
            </a:pPr>
            <a:r>
              <a:rPr lang="es-AR" sz="1600" dirty="0" smtClean="0">
                <a:solidFill>
                  <a:srgbClr val="292929"/>
                </a:solidFill>
                <a:latin typeface="Arial" panose="020B0604020202020204" pitchFamily="34" charset="0"/>
                <a:cs typeface="Arial" panose="020B0604020202020204" pitchFamily="34" charset="0"/>
              </a:rPr>
              <a:t>0) </a:t>
            </a:r>
            <a:r>
              <a:rPr lang="es-AR" sz="1600" dirty="0">
                <a:solidFill>
                  <a:srgbClr val="292929"/>
                </a:solidFill>
                <a:latin typeface="Arial" panose="020B0604020202020204" pitchFamily="34" charset="0"/>
                <a:cs typeface="Arial" panose="020B0604020202020204" pitchFamily="34" charset="0"/>
              </a:rPr>
              <a:t>Hola Mundo</a:t>
            </a:r>
          </a:p>
          <a:p>
            <a:pPr lvl="0" rtl="0">
              <a:lnSpc>
                <a:spcPct val="115000"/>
              </a:lnSpc>
              <a:spcBef>
                <a:spcPts val="900"/>
              </a:spcBef>
              <a:buNone/>
            </a:pPr>
            <a:r>
              <a:rPr lang="es-AR" sz="1600" dirty="0" smtClean="0">
                <a:solidFill>
                  <a:srgbClr val="292929"/>
                </a:solidFill>
                <a:latin typeface="Arial" panose="020B0604020202020204" pitchFamily="34" charset="0"/>
                <a:cs typeface="Arial" panose="020B0604020202020204" pitchFamily="34" charset="0"/>
              </a:rPr>
              <a:t>1) </a:t>
            </a:r>
            <a:r>
              <a:rPr lang="es-AR" sz="1600" dirty="0">
                <a:solidFill>
                  <a:srgbClr val="292929"/>
                </a:solidFill>
                <a:latin typeface="Arial" panose="020B0604020202020204" pitchFamily="34" charset="0"/>
                <a:cs typeface="Arial" panose="020B0604020202020204" pitchFamily="34" charset="0"/>
              </a:rPr>
              <a:t>Hola Mundo</a:t>
            </a:r>
          </a:p>
          <a:p>
            <a:pPr lvl="0" rtl="0">
              <a:lnSpc>
                <a:spcPct val="115000"/>
              </a:lnSpc>
              <a:spcBef>
                <a:spcPts val="900"/>
              </a:spcBef>
              <a:buNone/>
            </a:pPr>
            <a:r>
              <a:rPr lang="es-AR" sz="1600" dirty="0" smtClean="0">
                <a:solidFill>
                  <a:srgbClr val="292929"/>
                </a:solidFill>
                <a:latin typeface="Arial" panose="020B0604020202020204" pitchFamily="34" charset="0"/>
                <a:cs typeface="Arial" panose="020B0604020202020204" pitchFamily="34" charset="0"/>
              </a:rPr>
              <a:t>2) </a:t>
            </a:r>
            <a:r>
              <a:rPr lang="es-AR" sz="1600" dirty="0">
                <a:solidFill>
                  <a:srgbClr val="292929"/>
                </a:solidFill>
                <a:latin typeface="Arial" panose="020B0604020202020204" pitchFamily="34" charset="0"/>
                <a:cs typeface="Arial" panose="020B0604020202020204" pitchFamily="34" charset="0"/>
              </a:rPr>
              <a:t>Hola Mundo</a:t>
            </a:r>
          </a:p>
          <a:p>
            <a:pPr lvl="0" rtl="0">
              <a:lnSpc>
                <a:spcPct val="115000"/>
              </a:lnSpc>
              <a:spcBef>
                <a:spcPts val="900"/>
              </a:spcBef>
              <a:buNone/>
            </a:pPr>
            <a:r>
              <a:rPr lang="es-AR" sz="1600" dirty="0" smtClean="0">
                <a:solidFill>
                  <a:srgbClr val="292929"/>
                </a:solidFill>
                <a:latin typeface="Arial" panose="020B0604020202020204" pitchFamily="34" charset="0"/>
                <a:cs typeface="Arial" panose="020B0604020202020204" pitchFamily="34" charset="0"/>
              </a:rPr>
              <a:t>3) </a:t>
            </a:r>
            <a:r>
              <a:rPr lang="es-AR" sz="1600" dirty="0">
                <a:solidFill>
                  <a:srgbClr val="292929"/>
                </a:solidFill>
                <a:latin typeface="Arial" panose="020B0604020202020204" pitchFamily="34" charset="0"/>
                <a:cs typeface="Arial" panose="020B0604020202020204" pitchFamily="34" charset="0"/>
              </a:rPr>
              <a:t>Hola Mundo</a:t>
            </a:r>
          </a:p>
          <a:p>
            <a:pPr lvl="0" rtl="0">
              <a:lnSpc>
                <a:spcPct val="115000"/>
              </a:lnSpc>
              <a:spcBef>
                <a:spcPts val="900"/>
              </a:spcBef>
              <a:buNone/>
            </a:pPr>
            <a:r>
              <a:rPr lang="es-AR" sz="1600" dirty="0" smtClean="0">
                <a:solidFill>
                  <a:srgbClr val="292929"/>
                </a:solidFill>
                <a:latin typeface="Arial" panose="020B0604020202020204" pitchFamily="34" charset="0"/>
                <a:cs typeface="Arial" panose="020B0604020202020204" pitchFamily="34" charset="0"/>
              </a:rPr>
              <a:t>4) </a:t>
            </a:r>
            <a:r>
              <a:rPr lang="es-AR" sz="1600" dirty="0">
                <a:solidFill>
                  <a:srgbClr val="292929"/>
                </a:solidFill>
                <a:latin typeface="Arial" panose="020B0604020202020204" pitchFamily="34" charset="0"/>
                <a:cs typeface="Arial" panose="020B0604020202020204" pitchFamily="34" charset="0"/>
              </a:rPr>
              <a:t>Hola Mundo</a:t>
            </a:r>
          </a:p>
          <a:p>
            <a:pPr lvl="0" rtl="0">
              <a:lnSpc>
                <a:spcPct val="115000"/>
              </a:lnSpc>
              <a:spcBef>
                <a:spcPts val="900"/>
              </a:spcBef>
              <a:buNone/>
            </a:pPr>
            <a:r>
              <a:rPr lang="es-AR" sz="1600" dirty="0">
                <a:solidFill>
                  <a:srgbClr val="292929"/>
                </a:solidFill>
                <a:latin typeface="Arial" panose="020B0604020202020204" pitchFamily="34" charset="0"/>
                <a:cs typeface="Arial" panose="020B0604020202020204" pitchFamily="34" charset="0"/>
              </a:rPr>
              <a:t>fin</a:t>
            </a:r>
          </a:p>
        </p:txBody>
      </p:sp>
    </p:spTree>
    <p:extLst>
      <p:ext uri="{BB962C8B-B14F-4D97-AF65-F5344CB8AC3E}">
        <p14:creationId xmlns:p14="http://schemas.microsoft.com/office/powerpoint/2010/main" xmlns="" val="375955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WHILE – Ejemplo (2)</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58</a:t>
            </a:fld>
            <a:endParaRPr lang="es-ES_tradnl" dirty="0"/>
          </a:p>
        </p:txBody>
      </p:sp>
      <p:sp>
        <p:nvSpPr>
          <p:cNvPr id="6" name="Shape 385"/>
          <p:cNvSpPr txBox="1"/>
          <p:nvPr/>
        </p:nvSpPr>
        <p:spPr>
          <a:xfrm>
            <a:off x="666900" y="1979153"/>
            <a:ext cx="7698300" cy="2644500"/>
          </a:xfrm>
          <a:prstGeom prst="rect">
            <a:avLst/>
          </a:prstGeom>
          <a:noFill/>
          <a:ln>
            <a:noFill/>
          </a:ln>
        </p:spPr>
        <p:txBody>
          <a:bodyPr lIns="91425" tIns="91425" rIns="91425" bIns="91425" anchor="ctr" anchorCtr="0">
            <a:noAutofit/>
          </a:bodyPr>
          <a:lstStyle/>
          <a:p>
            <a:pPr lvl="0">
              <a:lnSpc>
                <a:spcPct val="115000"/>
              </a:lnSpc>
            </a:pPr>
            <a:r>
              <a:rPr lang="es-AR" dirty="0">
                <a:solidFill>
                  <a:srgbClr val="292929"/>
                </a:solidFill>
                <a:latin typeface="Courier New"/>
                <a:ea typeface="Courier New"/>
                <a:cs typeface="Courier New"/>
                <a:sym typeface="Courier New"/>
              </a:rPr>
              <a:t>int i = </a:t>
            </a:r>
            <a:r>
              <a:rPr lang="es-AR" dirty="0" smtClean="0">
                <a:solidFill>
                  <a:srgbClr val="292929"/>
                </a:solidFill>
                <a:latin typeface="Courier New"/>
                <a:ea typeface="Courier New"/>
                <a:cs typeface="Courier New"/>
                <a:sym typeface="Courier New"/>
              </a:rPr>
              <a:t>1;</a:t>
            </a:r>
            <a:endParaRPr lang="es-AR" dirty="0">
              <a:solidFill>
                <a:srgbClr val="292929"/>
              </a:solidFill>
              <a:latin typeface="Courier New"/>
              <a:ea typeface="Courier New"/>
              <a:cs typeface="Courier New"/>
              <a:sym typeface="Courier New"/>
            </a:endParaRPr>
          </a:p>
          <a:p>
            <a:pPr lvl="0">
              <a:lnSpc>
                <a:spcPct val="115000"/>
              </a:lnSpc>
            </a:pPr>
            <a:r>
              <a:rPr lang="es-AR" dirty="0">
                <a:solidFill>
                  <a:srgbClr val="292929"/>
                </a:solidFill>
                <a:latin typeface="Courier New"/>
                <a:ea typeface="Courier New"/>
                <a:cs typeface="Courier New"/>
                <a:sym typeface="Courier New"/>
              </a:rPr>
              <a:t> </a:t>
            </a:r>
            <a:r>
              <a:rPr lang="es-AR" dirty="0" err="1">
                <a:solidFill>
                  <a:srgbClr val="292929"/>
                </a:solidFill>
                <a:latin typeface="Courier New"/>
                <a:ea typeface="Courier New"/>
                <a:cs typeface="Courier New"/>
                <a:sym typeface="Courier New"/>
              </a:rPr>
              <a:t>String</a:t>
            </a:r>
            <a:r>
              <a:rPr lang="es-AR" dirty="0">
                <a:solidFill>
                  <a:srgbClr val="292929"/>
                </a:solidFill>
                <a:latin typeface="Courier New"/>
                <a:ea typeface="Courier New"/>
                <a:cs typeface="Courier New"/>
                <a:sym typeface="Courier New"/>
              </a:rPr>
              <a:t>[] palabras = {“Norte”, “Sur”, “Este”, “Oeste”};</a:t>
            </a:r>
          </a:p>
          <a:p>
            <a:pPr lvl="0">
              <a:lnSpc>
                <a:spcPct val="115000"/>
              </a:lnSpc>
            </a:pPr>
            <a:r>
              <a:rPr lang="es-AR" dirty="0">
                <a:solidFill>
                  <a:srgbClr val="292929"/>
                </a:solidFill>
                <a:latin typeface="Courier New"/>
                <a:ea typeface="Courier New"/>
                <a:cs typeface="Courier New"/>
                <a:sym typeface="Courier New"/>
              </a:rPr>
              <a:t> </a:t>
            </a:r>
            <a:r>
              <a:rPr lang="es-AR" dirty="0" err="1">
                <a:solidFill>
                  <a:srgbClr val="292929"/>
                </a:solidFill>
                <a:latin typeface="Courier New"/>
                <a:ea typeface="Courier New"/>
                <a:cs typeface="Courier New"/>
                <a:sym typeface="Courier New"/>
              </a:rPr>
              <a:t>System.out.println</a:t>
            </a:r>
            <a:r>
              <a:rPr lang="es-AR" dirty="0">
                <a:solidFill>
                  <a:srgbClr val="292929"/>
                </a:solidFill>
                <a:latin typeface="Courier New"/>
                <a:ea typeface="Courier New"/>
                <a:cs typeface="Courier New"/>
                <a:sym typeface="Courier New"/>
              </a:rPr>
              <a:t>(“Los puntos cardinales son:”);</a:t>
            </a:r>
          </a:p>
          <a:p>
            <a:pPr lvl="0">
              <a:lnSpc>
                <a:spcPct val="115000"/>
              </a:lnSpc>
            </a:pPr>
            <a:r>
              <a:rPr lang="es-AR" dirty="0">
                <a:solidFill>
                  <a:srgbClr val="292929"/>
                </a:solidFill>
                <a:latin typeface="Courier New"/>
                <a:ea typeface="Courier New"/>
                <a:cs typeface="Courier New"/>
                <a:sym typeface="Courier New"/>
              </a:rPr>
              <a:t> </a:t>
            </a:r>
            <a:r>
              <a:rPr lang="es-AR" b="1" dirty="0">
                <a:solidFill>
                  <a:srgbClr val="FF3300"/>
                </a:solidFill>
                <a:latin typeface="Courier New"/>
                <a:ea typeface="Courier New"/>
                <a:cs typeface="Courier New"/>
                <a:sym typeface="Courier New"/>
              </a:rPr>
              <a:t>while</a:t>
            </a:r>
            <a:r>
              <a:rPr lang="es-AR" dirty="0">
                <a:solidFill>
                  <a:srgbClr val="292929"/>
                </a:solidFill>
                <a:latin typeface="Courier New"/>
                <a:ea typeface="Courier New"/>
                <a:cs typeface="Courier New"/>
                <a:sym typeface="Courier New"/>
              </a:rPr>
              <a:t> (i &lt; </a:t>
            </a:r>
            <a:r>
              <a:rPr lang="es-AR" dirty="0" smtClean="0">
                <a:solidFill>
                  <a:srgbClr val="292929"/>
                </a:solidFill>
                <a:latin typeface="Courier New"/>
                <a:ea typeface="Courier New"/>
                <a:cs typeface="Courier New"/>
                <a:sym typeface="Courier New"/>
              </a:rPr>
              <a:t>5){</a:t>
            </a:r>
            <a:endParaRPr lang="es-AR" dirty="0">
              <a:solidFill>
                <a:srgbClr val="292929"/>
              </a:solidFill>
              <a:latin typeface="Courier New"/>
              <a:ea typeface="Courier New"/>
              <a:cs typeface="Courier New"/>
              <a:sym typeface="Courier New"/>
            </a:endParaRPr>
          </a:p>
          <a:p>
            <a:pPr lvl="0">
              <a:lnSpc>
                <a:spcPct val="115000"/>
              </a:lnSpc>
            </a:pPr>
            <a:r>
              <a:rPr lang="es-AR" dirty="0">
                <a:solidFill>
                  <a:srgbClr val="292929"/>
                </a:solidFill>
                <a:latin typeface="Courier New"/>
                <a:ea typeface="Courier New"/>
                <a:cs typeface="Courier New"/>
                <a:sym typeface="Courier New"/>
              </a:rPr>
              <a:t>       System.out.println(i </a:t>
            </a:r>
            <a:r>
              <a:rPr lang="es-AR" dirty="0" smtClean="0">
                <a:solidFill>
                  <a:srgbClr val="292929"/>
                </a:solidFill>
                <a:latin typeface="Courier New"/>
                <a:ea typeface="Courier New"/>
                <a:cs typeface="Courier New"/>
                <a:sym typeface="Courier New"/>
              </a:rPr>
              <a:t>+“)” </a:t>
            </a:r>
            <a:r>
              <a:rPr lang="es-AR" dirty="0">
                <a:solidFill>
                  <a:srgbClr val="292929"/>
                </a:solidFill>
                <a:latin typeface="Courier New"/>
                <a:ea typeface="Courier New"/>
                <a:cs typeface="Courier New"/>
                <a:sym typeface="Courier New"/>
              </a:rPr>
              <a:t>+ </a:t>
            </a:r>
            <a:r>
              <a:rPr lang="es-AR" b="1" dirty="0" smtClean="0">
                <a:solidFill>
                  <a:srgbClr val="FF3300"/>
                </a:solidFill>
                <a:latin typeface="Courier New"/>
                <a:ea typeface="Courier New"/>
                <a:cs typeface="Courier New"/>
                <a:sym typeface="Courier New"/>
              </a:rPr>
              <a:t>palabras[i-1]</a:t>
            </a:r>
            <a:r>
              <a:rPr lang="es-AR" dirty="0" smtClean="0">
                <a:solidFill>
                  <a:srgbClr val="292929"/>
                </a:solidFill>
                <a:latin typeface="Courier New"/>
                <a:ea typeface="Courier New"/>
                <a:cs typeface="Courier New"/>
                <a:sym typeface="Courier New"/>
              </a:rPr>
              <a:t>);</a:t>
            </a:r>
            <a:endParaRPr lang="es-AR" dirty="0">
              <a:solidFill>
                <a:srgbClr val="292929"/>
              </a:solidFill>
              <a:latin typeface="Courier New"/>
              <a:ea typeface="Courier New"/>
              <a:cs typeface="Courier New"/>
              <a:sym typeface="Courier New"/>
            </a:endParaRPr>
          </a:p>
          <a:p>
            <a:pPr lvl="0">
              <a:lnSpc>
                <a:spcPct val="115000"/>
              </a:lnSpc>
            </a:pPr>
            <a:r>
              <a:rPr lang="es-AR" dirty="0">
                <a:solidFill>
                  <a:srgbClr val="292929"/>
                </a:solidFill>
                <a:latin typeface="Courier New"/>
                <a:ea typeface="Courier New"/>
                <a:cs typeface="Courier New"/>
                <a:sym typeface="Courier New"/>
              </a:rPr>
              <a:t>       i++;</a:t>
            </a:r>
          </a:p>
          <a:p>
            <a:pPr lvl="0">
              <a:lnSpc>
                <a:spcPct val="115000"/>
              </a:lnSpc>
            </a:pPr>
            <a:r>
              <a:rPr lang="es-AR" dirty="0">
                <a:solidFill>
                  <a:srgbClr val="292929"/>
                </a:solidFill>
                <a:latin typeface="Courier New"/>
                <a:ea typeface="Courier New"/>
                <a:cs typeface="Courier New"/>
                <a:sym typeface="Courier New"/>
              </a:rPr>
              <a:t> }</a:t>
            </a:r>
          </a:p>
          <a:p>
            <a:pPr lvl="0" rtl="0">
              <a:lnSpc>
                <a:spcPct val="115000"/>
              </a:lnSpc>
              <a:spcBef>
                <a:spcPts val="0"/>
              </a:spcBef>
              <a:buNone/>
            </a:pPr>
            <a:endParaRPr sz="1600" b="1" dirty="0">
              <a:solidFill>
                <a:srgbClr val="FF0000"/>
              </a:solidFill>
              <a:latin typeface="Courier New"/>
              <a:ea typeface="Courier New"/>
              <a:cs typeface="Courier New"/>
              <a:sym typeface="Courier New"/>
            </a:endParaRPr>
          </a:p>
        </p:txBody>
      </p:sp>
      <p:sp>
        <p:nvSpPr>
          <p:cNvPr id="7" name="Shape 386"/>
          <p:cNvSpPr txBox="1"/>
          <p:nvPr/>
        </p:nvSpPr>
        <p:spPr>
          <a:xfrm>
            <a:off x="5624621" y="3575424"/>
            <a:ext cx="3926700" cy="3000000"/>
          </a:xfrm>
          <a:prstGeom prst="rect">
            <a:avLst/>
          </a:prstGeom>
          <a:noFill/>
          <a:ln>
            <a:noFill/>
          </a:ln>
        </p:spPr>
        <p:txBody>
          <a:bodyPr lIns="91425" tIns="91425" rIns="91425" bIns="91425" anchor="ctr" anchorCtr="0">
            <a:noAutofit/>
          </a:bodyPr>
          <a:lstStyle/>
          <a:p>
            <a:pPr marL="285750" lvl="0" indent="-285750">
              <a:lnSpc>
                <a:spcPct val="115000"/>
              </a:lnSpc>
              <a:spcBef>
                <a:spcPts val="1100"/>
              </a:spcBef>
              <a:buFont typeface="Arial" panose="020B0604020202020204" pitchFamily="34" charset="0"/>
              <a:buChar char="•"/>
            </a:pPr>
            <a:r>
              <a:rPr lang="es-AR" sz="1600" b="1" dirty="0">
                <a:solidFill>
                  <a:srgbClr val="292929"/>
                </a:solidFill>
                <a:latin typeface="Arial" panose="020B0604020202020204" pitchFamily="34" charset="0"/>
                <a:cs typeface="Arial" panose="020B0604020202020204" pitchFamily="34" charset="0"/>
              </a:rPr>
              <a:t>¿Cuál es la salida en pantalla?</a:t>
            </a:r>
          </a:p>
          <a:p>
            <a:pPr lvl="0">
              <a:lnSpc>
                <a:spcPct val="115000"/>
              </a:lnSpc>
              <a:spcBef>
                <a:spcPts val="900"/>
              </a:spcBef>
            </a:pPr>
            <a:r>
              <a:rPr lang="es-AR" sz="1600" dirty="0">
                <a:solidFill>
                  <a:srgbClr val="292929"/>
                </a:solidFill>
                <a:latin typeface="Arial" panose="020B0604020202020204" pitchFamily="34" charset="0"/>
                <a:cs typeface="Arial" panose="020B0604020202020204" pitchFamily="34" charset="0"/>
              </a:rPr>
              <a:t>Los puntos cardinales son:</a:t>
            </a:r>
          </a:p>
          <a:p>
            <a:pPr lvl="0">
              <a:lnSpc>
                <a:spcPct val="115000"/>
              </a:lnSpc>
              <a:spcBef>
                <a:spcPts val="900"/>
              </a:spcBef>
            </a:pPr>
            <a:r>
              <a:rPr lang="es-AR" sz="1600" dirty="0" smtClean="0">
                <a:solidFill>
                  <a:srgbClr val="292929"/>
                </a:solidFill>
                <a:latin typeface="Arial" panose="020B0604020202020204" pitchFamily="34" charset="0"/>
                <a:cs typeface="Arial" panose="020B0604020202020204" pitchFamily="34" charset="0"/>
              </a:rPr>
              <a:t>1) </a:t>
            </a:r>
            <a:r>
              <a:rPr lang="es-AR" sz="1600" dirty="0">
                <a:solidFill>
                  <a:srgbClr val="292929"/>
                </a:solidFill>
                <a:latin typeface="Arial" panose="020B0604020202020204" pitchFamily="34" charset="0"/>
                <a:cs typeface="Arial" panose="020B0604020202020204" pitchFamily="34" charset="0"/>
              </a:rPr>
              <a:t>Norte</a:t>
            </a:r>
          </a:p>
          <a:p>
            <a:pPr lvl="0">
              <a:lnSpc>
                <a:spcPct val="115000"/>
              </a:lnSpc>
              <a:spcBef>
                <a:spcPts val="900"/>
              </a:spcBef>
            </a:pPr>
            <a:r>
              <a:rPr lang="es-AR" sz="1600" dirty="0" smtClean="0">
                <a:solidFill>
                  <a:srgbClr val="292929"/>
                </a:solidFill>
                <a:latin typeface="Arial" panose="020B0604020202020204" pitchFamily="34" charset="0"/>
                <a:cs typeface="Arial" panose="020B0604020202020204" pitchFamily="34" charset="0"/>
              </a:rPr>
              <a:t>2) </a:t>
            </a:r>
            <a:r>
              <a:rPr lang="es-AR" sz="1600" dirty="0">
                <a:solidFill>
                  <a:srgbClr val="292929"/>
                </a:solidFill>
                <a:latin typeface="Arial" panose="020B0604020202020204" pitchFamily="34" charset="0"/>
                <a:cs typeface="Arial" panose="020B0604020202020204" pitchFamily="34" charset="0"/>
              </a:rPr>
              <a:t>Sur</a:t>
            </a:r>
          </a:p>
          <a:p>
            <a:pPr lvl="0">
              <a:lnSpc>
                <a:spcPct val="115000"/>
              </a:lnSpc>
              <a:spcBef>
                <a:spcPts val="900"/>
              </a:spcBef>
            </a:pPr>
            <a:r>
              <a:rPr lang="es-AR" sz="1600" dirty="0" smtClean="0">
                <a:solidFill>
                  <a:srgbClr val="292929"/>
                </a:solidFill>
                <a:latin typeface="Arial" panose="020B0604020202020204" pitchFamily="34" charset="0"/>
                <a:cs typeface="Arial" panose="020B0604020202020204" pitchFamily="34" charset="0"/>
              </a:rPr>
              <a:t>3) </a:t>
            </a:r>
            <a:r>
              <a:rPr lang="es-AR" sz="1600" dirty="0">
                <a:solidFill>
                  <a:srgbClr val="292929"/>
                </a:solidFill>
                <a:latin typeface="Arial" panose="020B0604020202020204" pitchFamily="34" charset="0"/>
                <a:cs typeface="Arial" panose="020B0604020202020204" pitchFamily="34" charset="0"/>
              </a:rPr>
              <a:t>Este</a:t>
            </a:r>
          </a:p>
          <a:p>
            <a:pPr lvl="0">
              <a:lnSpc>
                <a:spcPct val="115000"/>
              </a:lnSpc>
              <a:spcBef>
                <a:spcPts val="900"/>
              </a:spcBef>
            </a:pPr>
            <a:r>
              <a:rPr lang="es-AR" sz="1600" dirty="0" smtClean="0">
                <a:solidFill>
                  <a:srgbClr val="292929"/>
                </a:solidFill>
                <a:latin typeface="Arial" panose="020B0604020202020204" pitchFamily="34" charset="0"/>
                <a:cs typeface="Arial" panose="020B0604020202020204" pitchFamily="34" charset="0"/>
              </a:rPr>
              <a:t>4) </a:t>
            </a:r>
            <a:r>
              <a:rPr lang="es-AR" sz="1600" dirty="0">
                <a:solidFill>
                  <a:srgbClr val="292929"/>
                </a:solidFill>
                <a:latin typeface="Arial" panose="020B0604020202020204" pitchFamily="34" charset="0"/>
                <a:cs typeface="Arial" panose="020B0604020202020204" pitchFamily="34" charset="0"/>
              </a:rPr>
              <a:t>Oeste</a:t>
            </a:r>
          </a:p>
        </p:txBody>
      </p:sp>
    </p:spTree>
    <p:extLst>
      <p:ext uri="{BB962C8B-B14F-4D97-AF65-F5344CB8AC3E}">
        <p14:creationId xmlns:p14="http://schemas.microsoft.com/office/powerpoint/2010/main" xmlns="" val="421821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b="1" dirty="0">
                <a:solidFill>
                  <a:prstClr val="black"/>
                </a:solidFill>
              </a:rPr>
              <a:t>Introducción a Java</a:t>
            </a:r>
            <a:br>
              <a:rPr lang="es-ES_tradnl" b="1" dirty="0">
                <a:solidFill>
                  <a:prstClr val="black"/>
                </a:solidFill>
              </a:rPr>
            </a:br>
            <a:r>
              <a:rPr lang="es-ES_tradnl" sz="2800" i="1" u="sng" dirty="0" err="1">
                <a:solidFill>
                  <a:prstClr val="black"/>
                </a:solidFill>
              </a:rPr>
              <a:t>NetBeans</a:t>
            </a:r>
            <a:r>
              <a:rPr lang="es-ES_tradnl" sz="2800" i="1" dirty="0">
                <a:solidFill>
                  <a:prstClr val="black"/>
                </a:solidFill>
              </a:rPr>
              <a:t>: Agregar Código o Carpetas</a:t>
            </a:r>
            <a:endParaRPr lang="es-ES_tradnl" dirty="0"/>
          </a:p>
        </p:txBody>
      </p:sp>
      <p:sp>
        <p:nvSpPr>
          <p:cNvPr id="3" name="Marcador de contenido 2"/>
          <p:cNvSpPr>
            <a:spLocks noGrp="1"/>
          </p:cNvSpPr>
          <p:nvPr>
            <p:ph idx="1"/>
          </p:nvPr>
        </p:nvSpPr>
        <p:spPr/>
        <p:txBody>
          <a:bodyPr anchor="ctr">
            <a:normAutofit/>
          </a:bodyPr>
          <a:lstStyle/>
          <a:p>
            <a:pPr marL="295275" indent="-285750">
              <a:spcBef>
                <a:spcPts val="400"/>
              </a:spcBef>
            </a:pPr>
            <a:r>
              <a:rPr lang="es-AR" dirty="0">
                <a:solidFill>
                  <a:schemeClr val="dk1"/>
                </a:solidFill>
              </a:rPr>
              <a:t>Para agregar código se crean archivos de tipo “</a:t>
            </a:r>
            <a:r>
              <a:rPr lang="es-AR" b="1" dirty="0">
                <a:solidFill>
                  <a:schemeClr val="dk1"/>
                </a:solidFill>
              </a:rPr>
              <a:t>Clase Java” (Java </a:t>
            </a:r>
            <a:r>
              <a:rPr lang="es-AR" b="1" dirty="0" err="1">
                <a:solidFill>
                  <a:schemeClr val="dk1"/>
                </a:solidFill>
              </a:rPr>
              <a:t>Class</a:t>
            </a:r>
            <a:r>
              <a:rPr lang="es-AR" b="1" dirty="0">
                <a:solidFill>
                  <a:schemeClr val="dk1"/>
                </a:solidFill>
              </a:rPr>
              <a:t>)</a:t>
            </a:r>
          </a:p>
          <a:p>
            <a:pPr marL="295275" indent="-285750">
              <a:spcBef>
                <a:spcPts val="400"/>
              </a:spcBef>
            </a:pPr>
            <a:endParaRPr lang="es-AR" dirty="0">
              <a:solidFill>
                <a:schemeClr val="dk1"/>
              </a:solidFill>
            </a:endParaRPr>
          </a:p>
          <a:p>
            <a:pPr marL="295275" indent="-285750">
              <a:spcBef>
                <a:spcPts val="400"/>
              </a:spcBef>
            </a:pPr>
            <a:r>
              <a:rPr lang="es-AR" dirty="0">
                <a:solidFill>
                  <a:schemeClr val="dk1"/>
                </a:solidFill>
              </a:rPr>
              <a:t>Se puede organizar el proyecto con carpetas denominadas “</a:t>
            </a:r>
            <a:r>
              <a:rPr lang="es-AR" b="1" dirty="0">
                <a:solidFill>
                  <a:schemeClr val="dk1"/>
                </a:solidFill>
              </a:rPr>
              <a:t>Paquetes Java” (Java </a:t>
            </a:r>
            <a:r>
              <a:rPr lang="es-AR" b="1" dirty="0" err="1">
                <a:solidFill>
                  <a:schemeClr val="dk1"/>
                </a:solidFill>
              </a:rPr>
              <a:t>Package</a:t>
            </a:r>
            <a:r>
              <a:rPr lang="es-AR" b="1" dirty="0">
                <a:solidFill>
                  <a:schemeClr val="dk1"/>
                </a:solidFill>
              </a:rPr>
              <a:t>)</a:t>
            </a:r>
          </a:p>
          <a:p>
            <a:pPr marL="295275" indent="-285750">
              <a:spcBef>
                <a:spcPts val="400"/>
              </a:spcBef>
            </a:pPr>
            <a:endParaRPr lang="es-AR" dirty="0">
              <a:solidFill>
                <a:schemeClr val="dk1"/>
              </a:solidFill>
            </a:endParaRPr>
          </a:p>
          <a:p>
            <a:pPr marL="295275" indent="-285750">
              <a:spcBef>
                <a:spcPts val="400"/>
              </a:spcBef>
            </a:pPr>
            <a:r>
              <a:rPr lang="es-AR" dirty="0">
                <a:solidFill>
                  <a:schemeClr val="dk1"/>
                </a:solidFill>
              </a:rPr>
              <a:t>Lo hacemos desde el explorador de archivos fuentes con click derecho sobre el nombre del proyecto recién creado</a:t>
            </a:r>
          </a:p>
        </p:txBody>
      </p:sp>
      <p:sp>
        <p:nvSpPr>
          <p:cNvPr id="4" name="Marcador de pie de página 3"/>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a:t>
            </a:fld>
            <a:endParaRPr lang="es-ES_tradnl" dirty="0"/>
          </a:p>
        </p:txBody>
      </p:sp>
      <p:pic>
        <p:nvPicPr>
          <p:cNvPr id="8" name="Imagen 7"/>
          <p:cNvPicPr>
            <a:picLocks noChangeAspect="1"/>
          </p:cNvPicPr>
          <p:nvPr/>
        </p:nvPicPr>
        <p:blipFill>
          <a:blip r:embed="rId2"/>
          <a:stretch>
            <a:fillRect/>
          </a:stretch>
        </p:blipFill>
        <p:spPr>
          <a:xfrm>
            <a:off x="8075906" y="765078"/>
            <a:ext cx="633754" cy="1178940"/>
          </a:xfrm>
          <a:prstGeom prst="rect">
            <a:avLst/>
          </a:prstGeom>
        </p:spPr>
      </p:pic>
      <p:pic>
        <p:nvPicPr>
          <p:cNvPr id="9" name="Imagen 8"/>
          <p:cNvPicPr>
            <a:picLocks noChangeAspect="1"/>
          </p:cNvPicPr>
          <p:nvPr/>
        </p:nvPicPr>
        <p:blipFill>
          <a:blip r:embed="rId3"/>
          <a:stretch>
            <a:fillRect/>
          </a:stretch>
        </p:blipFill>
        <p:spPr>
          <a:xfrm>
            <a:off x="504593" y="1023051"/>
            <a:ext cx="962084" cy="974211"/>
          </a:xfrm>
          <a:prstGeom prst="rect">
            <a:avLst/>
          </a:prstGeom>
        </p:spPr>
      </p:pic>
    </p:spTree>
    <p:extLst>
      <p:ext uri="{BB962C8B-B14F-4D97-AF65-F5344CB8AC3E}">
        <p14:creationId xmlns:p14="http://schemas.microsoft.com/office/powerpoint/2010/main" xmlns="" val="9512902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WHILE – Ejemplo (3)</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59</a:t>
            </a:fld>
            <a:endParaRPr lang="es-ES_tradnl" dirty="0"/>
          </a:p>
        </p:txBody>
      </p:sp>
      <p:sp>
        <p:nvSpPr>
          <p:cNvPr id="6" name="Shape 385"/>
          <p:cNvSpPr txBox="1"/>
          <p:nvPr/>
        </p:nvSpPr>
        <p:spPr>
          <a:xfrm>
            <a:off x="666900" y="2004911"/>
            <a:ext cx="7698300" cy="1596271"/>
          </a:xfrm>
          <a:prstGeom prst="rect">
            <a:avLst/>
          </a:prstGeom>
          <a:noFill/>
          <a:ln>
            <a:noFill/>
          </a:ln>
        </p:spPr>
        <p:txBody>
          <a:bodyPr lIns="91425" tIns="91425" rIns="91425" bIns="91425" anchor="ctr" anchorCtr="0">
            <a:noAutofit/>
          </a:bodyPr>
          <a:lstStyle/>
          <a:p>
            <a:pPr lvl="0">
              <a:lnSpc>
                <a:spcPct val="115000"/>
              </a:lnSpc>
            </a:pPr>
            <a:r>
              <a:rPr lang="es-AR" dirty="0" err="1">
                <a:solidFill>
                  <a:srgbClr val="292929"/>
                </a:solidFill>
                <a:latin typeface="Courier New"/>
                <a:ea typeface="Courier New"/>
                <a:cs typeface="Courier New"/>
                <a:sym typeface="Courier New"/>
              </a:rPr>
              <a:t>int</a:t>
            </a:r>
            <a:r>
              <a:rPr lang="es-AR" dirty="0">
                <a:solidFill>
                  <a:srgbClr val="292929"/>
                </a:solidFill>
                <a:latin typeface="Courier New"/>
                <a:ea typeface="Courier New"/>
                <a:cs typeface="Courier New"/>
                <a:sym typeface="Courier New"/>
              </a:rPr>
              <a:t> i = 0;</a:t>
            </a:r>
          </a:p>
          <a:p>
            <a:pPr lvl="0">
              <a:lnSpc>
                <a:spcPct val="115000"/>
              </a:lnSpc>
            </a:pPr>
            <a:r>
              <a:rPr lang="es-AR" b="1" dirty="0" err="1">
                <a:solidFill>
                  <a:srgbClr val="FF3300"/>
                </a:solidFill>
                <a:latin typeface="Courier New"/>
                <a:ea typeface="Courier New"/>
                <a:cs typeface="Courier New"/>
                <a:sym typeface="Courier New"/>
              </a:rPr>
              <a:t>while</a:t>
            </a:r>
            <a:r>
              <a:rPr lang="es-AR" dirty="0">
                <a:solidFill>
                  <a:srgbClr val="292929"/>
                </a:solidFill>
                <a:latin typeface="Courier New"/>
                <a:ea typeface="Courier New"/>
                <a:cs typeface="Courier New"/>
                <a:sym typeface="Courier New"/>
              </a:rPr>
              <a:t> (</a:t>
            </a:r>
            <a:r>
              <a:rPr lang="es-AR" b="1" dirty="0">
                <a:solidFill>
                  <a:srgbClr val="292929"/>
                </a:solidFill>
                <a:latin typeface="Courier New"/>
                <a:ea typeface="Courier New"/>
                <a:cs typeface="Courier New"/>
                <a:sym typeface="Courier New"/>
              </a:rPr>
              <a:t>i&lt;5</a:t>
            </a:r>
            <a:r>
              <a:rPr lang="es-AR" dirty="0">
                <a:solidFill>
                  <a:srgbClr val="292929"/>
                </a:solidFill>
                <a:latin typeface="Courier New"/>
                <a:ea typeface="Courier New"/>
                <a:cs typeface="Courier New"/>
                <a:sym typeface="Courier New"/>
              </a:rPr>
              <a:t>){</a:t>
            </a:r>
          </a:p>
          <a:p>
            <a:pPr lvl="0">
              <a:lnSpc>
                <a:spcPct val="115000"/>
              </a:lnSpc>
            </a:pPr>
            <a:r>
              <a:rPr lang="es-AR" dirty="0">
                <a:solidFill>
                  <a:srgbClr val="292929"/>
                </a:solidFill>
                <a:latin typeface="Courier New"/>
                <a:ea typeface="Courier New"/>
                <a:cs typeface="Courier New"/>
                <a:sym typeface="Courier New"/>
              </a:rPr>
              <a:t>    </a:t>
            </a:r>
            <a:r>
              <a:rPr lang="es-AR" dirty="0" err="1">
                <a:solidFill>
                  <a:srgbClr val="292929"/>
                </a:solidFill>
                <a:latin typeface="Courier New"/>
                <a:ea typeface="Courier New"/>
                <a:cs typeface="Courier New"/>
                <a:sym typeface="Courier New"/>
              </a:rPr>
              <a:t>System.out.println</a:t>
            </a:r>
            <a:r>
              <a:rPr lang="es-AR" dirty="0">
                <a:solidFill>
                  <a:srgbClr val="292929"/>
                </a:solidFill>
                <a:latin typeface="Courier New"/>
                <a:ea typeface="Courier New"/>
                <a:cs typeface="Courier New"/>
                <a:sym typeface="Courier New"/>
              </a:rPr>
              <a:t>(“Hola Mundo”);</a:t>
            </a:r>
          </a:p>
          <a:p>
            <a:pPr lvl="0">
              <a:lnSpc>
                <a:spcPct val="115000"/>
              </a:lnSpc>
            </a:pPr>
            <a:r>
              <a:rPr lang="es-AR" dirty="0">
                <a:solidFill>
                  <a:srgbClr val="292929"/>
                </a:solidFill>
                <a:latin typeface="Courier New"/>
                <a:ea typeface="Courier New"/>
                <a:cs typeface="Courier New"/>
                <a:sym typeface="Courier New"/>
              </a:rPr>
              <a:t>    i++;</a:t>
            </a:r>
          </a:p>
          <a:p>
            <a:pPr lvl="0">
              <a:lnSpc>
                <a:spcPct val="115000"/>
              </a:lnSpc>
            </a:pPr>
            <a:r>
              <a:rPr lang="es-AR" dirty="0">
                <a:solidFill>
                  <a:srgbClr val="292929"/>
                </a:solidFill>
                <a:latin typeface="Courier New"/>
                <a:ea typeface="Courier New"/>
                <a:cs typeface="Courier New"/>
                <a:sym typeface="Courier New"/>
              </a:rPr>
              <a:t>}</a:t>
            </a:r>
          </a:p>
          <a:p>
            <a:pPr lvl="0" rtl="0">
              <a:lnSpc>
                <a:spcPct val="115000"/>
              </a:lnSpc>
              <a:spcBef>
                <a:spcPts val="0"/>
              </a:spcBef>
              <a:buNone/>
            </a:pPr>
            <a:endParaRPr sz="1600" b="1" dirty="0">
              <a:solidFill>
                <a:srgbClr val="FF0000"/>
              </a:solidFill>
              <a:latin typeface="Courier New"/>
              <a:ea typeface="Courier New"/>
              <a:cs typeface="Courier New"/>
              <a:sym typeface="Courier New"/>
            </a:endParaRPr>
          </a:p>
        </p:txBody>
      </p:sp>
      <p:sp>
        <p:nvSpPr>
          <p:cNvPr id="3" name="Rectángulo 2"/>
          <p:cNvSpPr/>
          <p:nvPr/>
        </p:nvSpPr>
        <p:spPr>
          <a:xfrm>
            <a:off x="439476" y="3597316"/>
            <a:ext cx="8511340" cy="2640723"/>
          </a:xfrm>
          <a:prstGeom prst="rect">
            <a:avLst/>
          </a:prstGeom>
        </p:spPr>
        <p:txBody>
          <a:bodyPr wrap="square">
            <a:spAutoFit/>
          </a:bodyPr>
          <a:lstStyle/>
          <a:p>
            <a:pPr marL="387350" lvl="0" indent="-285750">
              <a:lnSpc>
                <a:spcPct val="115000"/>
              </a:lnSpc>
              <a:buClr>
                <a:schemeClr val="dk1"/>
              </a:buClr>
              <a:buSzPct val="100000"/>
              <a:buFont typeface="Arial" panose="020B0604020202020204" pitchFamily="34" charset="0"/>
              <a:buChar char="•"/>
            </a:pPr>
            <a:r>
              <a:rPr lang="es-AR" b="1" dirty="0">
                <a:solidFill>
                  <a:srgbClr val="292929"/>
                </a:solidFill>
                <a:latin typeface="Arial" panose="020B0604020202020204" pitchFamily="34" charset="0"/>
                <a:cs typeface="Arial" panose="020B0604020202020204" pitchFamily="34" charset="0"/>
              </a:rPr>
              <a:t>¿Qué sucede si omito poner la instrucción i++? </a:t>
            </a:r>
          </a:p>
          <a:p>
            <a:pPr marL="558800" lvl="1">
              <a:lnSpc>
                <a:spcPct val="115000"/>
              </a:lnSpc>
              <a:buClr>
                <a:schemeClr val="dk1"/>
              </a:buClr>
              <a:buSzPct val="100000"/>
            </a:pPr>
            <a:r>
              <a:rPr lang="es-AR" dirty="0">
                <a:solidFill>
                  <a:srgbClr val="292929"/>
                </a:solidFill>
                <a:latin typeface="Arial" panose="020B0604020202020204" pitchFamily="34" charset="0"/>
                <a:cs typeface="Arial" panose="020B0604020202020204" pitchFamily="34" charset="0"/>
              </a:rPr>
              <a:t>Se transforma en un bucle infinito</a:t>
            </a:r>
          </a:p>
          <a:p>
            <a:pPr marL="387350" lvl="0" indent="-285750">
              <a:lnSpc>
                <a:spcPct val="115000"/>
              </a:lnSpc>
              <a:buClr>
                <a:schemeClr val="dk1"/>
              </a:buClr>
              <a:buSzPct val="100000"/>
              <a:buFont typeface="Arial" panose="020B0604020202020204" pitchFamily="34" charset="0"/>
              <a:buChar char="•"/>
            </a:pPr>
            <a:r>
              <a:rPr lang="es-AR" b="1" dirty="0">
                <a:solidFill>
                  <a:srgbClr val="292929"/>
                </a:solidFill>
                <a:latin typeface="Arial" panose="020B0604020202020204" pitchFamily="34" charset="0"/>
                <a:cs typeface="Arial" panose="020B0604020202020204" pitchFamily="34" charset="0"/>
              </a:rPr>
              <a:t>¿Qué sucede si modifico la primer línea por i=5 ? </a:t>
            </a:r>
          </a:p>
          <a:p>
            <a:pPr marL="558800" lvl="1">
              <a:lnSpc>
                <a:spcPct val="115000"/>
              </a:lnSpc>
              <a:buClr>
                <a:schemeClr val="dk1"/>
              </a:buClr>
              <a:buSzPct val="100000"/>
            </a:pPr>
            <a:r>
              <a:rPr lang="es-AR" dirty="0">
                <a:solidFill>
                  <a:srgbClr val="292929"/>
                </a:solidFill>
                <a:latin typeface="Arial" panose="020B0604020202020204" pitchFamily="34" charset="0"/>
                <a:cs typeface="Arial" panose="020B0604020202020204" pitchFamily="34" charset="0"/>
              </a:rPr>
              <a:t>No se ejecuta nunca el cuerpo</a:t>
            </a:r>
          </a:p>
          <a:p>
            <a:pPr marL="387350" lvl="0" indent="-285750">
              <a:lnSpc>
                <a:spcPct val="115000"/>
              </a:lnSpc>
              <a:buClr>
                <a:schemeClr val="dk1"/>
              </a:buClr>
              <a:buSzPct val="100000"/>
              <a:buFont typeface="Arial" panose="020B0604020202020204" pitchFamily="34" charset="0"/>
              <a:buChar char="•"/>
            </a:pPr>
            <a:r>
              <a:rPr lang="es-AR" b="1" dirty="0">
                <a:solidFill>
                  <a:srgbClr val="292929"/>
                </a:solidFill>
                <a:latin typeface="Arial" panose="020B0604020202020204" pitchFamily="34" charset="0"/>
                <a:cs typeface="Arial" panose="020B0604020202020204" pitchFamily="34" charset="0"/>
              </a:rPr>
              <a:t>¿Y si se modifica expresión lógica del </a:t>
            </a:r>
            <a:r>
              <a:rPr lang="es-AR" b="1" dirty="0" err="1">
                <a:solidFill>
                  <a:srgbClr val="292929"/>
                </a:solidFill>
                <a:latin typeface="Arial" panose="020B0604020202020204" pitchFamily="34" charset="0"/>
                <a:cs typeface="Arial" panose="020B0604020202020204" pitchFamily="34" charset="0"/>
              </a:rPr>
              <a:t>while</a:t>
            </a:r>
            <a:r>
              <a:rPr lang="es-AR" b="1" dirty="0">
                <a:solidFill>
                  <a:srgbClr val="292929"/>
                </a:solidFill>
                <a:latin typeface="Arial" panose="020B0604020202020204" pitchFamily="34" charset="0"/>
                <a:cs typeface="Arial" panose="020B0604020202020204" pitchFamily="34" charset="0"/>
              </a:rPr>
              <a:t> (i&lt; 5) por  </a:t>
            </a:r>
            <a:r>
              <a:rPr lang="es-AR" b="1" dirty="0" err="1">
                <a:solidFill>
                  <a:srgbClr val="292929"/>
                </a:solidFill>
                <a:latin typeface="Arial" panose="020B0604020202020204" pitchFamily="34" charset="0"/>
                <a:cs typeface="Arial" panose="020B0604020202020204" pitchFamily="34" charset="0"/>
              </a:rPr>
              <a:t>while</a:t>
            </a:r>
            <a:r>
              <a:rPr lang="es-AR" b="1" dirty="0">
                <a:solidFill>
                  <a:srgbClr val="292929"/>
                </a:solidFill>
                <a:latin typeface="Arial" panose="020B0604020202020204" pitchFamily="34" charset="0"/>
                <a:cs typeface="Arial" panose="020B0604020202020204" pitchFamily="34" charset="0"/>
              </a:rPr>
              <a:t> (2==2)? </a:t>
            </a:r>
          </a:p>
          <a:p>
            <a:pPr marL="558800" lvl="1">
              <a:lnSpc>
                <a:spcPct val="115000"/>
              </a:lnSpc>
              <a:buClr>
                <a:schemeClr val="dk1"/>
              </a:buClr>
              <a:buSzPct val="100000"/>
            </a:pPr>
            <a:r>
              <a:rPr lang="es-AR" dirty="0">
                <a:solidFill>
                  <a:srgbClr val="292929"/>
                </a:solidFill>
                <a:latin typeface="Arial" panose="020B0604020202020204" pitchFamily="34" charset="0"/>
                <a:cs typeface="Arial" panose="020B0604020202020204" pitchFamily="34" charset="0"/>
              </a:rPr>
              <a:t>Se transforma en un bucle infinito</a:t>
            </a:r>
          </a:p>
          <a:p>
            <a:pPr marL="387350" lvl="0" indent="-285750">
              <a:lnSpc>
                <a:spcPct val="115000"/>
              </a:lnSpc>
              <a:buClr>
                <a:schemeClr val="dk1"/>
              </a:buClr>
              <a:buSzPct val="100000"/>
              <a:buFont typeface="Arial" panose="020B0604020202020204" pitchFamily="34" charset="0"/>
              <a:buChar char="•"/>
            </a:pPr>
            <a:r>
              <a:rPr lang="es-AR" b="1" dirty="0">
                <a:solidFill>
                  <a:srgbClr val="292929"/>
                </a:solidFill>
                <a:latin typeface="Arial" panose="020B0604020202020204" pitchFamily="34" charset="0"/>
                <a:cs typeface="Arial" panose="020B0604020202020204" pitchFamily="34" charset="0"/>
              </a:rPr>
              <a:t>¿Qué ocurre si se modifica la expresión de </a:t>
            </a:r>
            <a:r>
              <a:rPr lang="es-AR" b="1" dirty="0" err="1">
                <a:solidFill>
                  <a:srgbClr val="292929"/>
                </a:solidFill>
                <a:latin typeface="Arial" panose="020B0604020202020204" pitchFamily="34" charset="0"/>
                <a:cs typeface="Arial" panose="020B0604020202020204" pitchFamily="34" charset="0"/>
              </a:rPr>
              <a:t>while</a:t>
            </a:r>
            <a:r>
              <a:rPr lang="es-AR" b="1" dirty="0">
                <a:solidFill>
                  <a:srgbClr val="292929"/>
                </a:solidFill>
                <a:latin typeface="Arial" panose="020B0604020202020204" pitchFamily="34" charset="0"/>
                <a:cs typeface="Arial" panose="020B0604020202020204" pitchFamily="34" charset="0"/>
              </a:rPr>
              <a:t> (i&lt; 5) por </a:t>
            </a:r>
            <a:r>
              <a:rPr lang="es-AR" b="1" dirty="0" err="1">
                <a:solidFill>
                  <a:srgbClr val="292929"/>
                </a:solidFill>
                <a:latin typeface="Arial" panose="020B0604020202020204" pitchFamily="34" charset="0"/>
                <a:cs typeface="Arial" panose="020B0604020202020204" pitchFamily="34" charset="0"/>
              </a:rPr>
              <a:t>while</a:t>
            </a:r>
            <a:r>
              <a:rPr lang="es-AR" b="1" dirty="0">
                <a:solidFill>
                  <a:srgbClr val="292929"/>
                </a:solidFill>
                <a:latin typeface="Arial" panose="020B0604020202020204" pitchFamily="34" charset="0"/>
                <a:cs typeface="Arial" panose="020B0604020202020204" pitchFamily="34" charset="0"/>
              </a:rPr>
              <a:t> (true)? </a:t>
            </a:r>
          </a:p>
          <a:p>
            <a:pPr marL="558800" lvl="1">
              <a:lnSpc>
                <a:spcPct val="115000"/>
              </a:lnSpc>
              <a:buClr>
                <a:schemeClr val="dk1"/>
              </a:buClr>
              <a:buSzPct val="100000"/>
            </a:pPr>
            <a:r>
              <a:rPr lang="es-AR" dirty="0">
                <a:solidFill>
                  <a:srgbClr val="292929"/>
                </a:solidFill>
                <a:latin typeface="Arial" panose="020B0604020202020204" pitchFamily="34" charset="0"/>
                <a:cs typeface="Arial" panose="020B0604020202020204" pitchFamily="34" charset="0"/>
              </a:rPr>
              <a:t>Se transforma en un bucle infinito</a:t>
            </a:r>
          </a:p>
        </p:txBody>
      </p:sp>
    </p:spTree>
    <p:extLst>
      <p:ext uri="{BB962C8B-B14F-4D97-AF65-F5344CB8AC3E}">
        <p14:creationId xmlns:p14="http://schemas.microsoft.com/office/powerpoint/2010/main" xmlns="" val="245587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Sentencias WHILE anidadas</a:t>
            </a:r>
          </a:p>
        </p:txBody>
      </p:sp>
      <p:sp>
        <p:nvSpPr>
          <p:cNvPr id="3" name="Marcador de contenido 2"/>
          <p:cNvSpPr>
            <a:spLocks noGrp="1"/>
          </p:cNvSpPr>
          <p:nvPr>
            <p:ph idx="1"/>
          </p:nvPr>
        </p:nvSpPr>
        <p:spPr/>
        <p:txBody>
          <a:bodyPr/>
          <a:lstStyle/>
          <a:p>
            <a:pPr marL="419100" indent="-342900">
              <a:lnSpc>
                <a:spcPct val="115000"/>
              </a:lnSpc>
              <a:spcBef>
                <a:spcPts val="0"/>
              </a:spcBef>
              <a:buClr>
                <a:srgbClr val="292929"/>
              </a:buClr>
              <a:buSzPct val="133333"/>
            </a:pPr>
            <a:r>
              <a:rPr lang="es-AR" sz="2000" dirty="0">
                <a:solidFill>
                  <a:srgbClr val="292929"/>
                </a:solidFill>
                <a:latin typeface="Arial" panose="020B0604020202020204" pitchFamily="34" charset="0"/>
                <a:cs typeface="Arial" panose="020B0604020202020204" pitchFamily="34" charset="0"/>
              </a:rPr>
              <a:t>Supongamos que queremos dibujar el siguiente rectángulo:</a:t>
            </a:r>
          </a:p>
          <a:p>
            <a:pPr lvl="1">
              <a:lnSpc>
                <a:spcPct val="115000"/>
              </a:lnSpc>
              <a:spcBef>
                <a:spcPts val="0"/>
              </a:spcBef>
              <a:buNone/>
            </a:pPr>
            <a:r>
              <a:rPr lang="es-AR" sz="1600" b="1" dirty="0">
                <a:solidFill>
                  <a:srgbClr val="292929"/>
                </a:solidFill>
                <a:latin typeface="Arial" panose="020B0604020202020204" pitchFamily="34" charset="0"/>
                <a:ea typeface="Courier New"/>
                <a:cs typeface="Arial" panose="020B0604020202020204" pitchFamily="34" charset="0"/>
                <a:sym typeface="Courier New"/>
              </a:rPr>
              <a:t>	</a:t>
            </a:r>
            <a:r>
              <a:rPr lang="es-AR" sz="1800" b="1" dirty="0">
                <a:solidFill>
                  <a:srgbClr val="292929"/>
                </a:solidFill>
                <a:latin typeface="Arial" panose="020B0604020202020204" pitchFamily="34" charset="0"/>
                <a:ea typeface="Courier New"/>
                <a:cs typeface="Arial" panose="020B0604020202020204" pitchFamily="34" charset="0"/>
                <a:sym typeface="Courier New"/>
              </a:rPr>
              <a:t>######</a:t>
            </a:r>
          </a:p>
          <a:p>
            <a:pPr lvl="1">
              <a:lnSpc>
                <a:spcPct val="115000"/>
              </a:lnSpc>
              <a:spcBef>
                <a:spcPts val="0"/>
              </a:spcBef>
              <a:buNone/>
            </a:pPr>
            <a:r>
              <a:rPr lang="es-AR" sz="1800" b="1" dirty="0">
                <a:solidFill>
                  <a:srgbClr val="292929"/>
                </a:solidFill>
                <a:latin typeface="Arial" panose="020B0604020202020204" pitchFamily="34" charset="0"/>
                <a:ea typeface="Courier New"/>
                <a:cs typeface="Arial" panose="020B0604020202020204" pitchFamily="34" charset="0"/>
                <a:sym typeface="Courier New"/>
              </a:rPr>
              <a:t>	######</a:t>
            </a:r>
          </a:p>
          <a:p>
            <a:pPr lvl="1">
              <a:lnSpc>
                <a:spcPct val="115000"/>
              </a:lnSpc>
              <a:spcBef>
                <a:spcPts val="0"/>
              </a:spcBef>
              <a:buClr>
                <a:schemeClr val="dk1"/>
              </a:buClr>
              <a:buSzPct val="61111"/>
              <a:buNone/>
            </a:pPr>
            <a:r>
              <a:rPr lang="es-AR" sz="1800" b="1" dirty="0">
                <a:solidFill>
                  <a:srgbClr val="292929"/>
                </a:solidFill>
                <a:latin typeface="Arial" panose="020B0604020202020204" pitchFamily="34" charset="0"/>
                <a:ea typeface="Courier New"/>
                <a:cs typeface="Arial" panose="020B0604020202020204" pitchFamily="34" charset="0"/>
                <a:sym typeface="Courier New"/>
              </a:rPr>
              <a:t>	######</a:t>
            </a:r>
          </a:p>
          <a:p>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60</a:t>
            </a:fld>
            <a:endParaRPr lang="es-ES_tradnl" dirty="0"/>
          </a:p>
        </p:txBody>
      </p:sp>
      <p:sp>
        <p:nvSpPr>
          <p:cNvPr id="6" name="Shape 419"/>
          <p:cNvSpPr txBox="1"/>
          <p:nvPr/>
        </p:nvSpPr>
        <p:spPr>
          <a:xfrm>
            <a:off x="615385" y="4040592"/>
            <a:ext cx="6755700" cy="21135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fila = 0;</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b="1" dirty="0" err="1">
                <a:solidFill>
                  <a:srgbClr val="FF3300"/>
                </a:solidFill>
                <a:latin typeface="Courier New"/>
                <a:ea typeface="Courier New"/>
                <a:cs typeface="Courier New"/>
                <a:sym typeface="Courier New"/>
              </a:rPr>
              <a:t>while</a:t>
            </a:r>
            <a:r>
              <a:rPr lang="es-AR" sz="1600" b="1" dirty="0">
                <a:solidFill>
                  <a:srgbClr val="FF3300"/>
                </a:solidFill>
                <a:latin typeface="Courier New"/>
                <a:ea typeface="Courier New"/>
                <a:cs typeface="Courier New"/>
                <a:sym typeface="Courier New"/>
              </a:rPr>
              <a:t> </a:t>
            </a:r>
            <a:r>
              <a:rPr lang="es-AR" sz="1600" dirty="0">
                <a:solidFill>
                  <a:srgbClr val="292929"/>
                </a:solidFill>
                <a:latin typeface="Courier New"/>
                <a:ea typeface="Courier New"/>
                <a:cs typeface="Courier New"/>
                <a:sym typeface="Courier New"/>
              </a:rPr>
              <a:t>(fila &lt; 3){</a:t>
            </a:r>
          </a:p>
          <a:p>
            <a:pPr marL="457200" lvl="0" indent="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columna = 0;</a:t>
            </a:r>
          </a:p>
          <a:p>
            <a:pPr marL="457200" lvl="0" indent="457200" algn="just" rtl="0">
              <a:lnSpc>
                <a:spcPct val="115000"/>
              </a:lnSpc>
              <a:spcBef>
                <a:spcPts val="0"/>
              </a:spcBef>
              <a:buNone/>
            </a:pPr>
            <a:r>
              <a:rPr lang="es-AR" sz="1600" b="1" dirty="0" err="1">
                <a:solidFill>
                  <a:srgbClr val="FF3300"/>
                </a:solidFill>
                <a:latin typeface="Courier New"/>
                <a:ea typeface="Courier New"/>
                <a:cs typeface="Courier New"/>
                <a:sym typeface="Courier New"/>
              </a:rPr>
              <a:t>while</a:t>
            </a:r>
            <a:r>
              <a:rPr lang="es-AR" sz="1600" dirty="0">
                <a:solidFill>
                  <a:srgbClr val="292929"/>
                </a:solidFill>
                <a:latin typeface="Courier New"/>
                <a:ea typeface="Courier New"/>
                <a:cs typeface="Courier New"/>
                <a:sym typeface="Courier New"/>
              </a:rPr>
              <a:t> (columna &lt; 6) {</a:t>
            </a:r>
          </a:p>
          <a:p>
            <a:pPr marL="457200" lvl="0" indent="0" algn="just"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a:t>
            </a:r>
            <a:r>
              <a:rPr lang="es-AR" sz="1600" b="1" dirty="0" err="1">
                <a:solidFill>
                  <a:srgbClr val="FF3300"/>
                </a:solidFill>
                <a:latin typeface="Courier New"/>
                <a:ea typeface="Courier New"/>
                <a:cs typeface="Courier New"/>
                <a:sym typeface="Courier New"/>
              </a:rPr>
              <a:t>print</a:t>
            </a:r>
            <a:r>
              <a:rPr lang="es-AR" sz="1600" b="1" dirty="0">
                <a:solidFill>
                  <a:srgbClr val="FF3300"/>
                </a:solidFill>
                <a:latin typeface="Courier New"/>
                <a:ea typeface="Courier New"/>
                <a:cs typeface="Courier New"/>
                <a:sym typeface="Courier New"/>
              </a:rPr>
              <a:t>(“#”)</a:t>
            </a:r>
            <a:r>
              <a:rPr lang="es-AR" sz="1600" dirty="0">
                <a:solidFill>
                  <a:srgbClr val="292929"/>
                </a:solidFill>
                <a:latin typeface="Courier New"/>
                <a:ea typeface="Courier New"/>
                <a:cs typeface="Courier New"/>
                <a:sym typeface="Courier New"/>
              </a:rPr>
              <a:t>;</a:t>
            </a:r>
          </a:p>
          <a:p>
            <a:pPr marL="457200" lvl="0" indent="0" algn="just" rtl="0">
              <a:lnSpc>
                <a:spcPct val="115000"/>
              </a:lnSpc>
              <a:spcBef>
                <a:spcPts val="0"/>
              </a:spcBef>
              <a:buNone/>
            </a:pPr>
            <a:r>
              <a:rPr lang="es-AR" sz="1600" dirty="0">
                <a:solidFill>
                  <a:srgbClr val="292929"/>
                </a:solidFill>
                <a:latin typeface="Courier New"/>
                <a:ea typeface="Courier New"/>
                <a:cs typeface="Courier New"/>
                <a:sym typeface="Courier New"/>
              </a:rPr>
              <a:t>    	columna ++;</a:t>
            </a:r>
          </a:p>
          <a:p>
            <a:pPr marL="457200" lvl="0" indent="457200" algn="just" rtl="0">
              <a:lnSpc>
                <a:spcPct val="115000"/>
              </a:lnSpc>
              <a:spcBef>
                <a:spcPts val="0"/>
              </a:spcBef>
              <a:buNone/>
            </a:pPr>
            <a:r>
              <a:rPr lang="es-AR" sz="1600" dirty="0">
                <a:solidFill>
                  <a:srgbClr val="292929"/>
                </a:solidFill>
                <a:latin typeface="Courier New"/>
                <a:ea typeface="Courier New"/>
                <a:cs typeface="Courier New"/>
                <a:sym typeface="Courier New"/>
              </a:rPr>
              <a:t>}</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a:t>
            </a:r>
            <a:r>
              <a:rPr lang="es-AR" sz="1600" b="1" dirty="0" err="1">
                <a:solidFill>
                  <a:srgbClr val="FF3300"/>
                </a:solidFill>
                <a:latin typeface="Courier New"/>
                <a:ea typeface="Courier New"/>
                <a:cs typeface="Courier New"/>
                <a:sym typeface="Courier New"/>
              </a:rPr>
              <a:t>println</a:t>
            </a:r>
            <a:r>
              <a:rPr lang="es-AR" sz="1600" b="1" dirty="0">
                <a:solidFill>
                  <a:srgbClr val="FF3300"/>
                </a:solidFill>
                <a:latin typeface="Courier New"/>
                <a:ea typeface="Courier New"/>
                <a:cs typeface="Courier New"/>
                <a:sym typeface="Courier New"/>
              </a:rPr>
              <a:t>()</a:t>
            </a:r>
            <a:r>
              <a:rPr lang="es-AR" sz="1600" dirty="0">
                <a:solidFill>
                  <a:srgbClr val="292929"/>
                </a:solidFill>
                <a:latin typeface="Courier New"/>
                <a:ea typeface="Courier New"/>
                <a:cs typeface="Courier New"/>
                <a:sym typeface="Courier New"/>
              </a:rPr>
              <a:t>;</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 	fila++;</a:t>
            </a:r>
          </a:p>
          <a:p>
            <a:pPr lvl="0" rtl="0">
              <a:lnSpc>
                <a:spcPct val="115000"/>
              </a:lnSpc>
              <a:spcBef>
                <a:spcPts val="0"/>
              </a:spcBef>
              <a:buNone/>
            </a:pPr>
            <a:r>
              <a:rPr lang="es-AR" sz="1600" dirty="0">
                <a:solidFill>
                  <a:srgbClr val="292929"/>
                </a:solidFill>
                <a:latin typeface="Courier New"/>
                <a:ea typeface="Courier New"/>
                <a:cs typeface="Courier New"/>
                <a:sym typeface="Courier New"/>
              </a:rPr>
              <a:t>}</a:t>
            </a:r>
          </a:p>
        </p:txBody>
      </p:sp>
      <p:sp>
        <p:nvSpPr>
          <p:cNvPr id="7" name="Shape 420"/>
          <p:cNvSpPr txBox="1"/>
          <p:nvPr/>
        </p:nvSpPr>
        <p:spPr>
          <a:xfrm>
            <a:off x="5098363" y="2685286"/>
            <a:ext cx="4029600" cy="28815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dirty="0">
                <a:solidFill>
                  <a:srgbClr val="292929"/>
                </a:solidFill>
                <a:latin typeface="Arial" panose="020B0604020202020204" pitchFamily="34" charset="0"/>
                <a:cs typeface="Arial" panose="020B0604020202020204" pitchFamily="34" charset="0"/>
              </a:rPr>
              <a:t>Las sentencias </a:t>
            </a:r>
            <a:r>
              <a:rPr lang="es-AR" dirty="0" err="1">
                <a:solidFill>
                  <a:srgbClr val="292929"/>
                </a:solidFill>
                <a:latin typeface="Arial" panose="020B0604020202020204" pitchFamily="34" charset="0"/>
                <a:cs typeface="Arial" panose="020B0604020202020204" pitchFamily="34" charset="0"/>
              </a:rPr>
              <a:t>while</a:t>
            </a:r>
            <a:r>
              <a:rPr lang="es-AR" dirty="0">
                <a:solidFill>
                  <a:srgbClr val="292929"/>
                </a:solidFill>
                <a:latin typeface="Arial" panose="020B0604020202020204" pitchFamily="34" charset="0"/>
                <a:cs typeface="Arial" panose="020B0604020202020204" pitchFamily="34" charset="0"/>
              </a:rPr>
              <a:t> anidadas son útiles para recorrer / crear / modificar estructuras de multidimensionales (Ej., matrices)</a:t>
            </a:r>
          </a:p>
        </p:txBody>
      </p:sp>
    </p:spTree>
    <p:extLst>
      <p:ext uri="{BB962C8B-B14F-4D97-AF65-F5344CB8AC3E}">
        <p14:creationId xmlns:p14="http://schemas.microsoft.com/office/powerpoint/2010/main" xmlns="" val="26819307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La Sentencia FOR</a:t>
            </a:r>
          </a:p>
        </p:txBody>
      </p:sp>
      <p:sp>
        <p:nvSpPr>
          <p:cNvPr id="3" name="Marcador de contenido 2"/>
          <p:cNvSpPr>
            <a:spLocks noGrp="1"/>
          </p:cNvSpPr>
          <p:nvPr>
            <p:ph idx="1"/>
          </p:nvPr>
        </p:nvSpPr>
        <p:spPr>
          <a:xfrm>
            <a:off x="628650" y="2160000"/>
            <a:ext cx="7886700" cy="4351338"/>
          </a:xfrm>
        </p:spPr>
        <p:txBody>
          <a:bodyPr>
            <a:noAutofit/>
          </a:bodyPr>
          <a:lstStyle/>
          <a:p>
            <a:pPr marL="374650" indent="-285750">
              <a:lnSpc>
                <a:spcPct val="115000"/>
              </a:lnSpc>
              <a:spcBef>
                <a:spcPts val="0"/>
              </a:spcBef>
              <a:buClr>
                <a:srgbClr val="292929"/>
              </a:buClr>
              <a:buSzPct val="100000"/>
            </a:pPr>
            <a:r>
              <a:rPr lang="es-AR" sz="1600" dirty="0">
                <a:solidFill>
                  <a:srgbClr val="292929"/>
                </a:solidFill>
                <a:latin typeface="Arial" panose="020B0604020202020204" pitchFamily="34" charset="0"/>
                <a:cs typeface="Arial" panose="020B0604020202020204" pitchFamily="34" charset="0"/>
              </a:rPr>
              <a:t>Un bucle </a:t>
            </a:r>
            <a:r>
              <a:rPr lang="es-AR" sz="1600" b="1" dirty="0" err="1">
                <a:solidFill>
                  <a:srgbClr val="FF3300"/>
                </a:solidFill>
                <a:latin typeface="Arial" panose="020B0604020202020204" pitchFamily="34" charset="0"/>
                <a:ea typeface="Courier New"/>
                <a:cs typeface="Arial" panose="020B0604020202020204" pitchFamily="34" charset="0"/>
                <a:sym typeface="Courier New"/>
              </a:rPr>
              <a:t>for</a:t>
            </a:r>
            <a:r>
              <a:rPr lang="es-AR" sz="1600" dirty="0">
                <a:solidFill>
                  <a:srgbClr val="292929"/>
                </a:solidFill>
                <a:latin typeface="Arial" panose="020B0604020202020204" pitchFamily="34" charset="0"/>
                <a:cs typeface="Arial" panose="020B0604020202020204" pitchFamily="34" charset="0"/>
              </a:rPr>
              <a:t> itera un bloque de código una cantidad </a:t>
            </a:r>
            <a:r>
              <a:rPr lang="es-AR" sz="1600" b="1" dirty="0">
                <a:solidFill>
                  <a:srgbClr val="292929"/>
                </a:solidFill>
                <a:latin typeface="Arial" panose="020B0604020202020204" pitchFamily="34" charset="0"/>
                <a:cs typeface="Arial" panose="020B0604020202020204" pitchFamily="34" charset="0"/>
              </a:rPr>
              <a:t>predeterminada</a:t>
            </a:r>
            <a:r>
              <a:rPr lang="es-AR" sz="1600" dirty="0">
                <a:solidFill>
                  <a:srgbClr val="292929"/>
                </a:solidFill>
                <a:latin typeface="Arial" panose="020B0604020202020204" pitchFamily="34" charset="0"/>
                <a:cs typeface="Arial" panose="020B0604020202020204" pitchFamily="34" charset="0"/>
              </a:rPr>
              <a:t> de veces. </a:t>
            </a:r>
          </a:p>
          <a:p>
            <a:pPr marL="361950" indent="-285750">
              <a:lnSpc>
                <a:spcPct val="115000"/>
              </a:lnSpc>
              <a:spcBef>
                <a:spcPts val="0"/>
              </a:spcBef>
              <a:buClr>
                <a:srgbClr val="292929"/>
              </a:buClr>
              <a:buSzPct val="100000"/>
            </a:pPr>
            <a:r>
              <a:rPr lang="es-AR" sz="1600" dirty="0">
                <a:solidFill>
                  <a:srgbClr val="292929"/>
                </a:solidFill>
                <a:latin typeface="Arial" panose="020B0604020202020204" pitchFamily="34" charset="0"/>
                <a:cs typeface="Arial" panose="020B0604020202020204" pitchFamily="34" charset="0"/>
              </a:rPr>
              <a:t>Forma general de la sentencia </a:t>
            </a:r>
            <a:r>
              <a:rPr lang="es-AR" sz="1600" b="1" dirty="0" err="1">
                <a:solidFill>
                  <a:srgbClr val="292929"/>
                </a:solidFill>
                <a:latin typeface="Arial" panose="020B0604020202020204" pitchFamily="34" charset="0"/>
                <a:cs typeface="Arial" panose="020B0604020202020204" pitchFamily="34" charset="0"/>
              </a:rPr>
              <a:t>for</a:t>
            </a:r>
            <a:r>
              <a:rPr lang="es-AR" sz="1600" dirty="0">
                <a:solidFill>
                  <a:srgbClr val="292929"/>
                </a:solidFill>
                <a:latin typeface="Arial" panose="020B0604020202020204" pitchFamily="34" charset="0"/>
                <a:cs typeface="Arial" panose="020B0604020202020204" pitchFamily="34" charset="0"/>
              </a:rPr>
              <a:t>:</a:t>
            </a:r>
          </a:p>
          <a:p>
            <a:pPr lvl="0"/>
            <a:endParaRPr lang="es-AR" sz="1400" dirty="0">
              <a:solidFill>
                <a:srgbClr val="292929"/>
              </a:solidFill>
            </a:endParaRPr>
          </a:p>
          <a:p>
            <a:endParaRPr lang="es-ES_tradnl" sz="1400" dirty="0"/>
          </a:p>
          <a:p>
            <a:endParaRPr lang="es-ES_tradnl" sz="1400" dirty="0"/>
          </a:p>
          <a:p>
            <a:endParaRPr lang="es-ES_tradnl" sz="1200" dirty="0"/>
          </a:p>
          <a:p>
            <a:pPr marL="0" lvl="0" indent="0">
              <a:buNone/>
            </a:pPr>
            <a:endParaRPr lang="es-AR" sz="1200" dirty="0">
              <a:solidFill>
                <a:srgbClr val="292929"/>
              </a:solidFill>
            </a:endParaRPr>
          </a:p>
          <a:p>
            <a:pPr marL="0" lvl="0" indent="0">
              <a:lnSpc>
                <a:spcPct val="115000"/>
              </a:lnSpc>
              <a:spcBef>
                <a:spcPts val="0"/>
              </a:spcBef>
              <a:buNone/>
            </a:pPr>
            <a:endParaRPr lang="es-AR" sz="1200" dirty="0">
              <a:solidFill>
                <a:srgbClr val="292929"/>
              </a:solidFill>
            </a:endParaRPr>
          </a:p>
          <a:p>
            <a:pPr lvl="0" algn="just">
              <a:lnSpc>
                <a:spcPct val="115000"/>
              </a:lnSpc>
              <a:spcBef>
                <a:spcPts val="0"/>
              </a:spcBef>
              <a:buClr>
                <a:schemeClr val="dk1"/>
              </a:buClr>
              <a:buSzPct val="68750"/>
              <a:buNone/>
            </a:pPr>
            <a:r>
              <a:rPr lang="es-AR" sz="1400" b="1" u="sng" dirty="0">
                <a:solidFill>
                  <a:srgbClr val="FF0000"/>
                </a:solidFill>
              </a:rPr>
              <a:t>inicializador</a:t>
            </a:r>
            <a:r>
              <a:rPr lang="es-AR" sz="1400" b="1" dirty="0">
                <a:solidFill>
                  <a:srgbClr val="FF0000"/>
                </a:solidFill>
              </a:rPr>
              <a:t>:</a:t>
            </a:r>
            <a:r>
              <a:rPr lang="es-AR" sz="1400" dirty="0">
                <a:solidFill>
                  <a:srgbClr val="FF0000"/>
                </a:solidFill>
              </a:rPr>
              <a:t> </a:t>
            </a:r>
            <a:r>
              <a:rPr lang="es-AR" sz="1400" dirty="0">
                <a:solidFill>
                  <a:srgbClr val="292929"/>
                </a:solidFill>
              </a:rPr>
              <a:t>contiene las sentencias que inicializan las variables que funcionan como contadores del bucle. El inicializador es ejecutado solamente una vez antes que cualquier otra parte del bucle</a:t>
            </a:r>
          </a:p>
          <a:p>
            <a:pPr lvl="0">
              <a:lnSpc>
                <a:spcPct val="115000"/>
              </a:lnSpc>
              <a:spcBef>
                <a:spcPts val="0"/>
              </a:spcBef>
              <a:buClr>
                <a:schemeClr val="dk1"/>
              </a:buClr>
              <a:buSzPct val="68750"/>
              <a:buNone/>
            </a:pPr>
            <a:r>
              <a:rPr lang="es-AR" sz="1400" b="1" u="sng" dirty="0" err="1">
                <a:solidFill>
                  <a:srgbClr val="FF0000"/>
                </a:solidFill>
              </a:rPr>
              <a:t>expresión_lógica</a:t>
            </a:r>
            <a:r>
              <a:rPr lang="es-AR" sz="1400" b="1" dirty="0">
                <a:solidFill>
                  <a:srgbClr val="FF0000"/>
                </a:solidFill>
              </a:rPr>
              <a:t>:</a:t>
            </a:r>
            <a:r>
              <a:rPr lang="es-AR" sz="1400" dirty="0">
                <a:solidFill>
                  <a:srgbClr val="292929"/>
                </a:solidFill>
              </a:rPr>
              <a:t> es una expresión que devuelve </a:t>
            </a:r>
            <a:r>
              <a:rPr lang="es-AR" sz="1400" b="1" dirty="0">
                <a:solidFill>
                  <a:srgbClr val="292929"/>
                </a:solidFill>
              </a:rPr>
              <a:t>true</a:t>
            </a:r>
            <a:r>
              <a:rPr lang="es-AR" sz="1400" dirty="0">
                <a:solidFill>
                  <a:srgbClr val="292929"/>
                </a:solidFill>
              </a:rPr>
              <a:t> o </a:t>
            </a:r>
            <a:r>
              <a:rPr lang="es-AR" sz="1400" b="1" dirty="0">
                <a:solidFill>
                  <a:srgbClr val="292929"/>
                </a:solidFill>
              </a:rPr>
              <a:t>false</a:t>
            </a:r>
            <a:r>
              <a:rPr lang="es-AR" sz="1400" dirty="0">
                <a:solidFill>
                  <a:srgbClr val="292929"/>
                </a:solidFill>
              </a:rPr>
              <a:t>. Es procesada cada vez antes de cada iteración</a:t>
            </a:r>
          </a:p>
          <a:p>
            <a:pPr lvl="0">
              <a:lnSpc>
                <a:spcPct val="115000"/>
              </a:lnSpc>
              <a:spcBef>
                <a:spcPts val="0"/>
              </a:spcBef>
              <a:buClr>
                <a:schemeClr val="dk1"/>
              </a:buClr>
              <a:buSzPct val="68750"/>
              <a:buNone/>
            </a:pPr>
            <a:r>
              <a:rPr lang="es-AR" sz="1400" b="1" u="sng" dirty="0">
                <a:solidFill>
                  <a:srgbClr val="FF0000"/>
                </a:solidFill>
              </a:rPr>
              <a:t>modificador</a:t>
            </a:r>
            <a:r>
              <a:rPr lang="es-AR" sz="1400" dirty="0">
                <a:solidFill>
                  <a:srgbClr val="FF0000"/>
                </a:solidFill>
              </a:rPr>
              <a:t>: </a:t>
            </a:r>
            <a:r>
              <a:rPr lang="es-AR" sz="1400" dirty="0">
                <a:solidFill>
                  <a:srgbClr val="292929"/>
                </a:solidFill>
              </a:rPr>
              <a:t>contiene las variables del bucle (contadores del bucle) que son incrementadas o </a:t>
            </a:r>
            <a:r>
              <a:rPr lang="es-AR" sz="1400" dirty="0" err="1">
                <a:solidFill>
                  <a:srgbClr val="292929"/>
                </a:solidFill>
              </a:rPr>
              <a:t>decrementadas</a:t>
            </a:r>
            <a:r>
              <a:rPr lang="es-AR" sz="1400" dirty="0">
                <a:solidFill>
                  <a:srgbClr val="292929"/>
                </a:solidFill>
              </a:rPr>
              <a:t>. Es procesada después del cuerpo pero antes de la verificación de la </a:t>
            </a:r>
            <a:r>
              <a:rPr lang="es-AR" sz="1400" dirty="0" err="1">
                <a:solidFill>
                  <a:srgbClr val="292929"/>
                </a:solidFill>
              </a:rPr>
              <a:t>expresion_lógica</a:t>
            </a:r>
            <a:endParaRPr lang="es-AR" sz="1400" dirty="0">
              <a:solidFill>
                <a:srgbClr val="292929"/>
              </a:solidFill>
            </a:endParaRP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61</a:t>
            </a:fld>
            <a:endParaRPr lang="es-ES_tradnl" dirty="0"/>
          </a:p>
        </p:txBody>
      </p:sp>
      <p:sp>
        <p:nvSpPr>
          <p:cNvPr id="6" name="Shape 228"/>
          <p:cNvSpPr txBox="1"/>
          <p:nvPr/>
        </p:nvSpPr>
        <p:spPr>
          <a:xfrm>
            <a:off x="749502" y="2241152"/>
            <a:ext cx="8677833" cy="2540371"/>
          </a:xfrm>
          <a:prstGeom prst="rect">
            <a:avLst/>
          </a:prstGeom>
          <a:noFill/>
          <a:ln>
            <a:noFill/>
          </a:ln>
        </p:spPr>
        <p:txBody>
          <a:bodyPr lIns="91425" tIns="91425" rIns="91425" bIns="91425" anchor="ctr" anchorCtr="0">
            <a:noAutofit/>
          </a:bodyPr>
          <a:lstStyle/>
          <a:p>
            <a:pPr lvl="0">
              <a:lnSpc>
                <a:spcPct val="115000"/>
              </a:lnSpc>
            </a:pPr>
            <a:r>
              <a:rPr lang="es-AR" b="1" dirty="0" err="1">
                <a:solidFill>
                  <a:srgbClr val="FF0000"/>
                </a:solidFill>
                <a:latin typeface="Courier New"/>
                <a:ea typeface="Courier New"/>
                <a:cs typeface="Courier New"/>
                <a:sym typeface="Courier New"/>
              </a:rPr>
              <a:t>for</a:t>
            </a:r>
            <a:r>
              <a:rPr lang="es-AR" b="1" dirty="0">
                <a:solidFill>
                  <a:srgbClr val="FF0000"/>
                </a:solidFill>
                <a:latin typeface="Courier New"/>
                <a:ea typeface="Courier New"/>
                <a:cs typeface="Courier New"/>
                <a:sym typeface="Courier New"/>
              </a:rPr>
              <a:t> (inicializador; </a:t>
            </a:r>
            <a:r>
              <a:rPr lang="es-AR" b="1" dirty="0" err="1">
                <a:solidFill>
                  <a:srgbClr val="FF0000"/>
                </a:solidFill>
                <a:latin typeface="Courier New"/>
                <a:ea typeface="Courier New"/>
                <a:cs typeface="Courier New"/>
                <a:sym typeface="Courier New"/>
              </a:rPr>
              <a:t>expresión_lógica</a:t>
            </a:r>
            <a:r>
              <a:rPr lang="es-AR" b="1" dirty="0">
                <a:solidFill>
                  <a:srgbClr val="FF0000"/>
                </a:solidFill>
                <a:latin typeface="Courier New"/>
                <a:ea typeface="Courier New"/>
                <a:cs typeface="Courier New"/>
                <a:sym typeface="Courier New"/>
              </a:rPr>
              <a:t>; modificador) {</a:t>
            </a:r>
          </a:p>
          <a:p>
            <a:pPr lvl="0">
              <a:lnSpc>
                <a:spcPct val="115000"/>
              </a:lnSpc>
            </a:pPr>
            <a:r>
              <a:rPr lang="es-AR" b="1" dirty="0">
                <a:solidFill>
                  <a:srgbClr val="FF0000"/>
                </a:solidFill>
                <a:latin typeface="Courier New"/>
                <a:ea typeface="Courier New"/>
                <a:cs typeface="Courier New"/>
                <a:sym typeface="Courier New"/>
              </a:rPr>
              <a:t>      bloque de código</a:t>
            </a:r>
          </a:p>
          <a:p>
            <a:pPr lvl="0">
              <a:lnSpc>
                <a:spcPct val="115000"/>
              </a:lnSpc>
            </a:pPr>
            <a:r>
              <a:rPr lang="es-AR" b="1" dirty="0">
                <a:solidFill>
                  <a:srgbClr val="FF0000"/>
                </a:solidFill>
                <a:latin typeface="Courier New"/>
                <a:ea typeface="Courier New"/>
                <a:cs typeface="Courier New"/>
                <a:sym typeface="Courier New"/>
              </a:rPr>
              <a:t>}</a:t>
            </a:r>
          </a:p>
        </p:txBody>
      </p:sp>
    </p:spTree>
    <p:extLst>
      <p:ext uri="{BB962C8B-B14F-4D97-AF65-F5344CB8AC3E}">
        <p14:creationId xmlns:p14="http://schemas.microsoft.com/office/powerpoint/2010/main" xmlns="" val="26362342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FOR – Ejemplo</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62</a:t>
            </a:fld>
            <a:endParaRPr lang="es-ES_tradnl" dirty="0"/>
          </a:p>
        </p:txBody>
      </p:sp>
      <p:sp>
        <p:nvSpPr>
          <p:cNvPr id="6" name="Shape 385"/>
          <p:cNvSpPr txBox="1"/>
          <p:nvPr/>
        </p:nvSpPr>
        <p:spPr>
          <a:xfrm>
            <a:off x="628650" y="1708697"/>
            <a:ext cx="7698300" cy="2644500"/>
          </a:xfrm>
          <a:prstGeom prst="rect">
            <a:avLst/>
          </a:prstGeom>
          <a:noFill/>
          <a:ln>
            <a:noFill/>
          </a:ln>
        </p:spPr>
        <p:txBody>
          <a:bodyPr lIns="91425" tIns="91425" rIns="91425" bIns="91425" anchor="ctr" anchorCtr="0">
            <a:noAutofit/>
          </a:bodyPr>
          <a:lstStyle/>
          <a:p>
            <a:pPr lvl="0">
              <a:lnSpc>
                <a:spcPct val="115000"/>
              </a:lnSpc>
            </a:pPr>
            <a:r>
              <a:rPr lang="es-AR" sz="1400" dirty="0" err="1">
                <a:solidFill>
                  <a:srgbClr val="292929"/>
                </a:solidFill>
                <a:latin typeface="Courier New"/>
                <a:ea typeface="Courier New"/>
                <a:cs typeface="Courier New"/>
                <a:sym typeface="Courier New"/>
              </a:rPr>
              <a:t>String</a:t>
            </a:r>
            <a:r>
              <a:rPr lang="es-AR" sz="1400" dirty="0">
                <a:solidFill>
                  <a:srgbClr val="292929"/>
                </a:solidFill>
                <a:latin typeface="Courier New"/>
                <a:ea typeface="Courier New"/>
                <a:cs typeface="Courier New"/>
                <a:sym typeface="Courier New"/>
              </a:rPr>
              <a:t>[] palabras = {“Norte”, “Sur”, “Este”, “Oeste”};</a:t>
            </a:r>
          </a:p>
          <a:p>
            <a:pPr lvl="0">
              <a:lnSpc>
                <a:spcPct val="115000"/>
              </a:lnSpc>
            </a:pPr>
            <a:r>
              <a:rPr lang="es-AR" sz="1400" dirty="0">
                <a:solidFill>
                  <a:srgbClr val="FF0000"/>
                </a:solidFill>
                <a:latin typeface="Courier New"/>
                <a:ea typeface="Courier New"/>
                <a:cs typeface="Courier New"/>
                <a:sym typeface="Courier New"/>
              </a:rPr>
              <a:t>for</a:t>
            </a:r>
            <a:r>
              <a:rPr lang="es-AR" sz="1400" dirty="0">
                <a:solidFill>
                  <a:srgbClr val="292929"/>
                </a:solidFill>
                <a:latin typeface="Courier New"/>
                <a:ea typeface="Courier New"/>
                <a:cs typeface="Courier New"/>
                <a:sym typeface="Courier New"/>
              </a:rPr>
              <a:t>(int i = </a:t>
            </a:r>
            <a:r>
              <a:rPr lang="es-AR" sz="1400" dirty="0" smtClean="0">
                <a:solidFill>
                  <a:srgbClr val="292929"/>
                </a:solidFill>
                <a:latin typeface="Courier New"/>
                <a:ea typeface="Courier New"/>
                <a:cs typeface="Courier New"/>
                <a:sym typeface="Courier New"/>
              </a:rPr>
              <a:t>1; </a:t>
            </a:r>
            <a:r>
              <a:rPr lang="es-AR" sz="1400" dirty="0">
                <a:solidFill>
                  <a:srgbClr val="292929"/>
                </a:solidFill>
                <a:latin typeface="Courier New"/>
                <a:ea typeface="Courier New"/>
                <a:cs typeface="Courier New"/>
                <a:sym typeface="Courier New"/>
              </a:rPr>
              <a:t>i &lt; </a:t>
            </a:r>
            <a:r>
              <a:rPr lang="es-AR" sz="1400" dirty="0" smtClean="0">
                <a:solidFill>
                  <a:srgbClr val="292929"/>
                </a:solidFill>
                <a:latin typeface="Courier New"/>
                <a:ea typeface="Courier New"/>
                <a:cs typeface="Courier New"/>
                <a:sym typeface="Courier New"/>
              </a:rPr>
              <a:t>5; </a:t>
            </a:r>
            <a:r>
              <a:rPr lang="es-AR" sz="1400" dirty="0">
                <a:solidFill>
                  <a:srgbClr val="292929"/>
                </a:solidFill>
                <a:latin typeface="Courier New"/>
                <a:ea typeface="Courier New"/>
                <a:cs typeface="Courier New"/>
                <a:sym typeface="Courier New"/>
              </a:rPr>
              <a:t>i++){</a:t>
            </a:r>
          </a:p>
          <a:p>
            <a:pPr lvl="0">
              <a:lnSpc>
                <a:spcPct val="115000"/>
              </a:lnSpc>
            </a:pPr>
            <a:r>
              <a:rPr lang="es-AR" sz="1400" dirty="0">
                <a:solidFill>
                  <a:srgbClr val="292929"/>
                </a:solidFill>
                <a:latin typeface="Courier New"/>
                <a:ea typeface="Courier New"/>
                <a:cs typeface="Courier New"/>
                <a:sym typeface="Courier New"/>
              </a:rPr>
              <a:t>   System.out.println(i </a:t>
            </a:r>
            <a:r>
              <a:rPr lang="es-AR" sz="1400" dirty="0" smtClean="0">
                <a:solidFill>
                  <a:srgbClr val="292929"/>
                </a:solidFill>
                <a:latin typeface="Courier New"/>
                <a:ea typeface="Courier New"/>
                <a:cs typeface="Courier New"/>
                <a:sym typeface="Courier New"/>
              </a:rPr>
              <a:t>+“) ” </a:t>
            </a:r>
            <a:r>
              <a:rPr lang="es-AR" sz="1400" dirty="0">
                <a:solidFill>
                  <a:srgbClr val="292929"/>
                </a:solidFill>
                <a:latin typeface="Courier New"/>
                <a:ea typeface="Courier New"/>
                <a:cs typeface="Courier New"/>
                <a:sym typeface="Courier New"/>
              </a:rPr>
              <a:t>+ </a:t>
            </a:r>
            <a:r>
              <a:rPr lang="es-AR" sz="1400" dirty="0" smtClean="0">
                <a:solidFill>
                  <a:srgbClr val="FF3300"/>
                </a:solidFill>
                <a:latin typeface="Courier New"/>
                <a:ea typeface="Courier New"/>
                <a:cs typeface="Courier New"/>
                <a:sym typeface="Courier New"/>
              </a:rPr>
              <a:t>palabras[i-1]</a:t>
            </a:r>
            <a:r>
              <a:rPr lang="es-AR" sz="1400" dirty="0" smtClean="0">
                <a:solidFill>
                  <a:srgbClr val="292929"/>
                </a:solidFill>
                <a:latin typeface="Courier New"/>
                <a:ea typeface="Courier New"/>
                <a:cs typeface="Courier New"/>
                <a:sym typeface="Courier New"/>
              </a:rPr>
              <a:t>);</a:t>
            </a:r>
            <a:endParaRPr lang="es-AR" sz="1400" dirty="0">
              <a:solidFill>
                <a:srgbClr val="292929"/>
              </a:solidFill>
              <a:latin typeface="Courier New"/>
              <a:ea typeface="Courier New"/>
              <a:cs typeface="Courier New"/>
              <a:sym typeface="Courier New"/>
            </a:endParaRPr>
          </a:p>
          <a:p>
            <a:pPr lvl="0">
              <a:lnSpc>
                <a:spcPct val="115000"/>
              </a:lnSpc>
            </a:pPr>
            <a:r>
              <a:rPr lang="es-AR" sz="1400" dirty="0">
                <a:solidFill>
                  <a:srgbClr val="292929"/>
                </a:solidFill>
                <a:latin typeface="Courier New"/>
                <a:ea typeface="Courier New"/>
                <a:cs typeface="Courier New"/>
                <a:sym typeface="Courier New"/>
              </a:rPr>
              <a:t>}</a:t>
            </a:r>
          </a:p>
          <a:p>
            <a:pPr lvl="0">
              <a:lnSpc>
                <a:spcPct val="115000"/>
              </a:lnSpc>
            </a:pPr>
            <a:r>
              <a:rPr lang="es-AR" sz="1400" dirty="0" err="1">
                <a:solidFill>
                  <a:srgbClr val="292929"/>
                </a:solidFill>
                <a:latin typeface="Courier New"/>
                <a:ea typeface="Courier New"/>
                <a:cs typeface="Courier New"/>
                <a:sym typeface="Courier New"/>
              </a:rPr>
              <a:t>System.out.println</a:t>
            </a:r>
            <a:r>
              <a:rPr lang="es-AR" sz="1400" dirty="0">
                <a:solidFill>
                  <a:srgbClr val="292929"/>
                </a:solidFill>
                <a:latin typeface="Courier New"/>
                <a:ea typeface="Courier New"/>
                <a:cs typeface="Courier New"/>
                <a:sym typeface="Courier New"/>
              </a:rPr>
              <a:t>(“fin”);</a:t>
            </a:r>
          </a:p>
          <a:p>
            <a:pPr lvl="0" rtl="0">
              <a:lnSpc>
                <a:spcPct val="115000"/>
              </a:lnSpc>
              <a:spcBef>
                <a:spcPts val="0"/>
              </a:spcBef>
              <a:buNone/>
            </a:pPr>
            <a:endParaRPr sz="1200" b="1" dirty="0">
              <a:solidFill>
                <a:srgbClr val="FF0000"/>
              </a:solidFill>
              <a:latin typeface="Courier New"/>
              <a:ea typeface="Courier New"/>
              <a:cs typeface="Courier New"/>
              <a:sym typeface="Courier New"/>
            </a:endParaRPr>
          </a:p>
        </p:txBody>
      </p:sp>
      <p:sp>
        <p:nvSpPr>
          <p:cNvPr id="8" name="Shape 443"/>
          <p:cNvSpPr txBox="1"/>
          <p:nvPr/>
        </p:nvSpPr>
        <p:spPr>
          <a:xfrm>
            <a:off x="6596653" y="2370496"/>
            <a:ext cx="3181500" cy="3000000"/>
          </a:xfrm>
          <a:prstGeom prst="rect">
            <a:avLst/>
          </a:prstGeom>
          <a:noFill/>
          <a:ln>
            <a:noFill/>
          </a:ln>
        </p:spPr>
        <p:txBody>
          <a:bodyPr lIns="91425" tIns="91425" rIns="91425" bIns="91425" anchor="ctr" anchorCtr="0">
            <a:noAutofit/>
          </a:bodyPr>
          <a:lstStyle/>
          <a:p>
            <a:pPr marL="285750" lvl="0" indent="-285750" rtl="0">
              <a:lnSpc>
                <a:spcPct val="115000"/>
              </a:lnSpc>
              <a:spcBef>
                <a:spcPts val="900"/>
              </a:spcBef>
              <a:buFont typeface="Arial" panose="020B0604020202020204" pitchFamily="34" charset="0"/>
              <a:buChar char="•"/>
            </a:pPr>
            <a:r>
              <a:rPr lang="es-AR" sz="1400" b="1" dirty="0">
                <a:solidFill>
                  <a:srgbClr val="292929"/>
                </a:solidFill>
                <a:latin typeface="Arial" panose="020B0604020202020204" pitchFamily="34" charset="0"/>
                <a:cs typeface="Arial" panose="020B0604020202020204" pitchFamily="34" charset="0"/>
              </a:rPr>
              <a:t>La salida por consola es:</a:t>
            </a:r>
          </a:p>
          <a:p>
            <a:pPr lvl="0" rtl="0">
              <a:lnSpc>
                <a:spcPct val="115000"/>
              </a:lnSpc>
              <a:spcBef>
                <a:spcPts val="900"/>
              </a:spcBef>
              <a:buNone/>
            </a:pPr>
            <a:r>
              <a:rPr lang="es-AR" sz="1400" dirty="0">
                <a:solidFill>
                  <a:srgbClr val="292929"/>
                </a:solidFill>
                <a:latin typeface="Arial" panose="020B0604020202020204" pitchFamily="34" charset="0"/>
                <a:cs typeface="Arial" panose="020B0604020202020204" pitchFamily="34" charset="0"/>
              </a:rPr>
              <a:t>1) Norte</a:t>
            </a:r>
          </a:p>
          <a:p>
            <a:pPr lvl="0" rtl="0">
              <a:lnSpc>
                <a:spcPct val="115000"/>
              </a:lnSpc>
              <a:spcBef>
                <a:spcPts val="900"/>
              </a:spcBef>
              <a:buNone/>
            </a:pPr>
            <a:r>
              <a:rPr lang="es-AR" sz="1400" dirty="0">
                <a:solidFill>
                  <a:srgbClr val="292929"/>
                </a:solidFill>
                <a:latin typeface="Arial" panose="020B0604020202020204" pitchFamily="34" charset="0"/>
                <a:cs typeface="Arial" panose="020B0604020202020204" pitchFamily="34" charset="0"/>
              </a:rPr>
              <a:t>2) Sur</a:t>
            </a:r>
          </a:p>
          <a:p>
            <a:pPr lvl="0" rtl="0">
              <a:lnSpc>
                <a:spcPct val="115000"/>
              </a:lnSpc>
              <a:spcBef>
                <a:spcPts val="900"/>
              </a:spcBef>
              <a:buNone/>
            </a:pPr>
            <a:r>
              <a:rPr lang="es-AR" sz="1400" dirty="0">
                <a:solidFill>
                  <a:srgbClr val="292929"/>
                </a:solidFill>
                <a:latin typeface="Arial" panose="020B0604020202020204" pitchFamily="34" charset="0"/>
                <a:cs typeface="Arial" panose="020B0604020202020204" pitchFamily="34" charset="0"/>
              </a:rPr>
              <a:t>3) Este</a:t>
            </a:r>
          </a:p>
          <a:p>
            <a:pPr lvl="0" rtl="0">
              <a:lnSpc>
                <a:spcPct val="115000"/>
              </a:lnSpc>
              <a:spcBef>
                <a:spcPts val="900"/>
              </a:spcBef>
              <a:buNone/>
            </a:pPr>
            <a:r>
              <a:rPr lang="es-AR" sz="1400" dirty="0">
                <a:solidFill>
                  <a:srgbClr val="292929"/>
                </a:solidFill>
                <a:latin typeface="Arial" panose="020B0604020202020204" pitchFamily="34" charset="0"/>
                <a:cs typeface="Arial" panose="020B0604020202020204" pitchFamily="34" charset="0"/>
              </a:rPr>
              <a:t>4) Oeste</a:t>
            </a:r>
          </a:p>
          <a:p>
            <a:pPr lvl="0" rtl="0">
              <a:lnSpc>
                <a:spcPct val="115000"/>
              </a:lnSpc>
              <a:spcBef>
                <a:spcPts val="900"/>
              </a:spcBef>
              <a:buNone/>
            </a:pPr>
            <a:r>
              <a:rPr lang="es-AR" sz="1400" dirty="0">
                <a:solidFill>
                  <a:srgbClr val="292929"/>
                </a:solidFill>
                <a:latin typeface="Arial" panose="020B0604020202020204" pitchFamily="34" charset="0"/>
                <a:cs typeface="Arial" panose="020B0604020202020204" pitchFamily="34" charset="0"/>
              </a:rPr>
              <a:t>fin</a:t>
            </a:r>
          </a:p>
          <a:p>
            <a:pPr lvl="0" rtl="0">
              <a:lnSpc>
                <a:spcPct val="115000"/>
              </a:lnSpc>
              <a:spcBef>
                <a:spcPts val="900"/>
              </a:spcBef>
              <a:buNone/>
            </a:pPr>
            <a:endParaRPr sz="1400" b="1" dirty="0">
              <a:solidFill>
                <a:srgbClr val="292929"/>
              </a:solidFill>
              <a:latin typeface="Arial" panose="020B0604020202020204" pitchFamily="34" charset="0"/>
              <a:cs typeface="Arial" panose="020B0604020202020204" pitchFamily="34" charset="0"/>
            </a:endParaRPr>
          </a:p>
        </p:txBody>
      </p:sp>
      <p:sp>
        <p:nvSpPr>
          <p:cNvPr id="9" name="Shape 444"/>
          <p:cNvSpPr txBox="1"/>
          <p:nvPr/>
        </p:nvSpPr>
        <p:spPr>
          <a:xfrm>
            <a:off x="628650" y="4695313"/>
            <a:ext cx="8658300" cy="22809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s-AR" sz="1400" dirty="0" err="1">
                <a:solidFill>
                  <a:srgbClr val="292929"/>
                </a:solidFill>
                <a:latin typeface="Courier New"/>
                <a:ea typeface="Courier New"/>
                <a:cs typeface="Courier New"/>
                <a:sym typeface="Courier New"/>
              </a:rPr>
              <a:t>String</a:t>
            </a:r>
            <a:r>
              <a:rPr lang="es-AR" sz="1400" dirty="0">
                <a:solidFill>
                  <a:srgbClr val="292929"/>
                </a:solidFill>
                <a:latin typeface="Courier New"/>
                <a:ea typeface="Courier New"/>
                <a:cs typeface="Courier New"/>
                <a:sym typeface="Courier New"/>
              </a:rPr>
              <a:t>[] palabras = {“Norte”, “Sur”, “Este”, “Oeste”};</a:t>
            </a:r>
          </a:p>
          <a:p>
            <a:pPr lvl="0" rtl="0">
              <a:lnSpc>
                <a:spcPct val="115000"/>
              </a:lnSpc>
              <a:spcBef>
                <a:spcPts val="0"/>
              </a:spcBef>
              <a:buNone/>
            </a:pPr>
            <a:r>
              <a:rPr lang="es-AR" sz="1400" dirty="0">
                <a:solidFill>
                  <a:srgbClr val="292929"/>
                </a:solidFill>
                <a:latin typeface="Courier New"/>
                <a:ea typeface="Courier New"/>
                <a:cs typeface="Courier New"/>
                <a:sym typeface="Courier New"/>
              </a:rPr>
              <a:t>for(int i = </a:t>
            </a:r>
            <a:r>
              <a:rPr lang="es-AR" sz="1400" dirty="0" smtClean="0">
                <a:solidFill>
                  <a:srgbClr val="292929"/>
                </a:solidFill>
                <a:latin typeface="Courier New"/>
                <a:ea typeface="Courier New"/>
                <a:cs typeface="Courier New"/>
                <a:sym typeface="Courier New"/>
              </a:rPr>
              <a:t>1; </a:t>
            </a:r>
            <a:r>
              <a:rPr lang="es-AR" sz="1400" dirty="0">
                <a:solidFill>
                  <a:srgbClr val="292929"/>
                </a:solidFill>
                <a:latin typeface="Courier New"/>
                <a:ea typeface="Courier New"/>
                <a:cs typeface="Courier New"/>
                <a:sym typeface="Courier New"/>
              </a:rPr>
              <a:t>i &lt; </a:t>
            </a:r>
            <a:r>
              <a:rPr lang="es-AR" sz="1400" b="1" dirty="0" smtClean="0">
                <a:solidFill>
                  <a:srgbClr val="FF3300"/>
                </a:solidFill>
                <a:latin typeface="Courier New"/>
                <a:ea typeface="Courier New"/>
                <a:cs typeface="Courier New"/>
                <a:sym typeface="Courier New"/>
              </a:rPr>
              <a:t>palabras.length+1</a:t>
            </a:r>
            <a:r>
              <a:rPr lang="es-AR" sz="1400" dirty="0" smtClean="0">
                <a:solidFill>
                  <a:srgbClr val="292929"/>
                </a:solidFill>
                <a:latin typeface="Courier New"/>
                <a:ea typeface="Courier New"/>
                <a:cs typeface="Courier New"/>
                <a:sym typeface="Courier New"/>
              </a:rPr>
              <a:t>; </a:t>
            </a:r>
            <a:r>
              <a:rPr lang="es-AR" sz="1400" dirty="0">
                <a:solidFill>
                  <a:srgbClr val="292929"/>
                </a:solidFill>
                <a:latin typeface="Courier New"/>
                <a:ea typeface="Courier New"/>
                <a:cs typeface="Courier New"/>
                <a:sym typeface="Courier New"/>
              </a:rPr>
              <a:t>i++){</a:t>
            </a:r>
          </a:p>
          <a:p>
            <a:pPr lvl="0" rtl="0">
              <a:lnSpc>
                <a:spcPct val="115000"/>
              </a:lnSpc>
              <a:spcBef>
                <a:spcPts val="0"/>
              </a:spcBef>
              <a:buNone/>
            </a:pPr>
            <a:r>
              <a:rPr lang="es-AR" sz="1400" dirty="0">
                <a:solidFill>
                  <a:srgbClr val="292929"/>
                </a:solidFill>
                <a:latin typeface="Courier New"/>
                <a:ea typeface="Courier New"/>
                <a:cs typeface="Courier New"/>
                <a:sym typeface="Courier New"/>
              </a:rPr>
              <a:t>   System.out.println(i </a:t>
            </a:r>
            <a:r>
              <a:rPr lang="es-AR" sz="1400" dirty="0" smtClean="0">
                <a:solidFill>
                  <a:srgbClr val="292929"/>
                </a:solidFill>
                <a:latin typeface="Courier New"/>
                <a:ea typeface="Courier New"/>
                <a:cs typeface="Courier New"/>
                <a:sym typeface="Courier New"/>
              </a:rPr>
              <a:t>+“) ” </a:t>
            </a:r>
            <a:r>
              <a:rPr lang="es-AR" sz="1400" dirty="0">
                <a:solidFill>
                  <a:srgbClr val="292929"/>
                </a:solidFill>
                <a:latin typeface="Courier New"/>
                <a:ea typeface="Courier New"/>
                <a:cs typeface="Courier New"/>
                <a:sym typeface="Courier New"/>
              </a:rPr>
              <a:t>+ </a:t>
            </a:r>
            <a:r>
              <a:rPr lang="es-AR" sz="1400" b="1" dirty="0" smtClean="0">
                <a:solidFill>
                  <a:srgbClr val="FF3300"/>
                </a:solidFill>
                <a:latin typeface="Courier New"/>
                <a:ea typeface="Courier New"/>
                <a:cs typeface="Courier New"/>
                <a:sym typeface="Courier New"/>
              </a:rPr>
              <a:t>palabras[i-1]</a:t>
            </a:r>
            <a:r>
              <a:rPr lang="es-AR" sz="1400" dirty="0" smtClean="0">
                <a:solidFill>
                  <a:srgbClr val="292929"/>
                </a:solidFill>
                <a:latin typeface="Courier New"/>
                <a:ea typeface="Courier New"/>
                <a:cs typeface="Courier New"/>
                <a:sym typeface="Courier New"/>
              </a:rPr>
              <a:t>);</a:t>
            </a:r>
            <a:endParaRPr lang="es-AR" sz="1400" dirty="0">
              <a:solidFill>
                <a:srgbClr val="292929"/>
              </a:solidFill>
              <a:latin typeface="Courier New"/>
              <a:ea typeface="Courier New"/>
              <a:cs typeface="Courier New"/>
              <a:sym typeface="Courier New"/>
            </a:endParaRPr>
          </a:p>
          <a:p>
            <a:pPr lvl="0" rtl="0">
              <a:lnSpc>
                <a:spcPct val="115000"/>
              </a:lnSpc>
              <a:spcBef>
                <a:spcPts val="0"/>
              </a:spcBef>
              <a:buNone/>
            </a:pPr>
            <a:r>
              <a:rPr lang="es-AR" sz="1400" dirty="0">
                <a:solidFill>
                  <a:srgbClr val="292929"/>
                </a:solidFill>
                <a:latin typeface="Courier New"/>
                <a:ea typeface="Courier New"/>
                <a:cs typeface="Courier New"/>
                <a:sym typeface="Courier New"/>
              </a:rPr>
              <a:t>}</a:t>
            </a:r>
          </a:p>
          <a:p>
            <a:pPr lvl="0" rtl="0">
              <a:lnSpc>
                <a:spcPct val="115000"/>
              </a:lnSpc>
              <a:spcBef>
                <a:spcPts val="0"/>
              </a:spcBef>
              <a:buNone/>
            </a:pPr>
            <a:r>
              <a:rPr lang="es-AR" sz="1400" dirty="0" err="1">
                <a:solidFill>
                  <a:srgbClr val="292929"/>
                </a:solidFill>
                <a:latin typeface="Courier New"/>
                <a:ea typeface="Courier New"/>
                <a:cs typeface="Courier New"/>
                <a:sym typeface="Courier New"/>
              </a:rPr>
              <a:t>System.out.println</a:t>
            </a:r>
            <a:r>
              <a:rPr lang="es-AR" sz="1400" dirty="0">
                <a:solidFill>
                  <a:srgbClr val="292929"/>
                </a:solidFill>
                <a:latin typeface="Courier New"/>
                <a:ea typeface="Courier New"/>
                <a:cs typeface="Courier New"/>
                <a:sym typeface="Courier New"/>
              </a:rPr>
              <a:t>(“fin”);</a:t>
            </a:r>
          </a:p>
          <a:p>
            <a:pPr lvl="0" rtl="0">
              <a:lnSpc>
                <a:spcPct val="115000"/>
              </a:lnSpc>
              <a:spcBef>
                <a:spcPts val="0"/>
              </a:spcBef>
              <a:buNone/>
            </a:pPr>
            <a:endParaRPr sz="1400" b="1" dirty="0">
              <a:solidFill>
                <a:srgbClr val="FF0000"/>
              </a:solidFill>
              <a:latin typeface="Courier New"/>
              <a:ea typeface="Courier New"/>
              <a:cs typeface="Courier New"/>
              <a:sym typeface="Courier New"/>
            </a:endParaRPr>
          </a:p>
        </p:txBody>
      </p:sp>
      <p:sp>
        <p:nvSpPr>
          <p:cNvPr id="3" name="Rectángulo 2"/>
          <p:cNvSpPr/>
          <p:nvPr/>
        </p:nvSpPr>
        <p:spPr>
          <a:xfrm>
            <a:off x="543281" y="4523154"/>
            <a:ext cx="8459051" cy="383823"/>
          </a:xfrm>
          <a:prstGeom prst="rect">
            <a:avLst/>
          </a:prstGeom>
        </p:spPr>
        <p:txBody>
          <a:bodyPr wrap="square">
            <a:spAutoFit/>
          </a:bodyPr>
          <a:lstStyle/>
          <a:p>
            <a:pPr marL="374650" lvl="0" indent="-285750">
              <a:lnSpc>
                <a:spcPct val="115000"/>
              </a:lnSpc>
              <a:buClr>
                <a:srgbClr val="292929"/>
              </a:buClr>
              <a:buSzPct val="100000"/>
              <a:buFont typeface="Arial" panose="020B0604020202020204" pitchFamily="34" charset="0"/>
              <a:buChar char="•"/>
            </a:pPr>
            <a:r>
              <a:rPr lang="es-AR" b="1" dirty="0">
                <a:solidFill>
                  <a:srgbClr val="292929"/>
                </a:solidFill>
                <a:latin typeface="Arial" panose="020B0604020202020204" pitchFamily="34" charset="0"/>
                <a:cs typeface="Arial" panose="020B0604020202020204" pitchFamily="34" charset="0"/>
              </a:rPr>
              <a:t>Una forma más segura de escribir lo mismo:</a:t>
            </a:r>
          </a:p>
        </p:txBody>
      </p:sp>
    </p:spTree>
    <p:extLst>
      <p:ext uri="{BB962C8B-B14F-4D97-AF65-F5344CB8AC3E}">
        <p14:creationId xmlns:p14="http://schemas.microsoft.com/office/powerpoint/2010/main" xmlns="" val="230959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Sentencias FOR anidadas</a:t>
            </a:r>
          </a:p>
        </p:txBody>
      </p:sp>
      <p:sp>
        <p:nvSpPr>
          <p:cNvPr id="3" name="Marcador de contenido 2"/>
          <p:cNvSpPr>
            <a:spLocks noGrp="1"/>
          </p:cNvSpPr>
          <p:nvPr>
            <p:ph idx="1"/>
          </p:nvPr>
        </p:nvSpPr>
        <p:spPr/>
        <p:txBody>
          <a:bodyPr/>
          <a:lstStyle/>
          <a:p>
            <a:pPr marL="419100" indent="-342900">
              <a:lnSpc>
                <a:spcPct val="115000"/>
              </a:lnSpc>
              <a:spcBef>
                <a:spcPts val="0"/>
              </a:spcBef>
              <a:buClr>
                <a:srgbClr val="292929"/>
              </a:buClr>
              <a:buSzPct val="133333"/>
            </a:pPr>
            <a:r>
              <a:rPr lang="es-AR" sz="2000" dirty="0">
                <a:solidFill>
                  <a:srgbClr val="292929"/>
                </a:solidFill>
                <a:latin typeface="Arial" panose="020B0604020202020204" pitchFamily="34" charset="0"/>
                <a:cs typeface="Arial" panose="020B0604020202020204" pitchFamily="34" charset="0"/>
              </a:rPr>
              <a:t>Supongamos que queremos dibujar el siguiente rectángulo:</a:t>
            </a:r>
          </a:p>
          <a:p>
            <a:pPr lvl="1">
              <a:lnSpc>
                <a:spcPct val="115000"/>
              </a:lnSpc>
              <a:spcBef>
                <a:spcPts val="0"/>
              </a:spcBef>
              <a:buNone/>
            </a:pPr>
            <a:r>
              <a:rPr lang="es-AR" sz="1600" b="1" dirty="0">
                <a:solidFill>
                  <a:srgbClr val="292929"/>
                </a:solidFill>
                <a:latin typeface="Arial" panose="020B0604020202020204" pitchFamily="34" charset="0"/>
                <a:ea typeface="Courier New"/>
                <a:cs typeface="Arial" panose="020B0604020202020204" pitchFamily="34" charset="0"/>
                <a:sym typeface="Courier New"/>
              </a:rPr>
              <a:t>	</a:t>
            </a:r>
            <a:r>
              <a:rPr lang="es-AR" sz="1800" b="1" dirty="0">
                <a:solidFill>
                  <a:srgbClr val="292929"/>
                </a:solidFill>
                <a:latin typeface="Arial" panose="020B0604020202020204" pitchFamily="34" charset="0"/>
                <a:ea typeface="Courier New"/>
                <a:cs typeface="Arial" panose="020B0604020202020204" pitchFamily="34" charset="0"/>
                <a:sym typeface="Courier New"/>
              </a:rPr>
              <a:t>######</a:t>
            </a:r>
          </a:p>
          <a:p>
            <a:pPr lvl="1">
              <a:lnSpc>
                <a:spcPct val="115000"/>
              </a:lnSpc>
              <a:spcBef>
                <a:spcPts val="0"/>
              </a:spcBef>
              <a:buNone/>
            </a:pPr>
            <a:r>
              <a:rPr lang="es-AR" sz="1800" b="1" dirty="0">
                <a:solidFill>
                  <a:srgbClr val="292929"/>
                </a:solidFill>
                <a:latin typeface="Arial" panose="020B0604020202020204" pitchFamily="34" charset="0"/>
                <a:ea typeface="Courier New"/>
                <a:cs typeface="Arial" panose="020B0604020202020204" pitchFamily="34" charset="0"/>
                <a:sym typeface="Courier New"/>
              </a:rPr>
              <a:t>	######</a:t>
            </a:r>
          </a:p>
          <a:p>
            <a:pPr lvl="1">
              <a:lnSpc>
                <a:spcPct val="115000"/>
              </a:lnSpc>
              <a:spcBef>
                <a:spcPts val="0"/>
              </a:spcBef>
              <a:buClr>
                <a:schemeClr val="dk1"/>
              </a:buClr>
              <a:buSzPct val="61111"/>
              <a:buNone/>
            </a:pPr>
            <a:r>
              <a:rPr lang="es-AR" sz="1800" b="1" dirty="0">
                <a:solidFill>
                  <a:srgbClr val="292929"/>
                </a:solidFill>
                <a:latin typeface="Arial" panose="020B0604020202020204" pitchFamily="34" charset="0"/>
                <a:ea typeface="Courier New"/>
                <a:cs typeface="Arial" panose="020B0604020202020204" pitchFamily="34" charset="0"/>
                <a:sym typeface="Courier New"/>
              </a:rPr>
              <a:t>	######</a:t>
            </a:r>
          </a:p>
          <a:p>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63</a:t>
            </a:fld>
            <a:endParaRPr lang="es-ES_tradnl" dirty="0"/>
          </a:p>
        </p:txBody>
      </p:sp>
      <p:sp>
        <p:nvSpPr>
          <p:cNvPr id="6" name="Shape 419"/>
          <p:cNvSpPr txBox="1"/>
          <p:nvPr/>
        </p:nvSpPr>
        <p:spPr>
          <a:xfrm>
            <a:off x="628650" y="3646160"/>
            <a:ext cx="6755700" cy="2113500"/>
          </a:xfrm>
          <a:prstGeom prst="rect">
            <a:avLst/>
          </a:prstGeom>
          <a:noFill/>
          <a:ln>
            <a:noFill/>
          </a:ln>
        </p:spPr>
        <p:txBody>
          <a:bodyPr lIns="91425" tIns="91425" rIns="91425" bIns="91425" anchor="ctr" anchorCtr="0">
            <a:noAutofit/>
          </a:bodyPr>
          <a:lstStyle/>
          <a:p>
            <a:pPr lvl="0">
              <a:lnSpc>
                <a:spcPct val="115000"/>
              </a:lnSpc>
            </a:pPr>
            <a:r>
              <a:rPr lang="es-AR" sz="1600" dirty="0">
                <a:solidFill>
                  <a:srgbClr val="292929"/>
                </a:solidFill>
                <a:latin typeface="Courier New"/>
                <a:ea typeface="Courier New"/>
                <a:cs typeface="Courier New"/>
                <a:sym typeface="Courier New"/>
              </a:rPr>
              <a:t> </a:t>
            </a:r>
            <a:r>
              <a:rPr lang="es-AR" sz="1600" b="1" dirty="0" err="1">
                <a:solidFill>
                  <a:srgbClr val="FF3300"/>
                </a:solidFill>
                <a:latin typeface="Courier New"/>
                <a:ea typeface="Courier New"/>
                <a:cs typeface="Courier New"/>
                <a:sym typeface="Courier New"/>
              </a:rPr>
              <a:t>for</a:t>
            </a:r>
            <a:r>
              <a:rPr lang="es-AR" sz="1600" dirty="0">
                <a:solidFill>
                  <a:srgbClr val="292929"/>
                </a:solidFill>
                <a:latin typeface="Courier New"/>
                <a:ea typeface="Courier New"/>
                <a:cs typeface="Courier New"/>
                <a:sym typeface="Courier New"/>
              </a:rPr>
              <a:t>(</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fila=0;fila&lt;3; fila++)</a:t>
            </a:r>
          </a:p>
          <a:p>
            <a:pPr marL="457200" lvl="0">
              <a:lnSpc>
                <a:spcPct val="115000"/>
              </a:lnSpc>
            </a:pPr>
            <a:r>
              <a:rPr lang="es-AR" sz="1600" b="1" dirty="0" err="1">
                <a:solidFill>
                  <a:srgbClr val="FF3300"/>
                </a:solidFill>
                <a:latin typeface="Courier New"/>
                <a:ea typeface="Courier New"/>
                <a:cs typeface="Courier New"/>
                <a:sym typeface="Courier New"/>
              </a:rPr>
              <a:t>for</a:t>
            </a: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int</a:t>
            </a:r>
            <a:r>
              <a:rPr lang="es-AR" sz="1600" dirty="0">
                <a:solidFill>
                  <a:srgbClr val="292929"/>
                </a:solidFill>
                <a:latin typeface="Courier New"/>
                <a:ea typeface="Courier New"/>
                <a:cs typeface="Courier New"/>
                <a:sym typeface="Courier New"/>
              </a:rPr>
              <a:t> columna=0;columna&lt;6;columna++) {</a:t>
            </a:r>
          </a:p>
          <a:p>
            <a:pPr marL="457200" lvl="0" algn="just">
              <a:lnSpc>
                <a:spcPct val="115000"/>
              </a:lnSpc>
            </a:pPr>
            <a:r>
              <a:rPr lang="es-AR" sz="1600" dirty="0">
                <a:solidFill>
                  <a:srgbClr val="292929"/>
                </a:solidFill>
                <a:latin typeface="Courier New"/>
                <a:ea typeface="Courier New"/>
                <a:cs typeface="Courier New"/>
                <a:sym typeface="Courier New"/>
              </a:rPr>
              <a:t>    </a:t>
            </a:r>
            <a:r>
              <a:rPr lang="es-AR" sz="1600" dirty="0" err="1">
                <a:solidFill>
                  <a:srgbClr val="292929"/>
                </a:solidFill>
                <a:latin typeface="Courier New"/>
                <a:ea typeface="Courier New"/>
                <a:cs typeface="Courier New"/>
                <a:sym typeface="Courier New"/>
              </a:rPr>
              <a:t>System.out.</a:t>
            </a:r>
            <a:r>
              <a:rPr lang="es-AR" sz="1600" b="1" dirty="0" err="1">
                <a:solidFill>
                  <a:srgbClr val="FF3300"/>
                </a:solidFill>
                <a:latin typeface="Courier New"/>
                <a:ea typeface="Courier New"/>
                <a:cs typeface="Courier New"/>
                <a:sym typeface="Courier New"/>
              </a:rPr>
              <a:t>print</a:t>
            </a:r>
            <a:r>
              <a:rPr lang="es-AR" sz="1600" b="1" dirty="0">
                <a:solidFill>
                  <a:srgbClr val="FF3300"/>
                </a:solidFill>
                <a:latin typeface="Courier New"/>
                <a:ea typeface="Courier New"/>
                <a:cs typeface="Courier New"/>
                <a:sym typeface="Courier New"/>
              </a:rPr>
              <a:t>(“#”)</a:t>
            </a:r>
            <a:r>
              <a:rPr lang="es-AR" sz="1600" dirty="0">
                <a:solidFill>
                  <a:srgbClr val="292929"/>
                </a:solidFill>
                <a:latin typeface="Courier New"/>
                <a:ea typeface="Courier New"/>
                <a:cs typeface="Courier New"/>
                <a:sym typeface="Courier New"/>
              </a:rPr>
              <a:t>;</a:t>
            </a:r>
          </a:p>
          <a:p>
            <a:pPr marL="457200" lvl="0" algn="just">
              <a:lnSpc>
                <a:spcPct val="115000"/>
              </a:lnSpc>
            </a:pPr>
            <a:r>
              <a:rPr lang="es-AR" sz="1600" dirty="0">
                <a:solidFill>
                  <a:srgbClr val="292929"/>
                </a:solidFill>
                <a:latin typeface="Courier New"/>
                <a:ea typeface="Courier New"/>
                <a:cs typeface="Courier New"/>
                <a:sym typeface="Courier New"/>
              </a:rPr>
              <a:t>}</a:t>
            </a:r>
          </a:p>
          <a:p>
            <a:pPr lvl="0" indent="457200">
              <a:lnSpc>
                <a:spcPct val="115000"/>
              </a:lnSpc>
            </a:pPr>
            <a:r>
              <a:rPr lang="es-AR" sz="1600" dirty="0" err="1">
                <a:solidFill>
                  <a:srgbClr val="292929"/>
                </a:solidFill>
                <a:latin typeface="Courier New"/>
                <a:ea typeface="Courier New"/>
                <a:cs typeface="Courier New"/>
                <a:sym typeface="Courier New"/>
              </a:rPr>
              <a:t>System.out.</a:t>
            </a:r>
            <a:r>
              <a:rPr lang="es-AR" sz="1600" b="1" dirty="0" err="1">
                <a:solidFill>
                  <a:srgbClr val="FF3300"/>
                </a:solidFill>
                <a:latin typeface="Courier New"/>
                <a:ea typeface="Courier New"/>
                <a:cs typeface="Courier New"/>
                <a:sym typeface="Courier New"/>
              </a:rPr>
              <a:t>println</a:t>
            </a:r>
            <a:r>
              <a:rPr lang="es-AR" sz="1600" b="1" dirty="0">
                <a:solidFill>
                  <a:srgbClr val="FF3300"/>
                </a:solidFill>
                <a:latin typeface="Courier New"/>
                <a:ea typeface="Courier New"/>
                <a:cs typeface="Courier New"/>
                <a:sym typeface="Courier New"/>
              </a:rPr>
              <a:t>()</a:t>
            </a:r>
            <a:r>
              <a:rPr lang="es-AR" sz="1600" dirty="0">
                <a:solidFill>
                  <a:srgbClr val="292929"/>
                </a:solidFill>
                <a:latin typeface="Courier New"/>
                <a:ea typeface="Courier New"/>
                <a:cs typeface="Courier New"/>
                <a:sym typeface="Courier New"/>
              </a:rPr>
              <a:t>;</a:t>
            </a:r>
          </a:p>
          <a:p>
            <a:pPr lvl="0">
              <a:lnSpc>
                <a:spcPct val="115000"/>
              </a:lnSpc>
            </a:pPr>
            <a:r>
              <a:rPr lang="es-AR" sz="1600" dirty="0">
                <a:solidFill>
                  <a:srgbClr val="292929"/>
                </a:solidFill>
                <a:latin typeface="Courier New"/>
                <a:ea typeface="Courier New"/>
                <a:cs typeface="Courier New"/>
                <a:sym typeface="Courier New"/>
              </a:rPr>
              <a:t>}</a:t>
            </a:r>
          </a:p>
        </p:txBody>
      </p:sp>
      <p:sp>
        <p:nvSpPr>
          <p:cNvPr id="7" name="Shape 420"/>
          <p:cNvSpPr txBox="1"/>
          <p:nvPr/>
        </p:nvSpPr>
        <p:spPr>
          <a:xfrm>
            <a:off x="5051250" y="4468968"/>
            <a:ext cx="4029600" cy="1938271"/>
          </a:xfrm>
          <a:prstGeom prst="rect">
            <a:avLst/>
          </a:prstGeom>
          <a:noFill/>
          <a:ln>
            <a:noFill/>
          </a:ln>
        </p:spPr>
        <p:txBody>
          <a:bodyPr lIns="91425" tIns="91425" rIns="91425" bIns="91425" anchor="ctr" anchorCtr="0">
            <a:noAutofit/>
          </a:bodyPr>
          <a:lstStyle/>
          <a:p>
            <a:pPr lvl="0">
              <a:lnSpc>
                <a:spcPct val="115000"/>
              </a:lnSpc>
            </a:pPr>
            <a:r>
              <a:rPr lang="es-AR" sz="1600" dirty="0">
                <a:solidFill>
                  <a:srgbClr val="292929"/>
                </a:solidFill>
                <a:latin typeface="Arial" panose="020B0604020202020204" pitchFamily="34" charset="0"/>
                <a:cs typeface="Arial" panose="020B0604020202020204" pitchFamily="34" charset="0"/>
              </a:rPr>
              <a:t>De forma similar al WHILE, los FOR anidados nos permiten recorrer estructuras multidimensionales. El código queda más compacto utilizando FOR</a:t>
            </a:r>
          </a:p>
        </p:txBody>
      </p:sp>
    </p:spTree>
    <p:extLst>
      <p:ext uri="{BB962C8B-B14F-4D97-AF65-F5344CB8AC3E}">
        <p14:creationId xmlns:p14="http://schemas.microsoft.com/office/powerpoint/2010/main" xmlns="" val="151033907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FOR – Ejemplo (2)</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64</a:t>
            </a:fld>
            <a:endParaRPr lang="es-ES_tradnl" dirty="0"/>
          </a:p>
        </p:txBody>
      </p:sp>
      <p:sp>
        <p:nvSpPr>
          <p:cNvPr id="6" name="Shape 385"/>
          <p:cNvSpPr txBox="1"/>
          <p:nvPr/>
        </p:nvSpPr>
        <p:spPr>
          <a:xfrm>
            <a:off x="628650" y="1708697"/>
            <a:ext cx="7698300" cy="2644500"/>
          </a:xfrm>
          <a:prstGeom prst="rect">
            <a:avLst/>
          </a:prstGeom>
          <a:noFill/>
          <a:ln>
            <a:noFill/>
          </a:ln>
        </p:spPr>
        <p:txBody>
          <a:bodyPr lIns="91425" tIns="91425" rIns="91425" bIns="91425" anchor="ctr" anchorCtr="0">
            <a:noAutofit/>
          </a:bodyPr>
          <a:lstStyle/>
          <a:p>
            <a:pPr lvl="0">
              <a:lnSpc>
                <a:spcPct val="115000"/>
              </a:lnSpc>
            </a:pPr>
            <a:r>
              <a:rPr lang="es-AR" sz="2000" b="1" dirty="0" err="1">
                <a:solidFill>
                  <a:srgbClr val="FF0000"/>
                </a:solidFill>
                <a:latin typeface="Courier New"/>
                <a:ea typeface="Courier New"/>
                <a:cs typeface="Courier New"/>
                <a:sym typeface="Courier New"/>
              </a:rPr>
              <a:t>for</a:t>
            </a:r>
            <a:r>
              <a:rPr lang="es-AR" sz="2000" dirty="0">
                <a:solidFill>
                  <a:srgbClr val="292929"/>
                </a:solidFill>
                <a:latin typeface="Courier New"/>
                <a:ea typeface="Courier New"/>
                <a:cs typeface="Courier New"/>
                <a:sym typeface="Courier New"/>
              </a:rPr>
              <a:t> (</a:t>
            </a:r>
            <a:r>
              <a:rPr lang="es-AR" sz="2000" dirty="0" err="1">
                <a:solidFill>
                  <a:srgbClr val="292929"/>
                </a:solidFill>
                <a:latin typeface="Courier New"/>
                <a:ea typeface="Courier New"/>
                <a:cs typeface="Courier New"/>
                <a:sym typeface="Courier New"/>
              </a:rPr>
              <a:t>int</a:t>
            </a:r>
            <a:r>
              <a:rPr lang="es-AR" sz="2000" dirty="0">
                <a:solidFill>
                  <a:srgbClr val="292929"/>
                </a:solidFill>
                <a:latin typeface="Courier New"/>
                <a:ea typeface="Courier New"/>
                <a:cs typeface="Courier New"/>
                <a:sym typeface="Courier New"/>
              </a:rPr>
              <a:t> i = 0; i &lt; 5; i++){</a:t>
            </a:r>
          </a:p>
          <a:p>
            <a:pPr lvl="0">
              <a:lnSpc>
                <a:spcPct val="115000"/>
              </a:lnSpc>
            </a:pPr>
            <a:r>
              <a:rPr lang="es-AR" sz="2000" dirty="0">
                <a:solidFill>
                  <a:srgbClr val="292929"/>
                </a:solidFill>
                <a:latin typeface="Courier New"/>
                <a:ea typeface="Courier New"/>
                <a:cs typeface="Courier New"/>
                <a:sym typeface="Courier New"/>
              </a:rPr>
              <a:t>    </a:t>
            </a:r>
            <a:r>
              <a:rPr lang="es-AR" sz="2000" dirty="0" err="1">
                <a:solidFill>
                  <a:srgbClr val="292929"/>
                </a:solidFill>
                <a:latin typeface="Courier New"/>
                <a:ea typeface="Courier New"/>
                <a:cs typeface="Courier New"/>
                <a:sym typeface="Courier New"/>
              </a:rPr>
              <a:t>System.out.println</a:t>
            </a:r>
            <a:r>
              <a:rPr lang="es-AR" sz="2000" dirty="0">
                <a:solidFill>
                  <a:srgbClr val="292929"/>
                </a:solidFill>
                <a:latin typeface="Courier New"/>
                <a:ea typeface="Courier New"/>
                <a:cs typeface="Courier New"/>
                <a:sym typeface="Courier New"/>
              </a:rPr>
              <a:t>(“Hola Mundo”);</a:t>
            </a:r>
          </a:p>
          <a:p>
            <a:pPr lvl="0">
              <a:lnSpc>
                <a:spcPct val="115000"/>
              </a:lnSpc>
            </a:pPr>
            <a:r>
              <a:rPr lang="es-AR" sz="2000" dirty="0">
                <a:solidFill>
                  <a:srgbClr val="292929"/>
                </a:solidFill>
                <a:latin typeface="Courier New"/>
                <a:ea typeface="Courier New"/>
                <a:cs typeface="Courier New"/>
                <a:sym typeface="Courier New"/>
              </a:rPr>
              <a:t>}</a:t>
            </a:r>
          </a:p>
          <a:p>
            <a:pPr lvl="0" rtl="0">
              <a:lnSpc>
                <a:spcPct val="115000"/>
              </a:lnSpc>
              <a:spcBef>
                <a:spcPts val="0"/>
              </a:spcBef>
              <a:buNone/>
            </a:pPr>
            <a:endParaRPr b="1" dirty="0">
              <a:solidFill>
                <a:srgbClr val="FF0000"/>
              </a:solidFill>
              <a:latin typeface="Courier New"/>
              <a:ea typeface="Courier New"/>
              <a:cs typeface="Courier New"/>
              <a:sym typeface="Courier New"/>
            </a:endParaRPr>
          </a:p>
        </p:txBody>
      </p:sp>
      <p:sp>
        <p:nvSpPr>
          <p:cNvPr id="4" name="Rectángulo 3"/>
          <p:cNvSpPr/>
          <p:nvPr/>
        </p:nvSpPr>
        <p:spPr>
          <a:xfrm>
            <a:off x="628650" y="3691619"/>
            <a:ext cx="7794133" cy="2940549"/>
          </a:xfrm>
          <a:prstGeom prst="rect">
            <a:avLst/>
          </a:prstGeom>
        </p:spPr>
        <p:txBody>
          <a:bodyPr wrap="square">
            <a:spAutoFit/>
          </a:bodyPr>
          <a:lstStyle/>
          <a:p>
            <a:pPr marL="387350" lvl="0" indent="-285750">
              <a:lnSpc>
                <a:spcPct val="115000"/>
              </a:lnSpc>
              <a:buClr>
                <a:srgbClr val="292929"/>
              </a:buClr>
              <a:buSzPct val="100000"/>
              <a:buFont typeface="Arial" panose="020B0604020202020204" pitchFamily="34" charset="0"/>
              <a:buChar char="•"/>
            </a:pPr>
            <a:r>
              <a:rPr lang="es-AR" b="1" dirty="0">
                <a:solidFill>
                  <a:srgbClr val="292929"/>
                </a:solidFill>
                <a:latin typeface="Arial" panose="020B0604020202020204" pitchFamily="34" charset="0"/>
                <a:cs typeface="Arial" panose="020B0604020202020204" pitchFamily="34" charset="0"/>
              </a:rPr>
              <a:t>¿Qué sucede si modifico i++ por i--?</a:t>
            </a:r>
          </a:p>
          <a:p>
            <a:pPr marL="558800" lvl="1">
              <a:lnSpc>
                <a:spcPct val="115000"/>
              </a:lnSpc>
              <a:buClr>
                <a:schemeClr val="dk1"/>
              </a:buClr>
              <a:buSzPct val="100000"/>
            </a:pPr>
            <a:r>
              <a:rPr lang="es-AR" dirty="0">
                <a:solidFill>
                  <a:srgbClr val="292929"/>
                </a:solidFill>
                <a:latin typeface="Arial" panose="020B0604020202020204" pitchFamily="34" charset="0"/>
                <a:cs typeface="Arial" panose="020B0604020202020204" pitchFamily="34" charset="0"/>
              </a:rPr>
              <a:t>Se transforma en un bucle infinito</a:t>
            </a:r>
          </a:p>
          <a:p>
            <a:pPr marL="387350" lvl="0" indent="-285750">
              <a:lnSpc>
                <a:spcPct val="115000"/>
              </a:lnSpc>
              <a:buClr>
                <a:schemeClr val="dk1"/>
              </a:buClr>
              <a:buSzPct val="100000"/>
              <a:buFont typeface="Arial" panose="020B0604020202020204" pitchFamily="34" charset="0"/>
              <a:buChar char="•"/>
            </a:pPr>
            <a:r>
              <a:rPr lang="es-AR" b="1" dirty="0">
                <a:solidFill>
                  <a:srgbClr val="292929"/>
                </a:solidFill>
                <a:latin typeface="Arial" panose="020B0604020202020204" pitchFamily="34" charset="0"/>
                <a:cs typeface="Arial" panose="020B0604020202020204" pitchFamily="34" charset="0"/>
              </a:rPr>
              <a:t>¿Qué sucede si modifico el inicio i=0 por i=5 ?</a:t>
            </a:r>
          </a:p>
          <a:p>
            <a:pPr marL="558800" lvl="1">
              <a:lnSpc>
                <a:spcPct val="115000"/>
              </a:lnSpc>
              <a:buClr>
                <a:schemeClr val="dk1"/>
              </a:buClr>
              <a:buSzPct val="100000"/>
            </a:pPr>
            <a:r>
              <a:rPr lang="es-AR" dirty="0">
                <a:solidFill>
                  <a:srgbClr val="292929"/>
                </a:solidFill>
                <a:latin typeface="Arial" panose="020B0604020202020204" pitchFamily="34" charset="0"/>
                <a:cs typeface="Arial" panose="020B0604020202020204" pitchFamily="34" charset="0"/>
              </a:rPr>
              <a:t>No se ejecuta nunca el cuerpo</a:t>
            </a:r>
          </a:p>
          <a:p>
            <a:pPr marL="387350" lvl="0" indent="-285750">
              <a:lnSpc>
                <a:spcPct val="115000"/>
              </a:lnSpc>
              <a:buClr>
                <a:schemeClr val="dk1"/>
              </a:buClr>
              <a:buSzPct val="100000"/>
              <a:buFont typeface="Arial" panose="020B0604020202020204" pitchFamily="34" charset="0"/>
              <a:buChar char="•"/>
            </a:pPr>
            <a:r>
              <a:rPr lang="es-AR" b="1" dirty="0">
                <a:solidFill>
                  <a:srgbClr val="292929"/>
                </a:solidFill>
                <a:latin typeface="Arial" panose="020B0604020202020204" pitchFamily="34" charset="0"/>
                <a:cs typeface="Arial" panose="020B0604020202020204" pitchFamily="34" charset="0"/>
              </a:rPr>
              <a:t>¿Y si se modifica expresión (i&lt; 5) por  (2==2)?</a:t>
            </a:r>
          </a:p>
          <a:p>
            <a:pPr marL="558800" lvl="1">
              <a:lnSpc>
                <a:spcPct val="115000"/>
              </a:lnSpc>
              <a:buClr>
                <a:schemeClr val="dk1"/>
              </a:buClr>
              <a:buSzPct val="100000"/>
            </a:pPr>
            <a:r>
              <a:rPr lang="es-AR" dirty="0">
                <a:solidFill>
                  <a:srgbClr val="292929"/>
                </a:solidFill>
                <a:latin typeface="Arial" panose="020B0604020202020204" pitchFamily="34" charset="0"/>
                <a:cs typeface="Arial" panose="020B0604020202020204" pitchFamily="34" charset="0"/>
              </a:rPr>
              <a:t>Se transforma en un bucle infinito</a:t>
            </a:r>
          </a:p>
          <a:p>
            <a:pPr marL="387350" lvl="0" indent="-285750">
              <a:lnSpc>
                <a:spcPct val="115000"/>
              </a:lnSpc>
              <a:buClr>
                <a:schemeClr val="dk1"/>
              </a:buClr>
              <a:buSzPct val="100000"/>
              <a:buFont typeface="Arial" panose="020B0604020202020204" pitchFamily="34" charset="0"/>
              <a:buChar char="•"/>
            </a:pPr>
            <a:r>
              <a:rPr lang="es-AR" b="1" dirty="0">
                <a:solidFill>
                  <a:srgbClr val="292929"/>
                </a:solidFill>
                <a:latin typeface="Arial" panose="020B0604020202020204" pitchFamily="34" charset="0"/>
                <a:cs typeface="Arial" panose="020B0604020202020204" pitchFamily="34" charset="0"/>
              </a:rPr>
              <a:t>¿Qué ocurre si se reemplaza la expresión (i&lt; 5) por el literal true?</a:t>
            </a:r>
          </a:p>
          <a:p>
            <a:pPr marL="558800" lvl="1">
              <a:lnSpc>
                <a:spcPct val="115000"/>
              </a:lnSpc>
              <a:buClr>
                <a:schemeClr val="dk1"/>
              </a:buClr>
              <a:buSzPct val="100000"/>
            </a:pPr>
            <a:r>
              <a:rPr lang="es-AR" dirty="0">
                <a:solidFill>
                  <a:srgbClr val="292929"/>
                </a:solidFill>
                <a:latin typeface="Arial" panose="020B0604020202020204" pitchFamily="34" charset="0"/>
                <a:cs typeface="Arial" panose="020B0604020202020204" pitchFamily="34" charset="0"/>
              </a:rPr>
              <a:t>Se transforma en un bucle infinito</a:t>
            </a:r>
          </a:p>
          <a:p>
            <a:pPr lvl="0">
              <a:lnSpc>
                <a:spcPct val="115000"/>
              </a:lnSpc>
            </a:pPr>
            <a:endParaRPr lang="es-AR" dirty="0">
              <a:solidFill>
                <a:srgbClr val="29292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0806425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La Sentencia FOREACH</a:t>
            </a:r>
          </a:p>
        </p:txBody>
      </p:sp>
      <p:sp>
        <p:nvSpPr>
          <p:cNvPr id="3" name="Marcador de contenido 2"/>
          <p:cNvSpPr>
            <a:spLocks noGrp="1"/>
          </p:cNvSpPr>
          <p:nvPr>
            <p:ph idx="1"/>
          </p:nvPr>
        </p:nvSpPr>
        <p:spPr>
          <a:xfrm>
            <a:off x="628650" y="2160000"/>
            <a:ext cx="7886700" cy="4351338"/>
          </a:xfrm>
        </p:spPr>
        <p:txBody>
          <a:bodyPr>
            <a:noAutofit/>
          </a:bodyPr>
          <a:lstStyle/>
          <a:p>
            <a:pPr marL="374650" indent="-285750">
              <a:lnSpc>
                <a:spcPct val="115000"/>
              </a:lnSpc>
              <a:spcBef>
                <a:spcPts val="0"/>
              </a:spcBef>
              <a:buClr>
                <a:srgbClr val="292929"/>
              </a:buClr>
              <a:buSzPct val="100000"/>
            </a:pPr>
            <a:r>
              <a:rPr lang="es-AR" sz="1600" dirty="0">
                <a:solidFill>
                  <a:srgbClr val="292929"/>
                </a:solidFill>
                <a:latin typeface="Arial" panose="020B0604020202020204" pitchFamily="34" charset="0"/>
                <a:cs typeface="Arial" panose="020B0604020202020204" pitchFamily="34" charset="0"/>
              </a:rPr>
              <a:t>Un bucle </a:t>
            </a:r>
            <a:r>
              <a:rPr lang="es-AR" sz="1600" b="1" dirty="0">
                <a:solidFill>
                  <a:srgbClr val="FF3300"/>
                </a:solidFill>
                <a:latin typeface="Arial" panose="020B0604020202020204" pitchFamily="34" charset="0"/>
                <a:ea typeface="Courier New"/>
                <a:cs typeface="Arial" panose="020B0604020202020204" pitchFamily="34" charset="0"/>
                <a:sym typeface="Courier New"/>
              </a:rPr>
              <a:t>foreach</a:t>
            </a:r>
            <a:r>
              <a:rPr lang="es-AR" sz="1600" dirty="0">
                <a:solidFill>
                  <a:srgbClr val="292929"/>
                </a:solidFill>
                <a:latin typeface="Arial" panose="020B0604020202020204" pitchFamily="34" charset="0"/>
                <a:cs typeface="Arial" panose="020B0604020202020204" pitchFamily="34" charset="0"/>
              </a:rPr>
              <a:t> itera un bloque de código sobre cada uno de los elementos de </a:t>
            </a:r>
            <a:r>
              <a:rPr lang="es-AR" sz="1600" dirty="0" smtClean="0">
                <a:solidFill>
                  <a:srgbClr val="292929"/>
                </a:solidFill>
                <a:latin typeface="Arial" panose="020B0604020202020204" pitchFamily="34" charset="0"/>
                <a:cs typeface="Arial" panose="020B0604020202020204" pitchFamily="34" charset="0"/>
              </a:rPr>
              <a:t>un arreglo de </a:t>
            </a:r>
            <a:r>
              <a:rPr lang="es-AR" sz="1600" dirty="0">
                <a:solidFill>
                  <a:srgbClr val="292929"/>
                </a:solidFill>
                <a:latin typeface="Arial" panose="020B0604020202020204" pitchFamily="34" charset="0"/>
                <a:cs typeface="Arial" panose="020B0604020202020204" pitchFamily="34" charset="0"/>
              </a:rPr>
              <a:t>manera secuencial</a:t>
            </a:r>
          </a:p>
          <a:p>
            <a:pPr marL="374650" indent="-285750">
              <a:lnSpc>
                <a:spcPct val="115000"/>
              </a:lnSpc>
              <a:spcBef>
                <a:spcPts val="0"/>
              </a:spcBef>
              <a:buClr>
                <a:srgbClr val="292929"/>
              </a:buClr>
              <a:buSzPct val="100000"/>
            </a:pPr>
            <a:r>
              <a:rPr lang="es-AR" sz="1600" dirty="0">
                <a:solidFill>
                  <a:srgbClr val="292929"/>
                </a:solidFill>
                <a:latin typeface="Arial" panose="020B0604020202020204" pitchFamily="34" charset="0"/>
                <a:cs typeface="Arial" panose="020B0604020202020204" pitchFamily="34" charset="0"/>
              </a:rPr>
              <a:t>Forma general de la sentencia </a:t>
            </a:r>
            <a:r>
              <a:rPr lang="es-AR" sz="1600" b="1" dirty="0" err="1">
                <a:solidFill>
                  <a:srgbClr val="292929"/>
                </a:solidFill>
                <a:latin typeface="Arial" panose="020B0604020202020204" pitchFamily="34" charset="0"/>
                <a:cs typeface="Arial" panose="020B0604020202020204" pitchFamily="34" charset="0"/>
              </a:rPr>
              <a:t>foreach</a:t>
            </a:r>
            <a:endParaRPr lang="es-AR" sz="1600" dirty="0">
              <a:solidFill>
                <a:srgbClr val="292929"/>
              </a:solidFill>
              <a:latin typeface="Arial" panose="020B0604020202020204" pitchFamily="34" charset="0"/>
              <a:cs typeface="Arial" panose="020B0604020202020204" pitchFamily="34" charset="0"/>
            </a:endParaRPr>
          </a:p>
          <a:p>
            <a:pPr marL="76200" indent="0">
              <a:lnSpc>
                <a:spcPct val="115000"/>
              </a:lnSpc>
              <a:spcBef>
                <a:spcPts val="0"/>
              </a:spcBef>
              <a:buClr>
                <a:srgbClr val="292929"/>
              </a:buClr>
              <a:buSzPct val="100000"/>
              <a:buNone/>
            </a:pPr>
            <a:endParaRPr lang="es-AR" sz="1600" dirty="0">
              <a:solidFill>
                <a:srgbClr val="292929"/>
              </a:solidFill>
              <a:latin typeface="Arial" panose="020B0604020202020204" pitchFamily="34" charset="0"/>
              <a:cs typeface="Arial" panose="020B0604020202020204" pitchFamily="34" charset="0"/>
            </a:endParaRPr>
          </a:p>
          <a:p>
            <a:pPr lvl="0"/>
            <a:endParaRPr lang="es-AR" sz="1400" dirty="0">
              <a:solidFill>
                <a:srgbClr val="292929"/>
              </a:solidFill>
              <a:latin typeface="Arial" panose="020B0604020202020204" pitchFamily="34" charset="0"/>
              <a:cs typeface="Arial" panose="020B0604020202020204" pitchFamily="34" charset="0"/>
            </a:endParaRPr>
          </a:p>
          <a:p>
            <a:endParaRPr lang="es-ES_tradnl" sz="1400" dirty="0">
              <a:latin typeface="Arial" panose="020B0604020202020204" pitchFamily="34" charset="0"/>
              <a:cs typeface="Arial" panose="020B0604020202020204" pitchFamily="34" charset="0"/>
            </a:endParaRPr>
          </a:p>
          <a:p>
            <a:endParaRPr lang="es-ES_tradnl" sz="1400" dirty="0">
              <a:latin typeface="Arial" panose="020B0604020202020204" pitchFamily="34" charset="0"/>
              <a:cs typeface="Arial" panose="020B0604020202020204" pitchFamily="34" charset="0"/>
            </a:endParaRPr>
          </a:p>
          <a:p>
            <a:endParaRPr lang="es-ES_tradnl" sz="1200" dirty="0">
              <a:latin typeface="Arial" panose="020B0604020202020204" pitchFamily="34" charset="0"/>
              <a:cs typeface="Arial" panose="020B0604020202020204" pitchFamily="34" charset="0"/>
            </a:endParaRP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65</a:t>
            </a:fld>
            <a:endParaRPr lang="es-ES_tradnl" dirty="0"/>
          </a:p>
        </p:txBody>
      </p:sp>
      <p:sp>
        <p:nvSpPr>
          <p:cNvPr id="6" name="Shape 228"/>
          <p:cNvSpPr txBox="1"/>
          <p:nvPr/>
        </p:nvSpPr>
        <p:spPr>
          <a:xfrm>
            <a:off x="2376810" y="3910899"/>
            <a:ext cx="8677833" cy="1754988"/>
          </a:xfrm>
          <a:prstGeom prst="rect">
            <a:avLst/>
          </a:prstGeom>
          <a:noFill/>
          <a:ln>
            <a:noFill/>
          </a:ln>
        </p:spPr>
        <p:txBody>
          <a:bodyPr lIns="91425" tIns="91425" rIns="91425" bIns="91425" anchor="ctr" anchorCtr="0">
            <a:noAutofit/>
          </a:bodyPr>
          <a:lstStyle/>
          <a:p>
            <a:pPr lvl="0">
              <a:lnSpc>
                <a:spcPct val="115000"/>
              </a:lnSpc>
            </a:pPr>
            <a:r>
              <a:rPr lang="es-AR" b="1" dirty="0">
                <a:solidFill>
                  <a:srgbClr val="FF0000"/>
                </a:solidFill>
                <a:latin typeface="Courier New"/>
                <a:ea typeface="Courier New"/>
                <a:cs typeface="Courier New"/>
                <a:sym typeface="Courier New"/>
              </a:rPr>
              <a:t>for </a:t>
            </a:r>
            <a:r>
              <a:rPr lang="es-AR" b="1" dirty="0" smtClean="0">
                <a:solidFill>
                  <a:srgbClr val="FF0000"/>
                </a:solidFill>
                <a:latin typeface="Courier New"/>
                <a:ea typeface="Courier New"/>
                <a:cs typeface="Courier New"/>
                <a:sym typeface="Courier New"/>
              </a:rPr>
              <a:t>(Tipo variable </a:t>
            </a:r>
            <a:r>
              <a:rPr lang="es-AR" b="1" dirty="0">
                <a:solidFill>
                  <a:srgbClr val="FF0000"/>
                </a:solidFill>
                <a:latin typeface="Courier New"/>
                <a:ea typeface="Courier New"/>
                <a:cs typeface="Courier New"/>
                <a:sym typeface="Courier New"/>
              </a:rPr>
              <a:t>: </a:t>
            </a:r>
            <a:r>
              <a:rPr lang="es-AR" b="1" dirty="0" smtClean="0">
                <a:solidFill>
                  <a:srgbClr val="FF0000"/>
                </a:solidFill>
                <a:latin typeface="Courier New"/>
                <a:ea typeface="Courier New"/>
                <a:cs typeface="Courier New"/>
                <a:sym typeface="Courier New"/>
              </a:rPr>
              <a:t>arreglo) </a:t>
            </a:r>
            <a:r>
              <a:rPr lang="es-AR" b="1" dirty="0">
                <a:solidFill>
                  <a:srgbClr val="FF0000"/>
                </a:solidFill>
                <a:latin typeface="Courier New"/>
                <a:ea typeface="Courier New"/>
                <a:cs typeface="Courier New"/>
                <a:sym typeface="Courier New"/>
              </a:rPr>
              <a:t>{</a:t>
            </a:r>
          </a:p>
          <a:p>
            <a:pPr lvl="0">
              <a:lnSpc>
                <a:spcPct val="115000"/>
              </a:lnSpc>
            </a:pPr>
            <a:r>
              <a:rPr lang="es-AR" b="1" dirty="0">
                <a:solidFill>
                  <a:srgbClr val="FF0000"/>
                </a:solidFill>
                <a:latin typeface="Courier New"/>
                <a:ea typeface="Courier New"/>
                <a:cs typeface="Courier New"/>
                <a:sym typeface="Courier New"/>
              </a:rPr>
              <a:t>      bloque de código</a:t>
            </a:r>
          </a:p>
          <a:p>
            <a:pPr lvl="0">
              <a:lnSpc>
                <a:spcPct val="115000"/>
              </a:lnSpc>
            </a:pPr>
            <a:r>
              <a:rPr lang="es-AR" b="1" dirty="0">
                <a:solidFill>
                  <a:srgbClr val="FF0000"/>
                </a:solidFill>
                <a:latin typeface="Courier New"/>
                <a:ea typeface="Courier New"/>
                <a:cs typeface="Courier New"/>
                <a:sym typeface="Courier New"/>
              </a:rPr>
              <a:t>}</a:t>
            </a:r>
          </a:p>
        </p:txBody>
      </p:sp>
    </p:spTree>
    <p:extLst>
      <p:ext uri="{BB962C8B-B14F-4D97-AF65-F5344CB8AC3E}">
        <p14:creationId xmlns:p14="http://schemas.microsoft.com/office/powerpoint/2010/main" xmlns="" val="21998413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La Sentencia FOREACH</a:t>
            </a:r>
          </a:p>
        </p:txBody>
      </p:sp>
      <p:sp>
        <p:nvSpPr>
          <p:cNvPr id="3" name="Marcador de contenido 2"/>
          <p:cNvSpPr>
            <a:spLocks noGrp="1"/>
          </p:cNvSpPr>
          <p:nvPr>
            <p:ph idx="1"/>
          </p:nvPr>
        </p:nvSpPr>
        <p:spPr>
          <a:xfrm>
            <a:off x="628650" y="2160000"/>
            <a:ext cx="7886700" cy="4351338"/>
          </a:xfrm>
        </p:spPr>
        <p:txBody>
          <a:bodyPr>
            <a:noAutofit/>
          </a:bodyPr>
          <a:lstStyle/>
          <a:p>
            <a:pPr>
              <a:spcBef>
                <a:spcPts val="0"/>
              </a:spcBef>
              <a:buClr>
                <a:srgbClr val="292929"/>
              </a:buClr>
              <a:buSzPct val="100000"/>
            </a:pPr>
            <a:r>
              <a:rPr lang="es-AR" sz="1400" dirty="0">
                <a:solidFill>
                  <a:schemeClr val="dk1"/>
                </a:solidFill>
              </a:rPr>
              <a:t>Esta sentencia de iteración se incorporó en J2SE 5.0</a:t>
            </a:r>
          </a:p>
          <a:p>
            <a:pPr>
              <a:spcBef>
                <a:spcPts val="0"/>
              </a:spcBef>
              <a:buClr>
                <a:srgbClr val="292929"/>
              </a:buClr>
              <a:buSzPct val="100000"/>
            </a:pPr>
            <a:r>
              <a:rPr lang="es-AR" sz="1400" dirty="0">
                <a:solidFill>
                  <a:schemeClr val="dk1"/>
                </a:solidFill>
              </a:rPr>
              <a:t>Supongamos que tenemos un arreglo con los primeros 10 naturales</a:t>
            </a:r>
          </a:p>
          <a:p>
            <a:pPr marL="88900" lvl="0" indent="0">
              <a:lnSpc>
                <a:spcPct val="115000"/>
              </a:lnSpc>
              <a:spcBef>
                <a:spcPts val="0"/>
              </a:spcBef>
              <a:buClr>
                <a:srgbClr val="292929"/>
              </a:buClr>
              <a:buSzPct val="100000"/>
              <a:buNone/>
            </a:pPr>
            <a:endParaRPr lang="es-US" sz="1400" dirty="0">
              <a:solidFill>
                <a:schemeClr val="dk1"/>
              </a:solidFill>
            </a:endParaRPr>
          </a:p>
          <a:p>
            <a:pPr lvl="0">
              <a:spcBef>
                <a:spcPts val="0"/>
              </a:spcBef>
              <a:buNone/>
            </a:pPr>
            <a:r>
              <a:rPr lang="es-AR" sz="1400" dirty="0">
                <a:solidFill>
                  <a:srgbClr val="FF3300"/>
                </a:solidFill>
              </a:rPr>
              <a:t>	</a:t>
            </a:r>
            <a:r>
              <a:rPr lang="es-AR" sz="1400" dirty="0">
                <a:solidFill>
                  <a:srgbClr val="FF3300"/>
                </a:solidFill>
                <a:latin typeface="Courier New" panose="02070309020205020404" pitchFamily="49" charset="0"/>
                <a:cs typeface="Courier New" panose="02070309020205020404" pitchFamily="49" charset="0"/>
              </a:rPr>
              <a:t>	</a:t>
            </a:r>
            <a:r>
              <a:rPr lang="es-AR" sz="1600" dirty="0" err="1">
                <a:solidFill>
                  <a:srgbClr val="FF3300"/>
                </a:solidFill>
                <a:latin typeface="Courier New" panose="02070309020205020404" pitchFamily="49" charset="0"/>
                <a:cs typeface="Courier New" panose="02070309020205020404" pitchFamily="49" charset="0"/>
              </a:rPr>
              <a:t>int</a:t>
            </a:r>
            <a:r>
              <a:rPr lang="es-AR" sz="1600" dirty="0">
                <a:solidFill>
                  <a:srgbClr val="FF3300"/>
                </a:solidFill>
                <a:latin typeface="Courier New" panose="02070309020205020404" pitchFamily="49" charset="0"/>
                <a:cs typeface="Courier New" panose="02070309020205020404" pitchFamily="49" charset="0"/>
              </a:rPr>
              <a:t>[] </a:t>
            </a:r>
            <a:r>
              <a:rPr lang="es-AR" sz="1600" dirty="0" err="1">
                <a:solidFill>
                  <a:srgbClr val="FF3300"/>
                </a:solidFill>
                <a:latin typeface="Courier New" panose="02070309020205020404" pitchFamily="49" charset="0"/>
                <a:cs typeface="Courier New" panose="02070309020205020404" pitchFamily="49" charset="0"/>
              </a:rPr>
              <a:t>numeros</a:t>
            </a:r>
            <a:r>
              <a:rPr lang="es-AR" sz="1600" dirty="0">
                <a:solidFill>
                  <a:srgbClr val="FF3300"/>
                </a:solidFill>
                <a:latin typeface="Courier New" panose="02070309020205020404" pitchFamily="49" charset="0"/>
                <a:cs typeface="Courier New" panose="02070309020205020404" pitchFamily="49" charset="0"/>
              </a:rPr>
              <a:t> ={1,2,3,4,5,6,7,8,9,10}</a:t>
            </a:r>
          </a:p>
          <a:p>
            <a:pPr lvl="0">
              <a:spcBef>
                <a:spcPts val="0"/>
              </a:spcBef>
              <a:buNone/>
            </a:pPr>
            <a:endParaRPr lang="es-AR" sz="1400" dirty="0">
              <a:solidFill>
                <a:schemeClr val="dk1"/>
              </a:solidFill>
            </a:endParaRPr>
          </a:p>
          <a:p>
            <a:pPr lvl="0">
              <a:spcBef>
                <a:spcPts val="0"/>
              </a:spcBef>
              <a:buNone/>
            </a:pPr>
            <a:r>
              <a:rPr lang="es-AR" sz="1400" dirty="0">
                <a:solidFill>
                  <a:schemeClr val="dk1"/>
                </a:solidFill>
              </a:rPr>
              <a:t>y queremos imprimirlo:</a:t>
            </a:r>
          </a:p>
          <a:p>
            <a:pPr lvl="0">
              <a:spcBef>
                <a:spcPts val="0"/>
              </a:spcBef>
              <a:buNone/>
            </a:pPr>
            <a:endParaRPr lang="es-AR" sz="1400" b="1" dirty="0">
              <a:solidFill>
                <a:schemeClr val="dk1"/>
              </a:solidFill>
            </a:endParaRPr>
          </a:p>
          <a:p>
            <a:pPr lvl="0">
              <a:spcBef>
                <a:spcPts val="0"/>
              </a:spcBef>
              <a:buNone/>
            </a:pPr>
            <a:r>
              <a:rPr lang="es-AR" sz="1400" b="1" dirty="0" err="1">
                <a:solidFill>
                  <a:schemeClr val="dk1"/>
                </a:solidFill>
                <a:latin typeface="Courier New" panose="02070309020205020404" pitchFamily="49" charset="0"/>
                <a:cs typeface="Courier New" panose="02070309020205020404" pitchFamily="49" charset="0"/>
              </a:rPr>
              <a:t>public</a:t>
            </a:r>
            <a:r>
              <a:rPr lang="es-AR" sz="1400" b="1" dirty="0">
                <a:solidFill>
                  <a:schemeClr val="dk1"/>
                </a:solidFill>
                <a:latin typeface="Courier New" panose="02070309020205020404" pitchFamily="49" charset="0"/>
                <a:cs typeface="Courier New" panose="02070309020205020404" pitchFamily="49" charset="0"/>
              </a:rPr>
              <a:t> </a:t>
            </a:r>
            <a:r>
              <a:rPr lang="es-AR" sz="1400" b="1" dirty="0" err="1">
                <a:solidFill>
                  <a:schemeClr val="dk1"/>
                </a:solidFill>
                <a:latin typeface="Courier New" panose="02070309020205020404" pitchFamily="49" charset="0"/>
                <a:cs typeface="Courier New" panose="02070309020205020404" pitchFamily="49" charset="0"/>
              </a:rPr>
              <a:t>void</a:t>
            </a:r>
            <a:r>
              <a:rPr lang="es-AR" sz="1400" b="1" dirty="0">
                <a:solidFill>
                  <a:schemeClr val="dk1"/>
                </a:solidFill>
                <a:latin typeface="Courier New" panose="02070309020205020404" pitchFamily="49" charset="0"/>
                <a:cs typeface="Courier New" panose="02070309020205020404" pitchFamily="49" charset="0"/>
              </a:rPr>
              <a:t> listar (</a:t>
            </a:r>
            <a:r>
              <a:rPr lang="es-AR" sz="1400" b="1" dirty="0" err="1">
                <a:solidFill>
                  <a:schemeClr val="dk1"/>
                </a:solidFill>
                <a:latin typeface="Courier New" panose="02070309020205020404" pitchFamily="49" charset="0"/>
                <a:cs typeface="Courier New" panose="02070309020205020404" pitchFamily="49" charset="0"/>
              </a:rPr>
              <a:t>int</a:t>
            </a:r>
            <a:r>
              <a:rPr lang="es-AR" sz="1400" b="1" dirty="0">
                <a:solidFill>
                  <a:schemeClr val="dk1"/>
                </a:solidFill>
                <a:latin typeface="Courier New" panose="02070309020205020404" pitchFamily="49" charset="0"/>
                <a:cs typeface="Courier New" panose="02070309020205020404" pitchFamily="49" charset="0"/>
              </a:rPr>
              <a:t>[] </a:t>
            </a:r>
            <a:r>
              <a:rPr lang="es-AR" sz="1400" b="1" dirty="0" err="1">
                <a:solidFill>
                  <a:schemeClr val="dk1"/>
                </a:solidFill>
                <a:latin typeface="Courier New" panose="02070309020205020404" pitchFamily="49" charset="0"/>
                <a:cs typeface="Courier New" panose="02070309020205020404" pitchFamily="49" charset="0"/>
              </a:rPr>
              <a:t>num</a:t>
            </a:r>
            <a:r>
              <a:rPr lang="es-AR" sz="1400" b="1" dirty="0">
                <a:solidFill>
                  <a:schemeClr val="dk1"/>
                </a:solidFill>
                <a:latin typeface="Courier New" panose="02070309020205020404" pitchFamily="49" charset="0"/>
                <a:cs typeface="Courier New" panose="02070309020205020404" pitchFamily="49" charset="0"/>
              </a:rPr>
              <a:t>) {</a:t>
            </a:r>
          </a:p>
          <a:p>
            <a:pPr lvl="0">
              <a:spcBef>
                <a:spcPts val="0"/>
              </a:spcBef>
              <a:buNone/>
            </a:pPr>
            <a:r>
              <a:rPr lang="es-AR" sz="1400" b="1" dirty="0">
                <a:solidFill>
                  <a:schemeClr val="dk1"/>
                </a:solidFill>
                <a:latin typeface="Courier New" panose="02070309020205020404" pitchFamily="49" charset="0"/>
                <a:cs typeface="Courier New" panose="02070309020205020404" pitchFamily="49" charset="0"/>
              </a:rPr>
              <a:t>	for (int </a:t>
            </a:r>
            <a:r>
              <a:rPr lang="es-AR" sz="1400" b="1" dirty="0" smtClean="0">
                <a:solidFill>
                  <a:schemeClr val="dk1"/>
                </a:solidFill>
                <a:latin typeface="Courier New" panose="02070309020205020404" pitchFamily="49" charset="0"/>
                <a:cs typeface="Courier New" panose="02070309020205020404" pitchFamily="49" charset="0"/>
              </a:rPr>
              <a:t>num1 </a:t>
            </a:r>
            <a:r>
              <a:rPr lang="es-AR" sz="1400" b="1" dirty="0">
                <a:solidFill>
                  <a:schemeClr val="dk1"/>
                </a:solidFill>
                <a:latin typeface="Courier New" panose="02070309020205020404" pitchFamily="49" charset="0"/>
                <a:cs typeface="Courier New" panose="02070309020205020404" pitchFamily="49" charset="0"/>
              </a:rPr>
              <a:t>: num)</a:t>
            </a:r>
          </a:p>
          <a:p>
            <a:pPr lvl="0">
              <a:spcBef>
                <a:spcPts val="0"/>
              </a:spcBef>
              <a:buNone/>
            </a:pPr>
            <a:r>
              <a:rPr lang="es-AR" sz="1400" b="1" dirty="0">
                <a:solidFill>
                  <a:schemeClr val="dk1"/>
                </a:solidFill>
                <a:latin typeface="Courier New" panose="02070309020205020404" pitchFamily="49" charset="0"/>
                <a:cs typeface="Courier New" panose="02070309020205020404" pitchFamily="49" charset="0"/>
              </a:rPr>
              <a:t>		</a:t>
            </a:r>
            <a:r>
              <a:rPr lang="es-AR" sz="1400" b="1" dirty="0" smtClean="0">
                <a:solidFill>
                  <a:schemeClr val="dk1"/>
                </a:solidFill>
                <a:latin typeface="Courier New" panose="02070309020205020404" pitchFamily="49" charset="0"/>
                <a:cs typeface="Courier New" panose="02070309020205020404" pitchFamily="49" charset="0"/>
              </a:rPr>
              <a:t>System.out.print(num1 </a:t>
            </a:r>
            <a:r>
              <a:rPr lang="es-AR" sz="1400" b="1" dirty="0">
                <a:solidFill>
                  <a:schemeClr val="dk1"/>
                </a:solidFill>
                <a:latin typeface="Courier New" panose="02070309020205020404" pitchFamily="49" charset="0"/>
                <a:cs typeface="Courier New" panose="02070309020205020404" pitchFamily="49" charset="0"/>
              </a:rPr>
              <a:t>+ “ ”);</a:t>
            </a:r>
          </a:p>
          <a:p>
            <a:pPr lvl="0">
              <a:spcBef>
                <a:spcPts val="0"/>
              </a:spcBef>
              <a:buNone/>
            </a:pPr>
            <a:r>
              <a:rPr lang="es-AR" sz="1400" b="1" dirty="0">
                <a:solidFill>
                  <a:schemeClr val="dk1"/>
                </a:solidFill>
                <a:latin typeface="Courier New" panose="02070309020205020404" pitchFamily="49" charset="0"/>
                <a:cs typeface="Courier New" panose="02070309020205020404" pitchFamily="49" charset="0"/>
              </a:rPr>
              <a:t>}</a:t>
            </a:r>
          </a:p>
          <a:p>
            <a:pPr marL="88900" lvl="0" indent="0">
              <a:lnSpc>
                <a:spcPct val="115000"/>
              </a:lnSpc>
              <a:spcBef>
                <a:spcPts val="0"/>
              </a:spcBef>
              <a:buClr>
                <a:srgbClr val="292929"/>
              </a:buClr>
              <a:buSzPct val="100000"/>
              <a:buNone/>
            </a:pPr>
            <a:endParaRPr lang="es-US" sz="1400" dirty="0">
              <a:solidFill>
                <a:schemeClr val="dk1"/>
              </a:solidFill>
            </a:endParaRPr>
          </a:p>
          <a:p>
            <a:pPr>
              <a:spcBef>
                <a:spcPts val="0"/>
              </a:spcBef>
              <a:buClr>
                <a:srgbClr val="292929"/>
              </a:buClr>
              <a:buSzPct val="100000"/>
            </a:pPr>
            <a:r>
              <a:rPr lang="es-AR" sz="1400" dirty="0">
                <a:solidFill>
                  <a:schemeClr val="dk1"/>
                </a:solidFill>
              </a:rPr>
              <a:t>Básicamente se trata de una simplificación al momento de escribir código, ya que el compilador convierte el código en una sentencia </a:t>
            </a:r>
            <a:r>
              <a:rPr lang="es-AR" sz="1400" b="1" dirty="0" err="1">
                <a:solidFill>
                  <a:schemeClr val="dk1"/>
                </a:solidFill>
              </a:rPr>
              <a:t>for</a:t>
            </a:r>
            <a:r>
              <a:rPr lang="es-AR" sz="1400" b="1" dirty="0">
                <a:solidFill>
                  <a:schemeClr val="dk1"/>
                </a:solidFill>
              </a:rPr>
              <a:t> convencional</a:t>
            </a:r>
          </a:p>
          <a:p>
            <a:pPr>
              <a:spcBef>
                <a:spcPts val="0"/>
              </a:spcBef>
              <a:buClr>
                <a:srgbClr val="292929"/>
              </a:buClr>
              <a:buSzPct val="100000"/>
              <a:buNone/>
            </a:pPr>
            <a:endParaRPr lang="es-US" sz="1200" b="1" dirty="0">
              <a:solidFill>
                <a:schemeClr val="dk1"/>
              </a:solidFill>
              <a:latin typeface="Courier New" panose="02070309020205020404" pitchFamily="49" charset="0"/>
              <a:cs typeface="Courier New" panose="02070309020205020404" pitchFamily="49" charset="0"/>
            </a:endParaRPr>
          </a:p>
          <a:p>
            <a:pPr>
              <a:spcBef>
                <a:spcPts val="0"/>
              </a:spcBef>
              <a:buNone/>
            </a:pPr>
            <a:endParaRPr lang="es-AR" sz="1400" b="1" dirty="0">
              <a:solidFill>
                <a:schemeClr val="dk1"/>
              </a:solidFill>
              <a:latin typeface="Courier New" panose="02070309020205020404" pitchFamily="49" charset="0"/>
              <a:cs typeface="Courier New" panose="02070309020205020404" pitchFamily="49" charset="0"/>
            </a:endParaRPr>
          </a:p>
          <a:p>
            <a:pPr>
              <a:spcBef>
                <a:spcPts val="0"/>
              </a:spcBef>
              <a:buNone/>
            </a:pPr>
            <a:r>
              <a:rPr lang="es-AR" sz="1400" b="1" dirty="0" err="1">
                <a:solidFill>
                  <a:schemeClr val="dk1"/>
                </a:solidFill>
                <a:latin typeface="Courier New" panose="02070309020205020404" pitchFamily="49" charset="0"/>
                <a:cs typeface="Courier New" panose="02070309020205020404" pitchFamily="49" charset="0"/>
              </a:rPr>
              <a:t>public</a:t>
            </a:r>
            <a:r>
              <a:rPr lang="es-AR" sz="1400" b="1" dirty="0">
                <a:solidFill>
                  <a:schemeClr val="dk1"/>
                </a:solidFill>
                <a:latin typeface="Courier New" panose="02070309020205020404" pitchFamily="49" charset="0"/>
                <a:cs typeface="Courier New" panose="02070309020205020404" pitchFamily="49" charset="0"/>
              </a:rPr>
              <a:t> </a:t>
            </a:r>
            <a:r>
              <a:rPr lang="es-AR" sz="1400" b="1" dirty="0" err="1">
                <a:solidFill>
                  <a:schemeClr val="dk1"/>
                </a:solidFill>
                <a:latin typeface="Courier New" panose="02070309020205020404" pitchFamily="49" charset="0"/>
                <a:cs typeface="Courier New" panose="02070309020205020404" pitchFamily="49" charset="0"/>
              </a:rPr>
              <a:t>void</a:t>
            </a:r>
            <a:r>
              <a:rPr lang="es-AR" sz="1400" b="1" dirty="0">
                <a:solidFill>
                  <a:schemeClr val="dk1"/>
                </a:solidFill>
                <a:latin typeface="Courier New" panose="02070309020205020404" pitchFamily="49" charset="0"/>
                <a:cs typeface="Courier New" panose="02070309020205020404" pitchFamily="49" charset="0"/>
              </a:rPr>
              <a:t> listar (</a:t>
            </a:r>
            <a:r>
              <a:rPr lang="es-AR" sz="1400" b="1" dirty="0" err="1">
                <a:solidFill>
                  <a:schemeClr val="dk1"/>
                </a:solidFill>
                <a:latin typeface="Courier New" panose="02070309020205020404" pitchFamily="49" charset="0"/>
                <a:cs typeface="Courier New" panose="02070309020205020404" pitchFamily="49" charset="0"/>
              </a:rPr>
              <a:t>int</a:t>
            </a:r>
            <a:r>
              <a:rPr lang="es-AR" sz="1400" b="1" dirty="0">
                <a:solidFill>
                  <a:schemeClr val="dk1"/>
                </a:solidFill>
                <a:latin typeface="Courier New" panose="02070309020205020404" pitchFamily="49" charset="0"/>
                <a:cs typeface="Courier New" panose="02070309020205020404" pitchFamily="49" charset="0"/>
              </a:rPr>
              <a:t>[] </a:t>
            </a:r>
            <a:r>
              <a:rPr lang="es-AR" sz="1400" b="1" dirty="0" err="1">
                <a:solidFill>
                  <a:schemeClr val="dk1"/>
                </a:solidFill>
                <a:latin typeface="Courier New" panose="02070309020205020404" pitchFamily="49" charset="0"/>
                <a:cs typeface="Courier New" panose="02070309020205020404" pitchFamily="49" charset="0"/>
              </a:rPr>
              <a:t>num</a:t>
            </a:r>
            <a:r>
              <a:rPr lang="es-AR" sz="1400" b="1" dirty="0">
                <a:solidFill>
                  <a:schemeClr val="dk1"/>
                </a:solidFill>
                <a:latin typeface="Courier New" panose="02070309020205020404" pitchFamily="49" charset="0"/>
                <a:cs typeface="Courier New" panose="02070309020205020404" pitchFamily="49" charset="0"/>
              </a:rPr>
              <a:t>){</a:t>
            </a:r>
          </a:p>
          <a:p>
            <a:pPr>
              <a:spcBef>
                <a:spcPts val="0"/>
              </a:spcBef>
              <a:buNone/>
            </a:pPr>
            <a:r>
              <a:rPr lang="es-AR" sz="1400" b="1" dirty="0">
                <a:solidFill>
                  <a:schemeClr val="dk1"/>
                </a:solidFill>
                <a:latin typeface="Courier New" panose="02070309020205020404" pitchFamily="49" charset="0"/>
                <a:cs typeface="Courier New" panose="02070309020205020404" pitchFamily="49" charset="0"/>
              </a:rPr>
              <a:t>	</a:t>
            </a:r>
            <a:r>
              <a:rPr lang="es-AR" sz="1400" b="1" dirty="0" err="1">
                <a:solidFill>
                  <a:schemeClr val="dk1"/>
                </a:solidFill>
                <a:latin typeface="Courier New" panose="02070309020205020404" pitchFamily="49" charset="0"/>
                <a:cs typeface="Courier New" panose="02070309020205020404" pitchFamily="49" charset="0"/>
              </a:rPr>
              <a:t>for</a:t>
            </a:r>
            <a:r>
              <a:rPr lang="es-AR" sz="1400" b="1" dirty="0">
                <a:solidFill>
                  <a:schemeClr val="dk1"/>
                </a:solidFill>
                <a:latin typeface="Courier New" panose="02070309020205020404" pitchFamily="49" charset="0"/>
                <a:cs typeface="Courier New" panose="02070309020205020404" pitchFamily="49" charset="0"/>
              </a:rPr>
              <a:t> (</a:t>
            </a:r>
            <a:r>
              <a:rPr lang="es-AR" sz="1400" b="1" dirty="0" err="1">
                <a:solidFill>
                  <a:schemeClr val="dk1"/>
                </a:solidFill>
                <a:latin typeface="Courier New" panose="02070309020205020404" pitchFamily="49" charset="0"/>
                <a:cs typeface="Courier New" panose="02070309020205020404" pitchFamily="49" charset="0"/>
              </a:rPr>
              <a:t>int</a:t>
            </a:r>
            <a:r>
              <a:rPr lang="es-AR" sz="1400" b="1" dirty="0">
                <a:solidFill>
                  <a:schemeClr val="dk1"/>
                </a:solidFill>
                <a:latin typeface="Courier New" panose="02070309020205020404" pitchFamily="49" charset="0"/>
                <a:cs typeface="Courier New" panose="02070309020205020404" pitchFamily="49" charset="0"/>
              </a:rPr>
              <a:t> i = 0; i&lt;</a:t>
            </a:r>
            <a:r>
              <a:rPr lang="es-AR" sz="1400" b="1" dirty="0" err="1">
                <a:solidFill>
                  <a:schemeClr val="dk1"/>
                </a:solidFill>
                <a:latin typeface="Courier New" panose="02070309020205020404" pitchFamily="49" charset="0"/>
                <a:cs typeface="Courier New" panose="02070309020205020404" pitchFamily="49" charset="0"/>
              </a:rPr>
              <a:t>num.length</a:t>
            </a:r>
            <a:r>
              <a:rPr lang="es-AR" sz="1400" b="1" dirty="0">
                <a:solidFill>
                  <a:schemeClr val="dk1"/>
                </a:solidFill>
                <a:latin typeface="Courier New" panose="02070309020205020404" pitchFamily="49" charset="0"/>
                <a:cs typeface="Courier New" panose="02070309020205020404" pitchFamily="49" charset="0"/>
              </a:rPr>
              <a:t>; i++)</a:t>
            </a:r>
          </a:p>
          <a:p>
            <a:pPr>
              <a:spcBef>
                <a:spcPts val="0"/>
              </a:spcBef>
              <a:buNone/>
            </a:pPr>
            <a:r>
              <a:rPr lang="es-AR" sz="1400" b="1" dirty="0">
                <a:solidFill>
                  <a:schemeClr val="dk1"/>
                </a:solidFill>
                <a:latin typeface="Courier New" panose="02070309020205020404" pitchFamily="49" charset="0"/>
                <a:cs typeface="Courier New" panose="02070309020205020404" pitchFamily="49" charset="0"/>
              </a:rPr>
              <a:t>		</a:t>
            </a:r>
            <a:r>
              <a:rPr lang="es-AR" sz="1400" b="1" dirty="0" err="1">
                <a:solidFill>
                  <a:schemeClr val="dk1"/>
                </a:solidFill>
                <a:latin typeface="Courier New" panose="02070309020205020404" pitchFamily="49" charset="0"/>
                <a:cs typeface="Courier New" panose="02070309020205020404" pitchFamily="49" charset="0"/>
              </a:rPr>
              <a:t>System.out.print</a:t>
            </a:r>
            <a:r>
              <a:rPr lang="es-AR" sz="1400" b="1" dirty="0">
                <a:solidFill>
                  <a:schemeClr val="dk1"/>
                </a:solidFill>
                <a:latin typeface="Courier New" panose="02070309020205020404" pitchFamily="49" charset="0"/>
                <a:cs typeface="Courier New" panose="02070309020205020404" pitchFamily="49" charset="0"/>
              </a:rPr>
              <a:t>(</a:t>
            </a:r>
            <a:r>
              <a:rPr lang="es-AR" sz="1400" b="1" dirty="0" err="1">
                <a:solidFill>
                  <a:schemeClr val="dk1"/>
                </a:solidFill>
                <a:latin typeface="Courier New" panose="02070309020205020404" pitchFamily="49" charset="0"/>
                <a:cs typeface="Courier New" panose="02070309020205020404" pitchFamily="49" charset="0"/>
              </a:rPr>
              <a:t>num</a:t>
            </a:r>
            <a:r>
              <a:rPr lang="es-AR" sz="1400" b="1" dirty="0">
                <a:solidFill>
                  <a:schemeClr val="dk1"/>
                </a:solidFill>
                <a:latin typeface="Courier New" panose="02070309020205020404" pitchFamily="49" charset="0"/>
                <a:cs typeface="Courier New" panose="02070309020205020404" pitchFamily="49" charset="0"/>
              </a:rPr>
              <a:t>[i] + “ ”);</a:t>
            </a:r>
          </a:p>
          <a:p>
            <a:pPr>
              <a:spcBef>
                <a:spcPts val="0"/>
              </a:spcBef>
              <a:buNone/>
            </a:pPr>
            <a:r>
              <a:rPr lang="es-AR" sz="1400" b="1" dirty="0">
                <a:solidFill>
                  <a:schemeClr val="dk1"/>
                </a:solidFill>
                <a:latin typeface="Courier New" panose="02070309020205020404" pitchFamily="49" charset="0"/>
                <a:cs typeface="Courier New" panose="02070309020205020404" pitchFamily="49" charset="0"/>
              </a:rPr>
              <a:t>}  </a:t>
            </a:r>
          </a:p>
          <a:p>
            <a:pPr marL="88900" lvl="0" indent="0">
              <a:lnSpc>
                <a:spcPct val="115000"/>
              </a:lnSpc>
              <a:spcBef>
                <a:spcPts val="0"/>
              </a:spcBef>
              <a:buClr>
                <a:srgbClr val="292929"/>
              </a:buClr>
              <a:buSzPct val="100000"/>
              <a:buNone/>
            </a:pPr>
            <a:endParaRPr lang="es-AR" sz="1400" dirty="0">
              <a:solidFill>
                <a:schemeClr val="dk1"/>
              </a:solidFill>
            </a:endParaRPr>
          </a:p>
          <a:p>
            <a:pPr marL="88900" indent="0">
              <a:lnSpc>
                <a:spcPct val="115000"/>
              </a:lnSpc>
              <a:spcBef>
                <a:spcPts val="0"/>
              </a:spcBef>
              <a:buClr>
                <a:srgbClr val="292929"/>
              </a:buClr>
              <a:buSzPct val="100000"/>
              <a:buNone/>
            </a:pPr>
            <a:endParaRPr lang="es-AR" sz="1400" dirty="0">
              <a:solidFill>
                <a:schemeClr val="dk1"/>
              </a:solidFill>
            </a:endParaRPr>
          </a:p>
          <a:p>
            <a:pPr marL="88900" indent="0">
              <a:lnSpc>
                <a:spcPct val="115000"/>
              </a:lnSpc>
              <a:spcBef>
                <a:spcPts val="0"/>
              </a:spcBef>
              <a:buClr>
                <a:srgbClr val="292929"/>
              </a:buClr>
              <a:buSzPct val="100000"/>
              <a:buNone/>
            </a:pPr>
            <a:endParaRPr lang="es-AR" sz="1400" dirty="0">
              <a:solidFill>
                <a:schemeClr val="dk1"/>
              </a:solidFill>
            </a:endParaRPr>
          </a:p>
          <a:p>
            <a:pPr marL="88900" indent="0">
              <a:lnSpc>
                <a:spcPct val="115000"/>
              </a:lnSpc>
              <a:spcBef>
                <a:spcPts val="0"/>
              </a:spcBef>
              <a:buClr>
                <a:srgbClr val="292929"/>
              </a:buClr>
              <a:buSzPct val="100000"/>
              <a:buNone/>
            </a:pPr>
            <a:endParaRPr lang="es-AR" sz="1400" dirty="0">
              <a:solidFill>
                <a:schemeClr val="dk1"/>
              </a:solidFill>
            </a:endParaRPr>
          </a:p>
          <a:p>
            <a:pPr marL="88900" lvl="0" indent="0">
              <a:lnSpc>
                <a:spcPct val="115000"/>
              </a:lnSpc>
              <a:spcBef>
                <a:spcPts val="0"/>
              </a:spcBef>
              <a:buClr>
                <a:srgbClr val="292929"/>
              </a:buClr>
              <a:buSzPct val="100000"/>
              <a:buNone/>
            </a:pPr>
            <a:endParaRPr lang="es-AR" sz="1400" dirty="0">
              <a:solidFill>
                <a:srgbClr val="292929"/>
              </a:solidFill>
              <a:latin typeface="Arial" panose="020B0604020202020204" pitchFamily="34" charset="0"/>
              <a:cs typeface="Arial" panose="020B0604020202020204" pitchFamily="34" charset="0"/>
            </a:endParaRPr>
          </a:p>
          <a:p>
            <a:pPr marL="76200" indent="0">
              <a:lnSpc>
                <a:spcPct val="115000"/>
              </a:lnSpc>
              <a:spcBef>
                <a:spcPts val="0"/>
              </a:spcBef>
              <a:buClr>
                <a:srgbClr val="292929"/>
              </a:buClr>
              <a:buSzPct val="100000"/>
              <a:buNone/>
            </a:pPr>
            <a:endParaRPr lang="es-AR" sz="1400" dirty="0">
              <a:solidFill>
                <a:srgbClr val="292929"/>
              </a:solidFill>
              <a:latin typeface="Arial" panose="020B0604020202020204" pitchFamily="34" charset="0"/>
              <a:cs typeface="Arial" panose="020B0604020202020204" pitchFamily="34" charset="0"/>
            </a:endParaRPr>
          </a:p>
          <a:p>
            <a:pPr lvl="0"/>
            <a:endParaRPr lang="es-AR" sz="1200" dirty="0">
              <a:solidFill>
                <a:srgbClr val="292929"/>
              </a:solidFill>
              <a:latin typeface="Arial" panose="020B0604020202020204" pitchFamily="34" charset="0"/>
              <a:cs typeface="Arial" panose="020B0604020202020204" pitchFamily="34" charset="0"/>
            </a:endParaRPr>
          </a:p>
          <a:p>
            <a:endParaRPr lang="es-ES_tradnl" sz="1200" dirty="0">
              <a:latin typeface="Arial" panose="020B0604020202020204" pitchFamily="34" charset="0"/>
              <a:cs typeface="Arial" panose="020B0604020202020204" pitchFamily="34" charset="0"/>
            </a:endParaRPr>
          </a:p>
          <a:p>
            <a:endParaRPr lang="es-ES_tradnl" sz="1200" dirty="0">
              <a:latin typeface="Arial" panose="020B0604020202020204" pitchFamily="34" charset="0"/>
              <a:cs typeface="Arial" panose="020B0604020202020204" pitchFamily="34" charset="0"/>
            </a:endParaRPr>
          </a:p>
          <a:p>
            <a:endParaRPr lang="es-ES_tradnl" sz="1100" dirty="0">
              <a:latin typeface="Arial" panose="020B0604020202020204" pitchFamily="34" charset="0"/>
              <a:cs typeface="Arial" panose="020B0604020202020204" pitchFamily="34" charset="0"/>
            </a:endParaRPr>
          </a:p>
          <a:p>
            <a:pPr marL="0" lvl="0" indent="0">
              <a:buNone/>
            </a:pPr>
            <a:endParaRPr lang="es-AR" sz="1100" dirty="0">
              <a:solidFill>
                <a:srgbClr val="292929"/>
              </a:solidFill>
              <a:latin typeface="Arial" panose="020B0604020202020204" pitchFamily="34" charset="0"/>
              <a:cs typeface="Arial" panose="020B0604020202020204" pitchFamily="34" charset="0"/>
            </a:endParaRPr>
          </a:p>
          <a:p>
            <a:pPr marL="0" lvl="0" indent="0">
              <a:lnSpc>
                <a:spcPct val="115000"/>
              </a:lnSpc>
              <a:spcBef>
                <a:spcPts val="0"/>
              </a:spcBef>
              <a:buNone/>
            </a:pPr>
            <a:endParaRPr lang="es-AR" sz="1100" dirty="0">
              <a:solidFill>
                <a:srgbClr val="292929"/>
              </a:solidFill>
              <a:latin typeface="Arial" panose="020B0604020202020204" pitchFamily="34" charset="0"/>
              <a:cs typeface="Arial" panose="020B0604020202020204" pitchFamily="34" charset="0"/>
            </a:endParaRPr>
          </a:p>
          <a:p>
            <a:pPr lvl="0" algn="just">
              <a:lnSpc>
                <a:spcPct val="115000"/>
              </a:lnSpc>
              <a:spcBef>
                <a:spcPts val="0"/>
              </a:spcBef>
              <a:buClr>
                <a:schemeClr val="dk1"/>
              </a:buClr>
              <a:buSzPct val="68750"/>
              <a:buNone/>
            </a:pPr>
            <a:r>
              <a:rPr lang="es-AR" sz="1200" b="1" u="sng" dirty="0">
                <a:solidFill>
                  <a:srgbClr val="FF0000"/>
                </a:solidFill>
              </a:rPr>
              <a:t>inicializador</a:t>
            </a:r>
            <a:r>
              <a:rPr lang="es-AR" sz="1200" b="1" dirty="0">
                <a:solidFill>
                  <a:srgbClr val="FF0000"/>
                </a:solidFill>
              </a:rPr>
              <a:t>:</a:t>
            </a:r>
            <a:r>
              <a:rPr lang="es-AR" sz="1200" dirty="0">
                <a:solidFill>
                  <a:srgbClr val="FF0000"/>
                </a:solidFill>
              </a:rPr>
              <a:t> </a:t>
            </a:r>
            <a:r>
              <a:rPr lang="es-AR" sz="1200" dirty="0">
                <a:solidFill>
                  <a:srgbClr val="292929"/>
                </a:solidFill>
              </a:rPr>
              <a:t>contiene el Tipo y nombre de la variable donde se vinculan secuencialmente los elementos de la colección</a:t>
            </a:r>
          </a:p>
          <a:p>
            <a:pPr lvl="0" algn="just">
              <a:lnSpc>
                <a:spcPct val="115000"/>
              </a:lnSpc>
              <a:spcBef>
                <a:spcPts val="0"/>
              </a:spcBef>
              <a:buClr>
                <a:schemeClr val="dk1"/>
              </a:buClr>
              <a:buNone/>
            </a:pPr>
            <a:endParaRPr lang="es-AR" sz="1200" dirty="0">
              <a:solidFill>
                <a:srgbClr val="292929"/>
              </a:solidFill>
            </a:endParaRPr>
          </a:p>
          <a:p>
            <a:pPr lvl="0">
              <a:lnSpc>
                <a:spcPct val="115000"/>
              </a:lnSpc>
              <a:spcBef>
                <a:spcPts val="0"/>
              </a:spcBef>
              <a:buClr>
                <a:schemeClr val="dk1"/>
              </a:buClr>
              <a:buSzPct val="68750"/>
              <a:buNone/>
            </a:pPr>
            <a:r>
              <a:rPr lang="es-AR" sz="1200" b="1" u="sng" dirty="0">
                <a:solidFill>
                  <a:srgbClr val="FF0000"/>
                </a:solidFill>
              </a:rPr>
              <a:t>colección</a:t>
            </a:r>
            <a:r>
              <a:rPr lang="es-AR" sz="1200" b="1" dirty="0">
                <a:solidFill>
                  <a:srgbClr val="FF0000"/>
                </a:solidFill>
              </a:rPr>
              <a:t>:</a:t>
            </a:r>
            <a:r>
              <a:rPr lang="es-AR" sz="1200" dirty="0">
                <a:solidFill>
                  <a:srgbClr val="292929"/>
                </a:solidFill>
              </a:rPr>
              <a:t> puede ser una colección iterable o un arreglo</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66</a:t>
            </a:fld>
            <a:endParaRPr lang="es-ES_tradnl" dirty="0"/>
          </a:p>
        </p:txBody>
      </p:sp>
      <p:sp>
        <p:nvSpPr>
          <p:cNvPr id="4" name="Rectángulo 3"/>
          <p:cNvSpPr/>
          <p:nvPr/>
        </p:nvSpPr>
        <p:spPr>
          <a:xfrm>
            <a:off x="5544777" y="3269470"/>
            <a:ext cx="3821001" cy="830997"/>
          </a:xfrm>
          <a:prstGeom prst="rect">
            <a:avLst/>
          </a:prstGeom>
        </p:spPr>
        <p:txBody>
          <a:bodyPr wrap="square">
            <a:spAutoFit/>
          </a:bodyPr>
          <a:lstStyle/>
          <a:p>
            <a:pPr lvl="0"/>
            <a:r>
              <a:rPr lang="es-AR" sz="1200" i="1" dirty="0">
                <a:solidFill>
                  <a:schemeClr val="dk1"/>
                </a:solidFill>
                <a:latin typeface="Arial" panose="020B0604020202020204" pitchFamily="34" charset="0"/>
                <a:cs typeface="Arial" panose="020B0604020202020204" pitchFamily="34" charset="0"/>
              </a:rPr>
              <a:t>Se usan </a:t>
            </a:r>
            <a:r>
              <a:rPr lang="es-AR" sz="1200" i="1" dirty="0">
                <a:solidFill>
                  <a:srgbClr val="FF3300"/>
                </a:solidFill>
                <a:latin typeface="Arial" panose="020B0604020202020204" pitchFamily="34" charset="0"/>
                <a:cs typeface="Arial" panose="020B0604020202020204" pitchFamily="34" charset="0"/>
              </a:rPr>
              <a:t>: </a:t>
            </a:r>
            <a:r>
              <a:rPr lang="es-AR" sz="1200" i="1" dirty="0">
                <a:solidFill>
                  <a:schemeClr val="dk1"/>
                </a:solidFill>
                <a:latin typeface="Arial" panose="020B0604020202020204" pitchFamily="34" charset="0"/>
                <a:cs typeface="Arial" panose="020B0604020202020204" pitchFamily="34" charset="0"/>
              </a:rPr>
              <a:t>en lugar de </a:t>
            </a:r>
            <a:r>
              <a:rPr lang="es-AR" sz="1200" i="1" dirty="0">
                <a:solidFill>
                  <a:srgbClr val="FF3300"/>
                </a:solidFill>
                <a:latin typeface="Arial" panose="020B0604020202020204" pitchFamily="34" charset="0"/>
                <a:cs typeface="Arial" panose="020B0604020202020204" pitchFamily="34" charset="0"/>
              </a:rPr>
              <a:t>;</a:t>
            </a:r>
          </a:p>
          <a:p>
            <a:pPr lvl="0"/>
            <a:r>
              <a:rPr lang="es-AR" sz="1200" i="1" dirty="0">
                <a:solidFill>
                  <a:schemeClr val="dk1"/>
                </a:solidFill>
                <a:latin typeface="Arial" panose="020B0604020202020204" pitchFamily="34" charset="0"/>
                <a:cs typeface="Arial" panose="020B0604020202020204" pitchFamily="34" charset="0"/>
              </a:rPr>
              <a:t>La variable </a:t>
            </a:r>
            <a:r>
              <a:rPr lang="es-AR" sz="1200" i="1" dirty="0" smtClean="0">
                <a:solidFill>
                  <a:srgbClr val="FF3300"/>
                </a:solidFill>
                <a:latin typeface="Arial" panose="020B0604020202020204" pitchFamily="34" charset="0"/>
                <a:cs typeface="Arial" panose="020B0604020202020204" pitchFamily="34" charset="0"/>
              </a:rPr>
              <a:t>num1 </a:t>
            </a:r>
            <a:r>
              <a:rPr lang="es-AR" sz="1200" i="1" dirty="0">
                <a:solidFill>
                  <a:schemeClr val="dk1"/>
                </a:solidFill>
                <a:latin typeface="Arial" panose="020B0604020202020204" pitchFamily="34" charset="0"/>
                <a:cs typeface="Arial" panose="020B0604020202020204" pitchFamily="34" charset="0"/>
              </a:rPr>
              <a:t>no es un índice, sino que</a:t>
            </a:r>
          </a:p>
          <a:p>
            <a:pPr lvl="0"/>
            <a:r>
              <a:rPr lang="es-AR" sz="1200" i="1" dirty="0">
                <a:solidFill>
                  <a:schemeClr val="dk1"/>
                </a:solidFill>
                <a:latin typeface="Arial" panose="020B0604020202020204" pitchFamily="34" charset="0"/>
                <a:cs typeface="Arial" panose="020B0604020202020204" pitchFamily="34" charset="0"/>
              </a:rPr>
              <a:t>representa cada uno de los elementos del</a:t>
            </a:r>
          </a:p>
          <a:p>
            <a:pPr lvl="0"/>
            <a:r>
              <a:rPr lang="es-AR" sz="1200" i="1" dirty="0">
                <a:solidFill>
                  <a:schemeClr val="dk1"/>
                </a:solidFill>
                <a:latin typeface="Arial" panose="020B0604020202020204" pitchFamily="34" charset="0"/>
                <a:cs typeface="Arial" panose="020B0604020202020204" pitchFamily="34" charset="0"/>
              </a:rPr>
              <a:t>arreglo</a:t>
            </a:r>
          </a:p>
        </p:txBody>
      </p:sp>
      <p:cxnSp>
        <p:nvCxnSpPr>
          <p:cNvPr id="7" name="Shape 262"/>
          <p:cNvCxnSpPr/>
          <p:nvPr/>
        </p:nvCxnSpPr>
        <p:spPr>
          <a:xfrm flipH="1">
            <a:off x="2970944" y="3682128"/>
            <a:ext cx="2573833" cy="248684"/>
          </a:xfrm>
          <a:prstGeom prst="straightConnector1">
            <a:avLst/>
          </a:prstGeom>
          <a:noFill/>
          <a:ln w="28575" cap="flat" cmpd="sng">
            <a:solidFill>
              <a:srgbClr val="FF0000"/>
            </a:solidFill>
            <a:prstDash val="solid"/>
            <a:round/>
            <a:headEnd type="none" w="lg" len="lg"/>
            <a:tailEnd type="triangle" w="lg" len="lg"/>
          </a:ln>
        </p:spPr>
      </p:cxnSp>
    </p:spTree>
    <p:extLst>
      <p:ext uri="{BB962C8B-B14F-4D97-AF65-F5344CB8AC3E}">
        <p14:creationId xmlns:p14="http://schemas.microsoft.com/office/powerpoint/2010/main" xmlns="" val="351345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US" b="1" dirty="0"/>
              <a:t>FOREACH</a:t>
            </a:r>
            <a:r>
              <a:rPr lang="es-AR" dirty="0"/>
              <a:t/>
            </a:r>
            <a:br>
              <a:rPr lang="es-AR" dirty="0"/>
            </a:br>
            <a:r>
              <a:rPr lang="es-ES_tradnl" sz="2800" i="1" dirty="0"/>
              <a:t>Problema: Calcular el saldos/montos totales</a:t>
            </a:r>
            <a:endParaRPr lang="es-ES_tradnl" sz="2800" dirty="0"/>
          </a:p>
        </p:txBody>
      </p:sp>
      <p:sp>
        <p:nvSpPr>
          <p:cNvPr id="3" name="Marcador de contenido 2"/>
          <p:cNvSpPr>
            <a:spLocks noGrp="1"/>
          </p:cNvSpPr>
          <p:nvPr>
            <p:ph idx="1"/>
          </p:nvPr>
        </p:nvSpPr>
        <p:spPr/>
        <p:txBody>
          <a:bodyPr>
            <a:normAutofit/>
          </a:bodyPr>
          <a:lstStyle/>
          <a:p>
            <a:pPr marL="0" indent="0">
              <a:buNone/>
            </a:pPr>
            <a:endParaRPr lang="es-ES_tradnl" sz="1800" b="1" dirty="0"/>
          </a:p>
          <a:p>
            <a:pPr marL="0" indent="0">
              <a:buNone/>
            </a:pPr>
            <a:r>
              <a:rPr lang="es-ES_tradnl" sz="1800" b="1" dirty="0"/>
              <a:t>PARA CADA </a:t>
            </a:r>
            <a:r>
              <a:rPr lang="es-ES_tradnl" sz="1800" dirty="0"/>
              <a:t>consumo del cliente </a:t>
            </a:r>
            <a:r>
              <a:rPr lang="es-ES_tradnl" sz="1800" b="1" dirty="0"/>
              <a:t>EN</a:t>
            </a:r>
            <a:r>
              <a:rPr lang="es-ES_tradnl" sz="1800" dirty="0"/>
              <a:t> la lista de consumos </a:t>
            </a:r>
            <a:r>
              <a:rPr lang="es-ES_tradnl" sz="1800" b="1" dirty="0"/>
              <a:t>HACER</a:t>
            </a:r>
          </a:p>
          <a:p>
            <a:pPr marL="0" indent="0">
              <a:buNone/>
            </a:pPr>
            <a:r>
              <a:rPr lang="es-ES_tradnl" sz="1800" dirty="0"/>
              <a:t>	Sumar </a:t>
            </a:r>
            <a:r>
              <a:rPr lang="es-ES_tradnl" sz="1800" dirty="0" err="1"/>
              <a:t>consumo.monto</a:t>
            </a:r>
            <a:r>
              <a:rPr lang="es-ES_tradnl" sz="1800" dirty="0"/>
              <a:t> al total</a:t>
            </a:r>
          </a:p>
          <a:p>
            <a:pPr marL="0" indent="0">
              <a:buNone/>
            </a:pPr>
            <a:r>
              <a:rPr lang="es-ES_tradnl" sz="1800" b="1" dirty="0"/>
              <a:t>RETORNAR</a:t>
            </a:r>
            <a:r>
              <a:rPr lang="es-ES_tradnl" sz="1800" dirty="0"/>
              <a:t> total</a:t>
            </a:r>
          </a:p>
          <a:p>
            <a:pPr marL="0" indent="0">
              <a:buNone/>
            </a:pPr>
            <a:endParaRPr lang="es-ES_tradnl" sz="1800" dirty="0"/>
          </a:p>
          <a:p>
            <a:pPr marL="0" indent="0">
              <a:buNone/>
            </a:pPr>
            <a:endParaRPr lang="es-ES_tradnl" sz="1800" dirty="0"/>
          </a:p>
          <a:p>
            <a:pPr>
              <a:spcBef>
                <a:spcPts val="0"/>
              </a:spcBef>
              <a:buNone/>
            </a:pPr>
            <a:r>
              <a:rPr lang="es-US" sz="1800" dirty="0" err="1">
                <a:solidFill>
                  <a:schemeClr val="dk1"/>
                </a:solidFill>
                <a:latin typeface="Courier New"/>
                <a:ea typeface="Courier New"/>
                <a:cs typeface="Courier New"/>
                <a:sym typeface="Courier New"/>
              </a:rPr>
              <a:t>public</a:t>
            </a: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Double</a:t>
            </a: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calcularTotalResumen</a:t>
            </a:r>
            <a:r>
              <a:rPr lang="es-US" sz="1800" dirty="0">
                <a:solidFill>
                  <a:schemeClr val="dk1"/>
                </a:solidFill>
                <a:latin typeface="Courier New"/>
                <a:ea typeface="Courier New"/>
                <a:cs typeface="Courier New"/>
                <a:sym typeface="Courier New"/>
              </a:rPr>
              <a:t>(</a:t>
            </a:r>
            <a:r>
              <a:rPr lang="es-AR" sz="1800" dirty="0">
                <a:solidFill>
                  <a:schemeClr val="dk1"/>
                </a:solidFill>
                <a:latin typeface="Courier New"/>
                <a:ea typeface="Courier New"/>
                <a:cs typeface="Courier New"/>
                <a:sym typeface="Courier New"/>
              </a:rPr>
              <a:t>Consumo[] consumos</a:t>
            </a:r>
            <a:r>
              <a:rPr lang="es-US" sz="1800" dirty="0">
                <a:solidFill>
                  <a:schemeClr val="dk1"/>
                </a:solidFill>
                <a:latin typeface="Courier New"/>
                <a:ea typeface="Courier New"/>
                <a:cs typeface="Courier New"/>
                <a:sym typeface="Courier New"/>
              </a:rPr>
              <a:t>) {</a:t>
            </a:r>
          </a:p>
          <a:p>
            <a:pPr>
              <a:spcBef>
                <a:spcPts val="0"/>
              </a:spcBef>
              <a:buNone/>
            </a:pP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Double</a:t>
            </a:r>
            <a:r>
              <a:rPr lang="es-US" sz="1800" dirty="0">
                <a:solidFill>
                  <a:schemeClr val="dk1"/>
                </a:solidFill>
                <a:latin typeface="Courier New"/>
                <a:ea typeface="Courier New"/>
                <a:cs typeface="Courier New"/>
                <a:sym typeface="Courier New"/>
              </a:rPr>
              <a:t> total = 0.0;</a:t>
            </a:r>
            <a:endParaRPr lang="es-AR" sz="1800" dirty="0">
              <a:solidFill>
                <a:schemeClr val="dk1"/>
              </a:solidFill>
              <a:latin typeface="Courier New"/>
              <a:ea typeface="Courier New"/>
              <a:cs typeface="Courier New"/>
              <a:sym typeface="Courier New"/>
            </a:endParaRPr>
          </a:p>
          <a:p>
            <a:pPr>
              <a:spcBef>
                <a:spcPts val="0"/>
              </a:spcBef>
              <a:buNone/>
            </a:pPr>
            <a:r>
              <a:rPr lang="es-US" sz="1800" dirty="0">
                <a:solidFill>
                  <a:schemeClr val="dk1"/>
                </a:solidFill>
                <a:latin typeface="Courier New"/>
                <a:ea typeface="Courier New"/>
                <a:cs typeface="Courier New"/>
                <a:sym typeface="Courier New"/>
              </a:rPr>
              <a:t>	for (Consumo consumo : </a:t>
            </a:r>
            <a:r>
              <a:rPr lang="es-US" sz="1800" dirty="0" smtClean="0">
                <a:solidFill>
                  <a:schemeClr val="dk1"/>
                </a:solidFill>
                <a:latin typeface="Courier New"/>
                <a:ea typeface="Courier New"/>
                <a:cs typeface="Courier New"/>
                <a:sym typeface="Courier New"/>
              </a:rPr>
              <a:t>consumos) </a:t>
            </a:r>
            <a:r>
              <a:rPr lang="es-US" sz="1800" dirty="0">
                <a:solidFill>
                  <a:schemeClr val="dk1"/>
                </a:solidFill>
                <a:latin typeface="Courier New"/>
                <a:ea typeface="Courier New"/>
                <a:cs typeface="Courier New"/>
                <a:sym typeface="Courier New"/>
              </a:rPr>
              <a:t>{</a:t>
            </a:r>
          </a:p>
          <a:p>
            <a:pPr>
              <a:spcBef>
                <a:spcPts val="0"/>
              </a:spcBef>
              <a:buNone/>
            </a:pPr>
            <a:r>
              <a:rPr lang="es-US" sz="1800" dirty="0">
                <a:solidFill>
                  <a:schemeClr val="dk1"/>
                </a:solidFill>
                <a:latin typeface="Courier New"/>
                <a:ea typeface="Courier New"/>
                <a:cs typeface="Courier New"/>
                <a:sym typeface="Courier New"/>
              </a:rPr>
              <a:t>		total += </a:t>
            </a:r>
            <a:r>
              <a:rPr lang="es-US" sz="1800" dirty="0" err="1">
                <a:solidFill>
                  <a:schemeClr val="dk1"/>
                </a:solidFill>
                <a:latin typeface="Courier New"/>
                <a:ea typeface="Courier New"/>
                <a:cs typeface="Courier New"/>
                <a:sym typeface="Courier New"/>
              </a:rPr>
              <a:t>consumo.getMonto</a:t>
            </a:r>
            <a:r>
              <a:rPr lang="es-US" sz="1800" dirty="0">
                <a:solidFill>
                  <a:schemeClr val="dk1"/>
                </a:solidFill>
                <a:latin typeface="Courier New"/>
                <a:ea typeface="Courier New"/>
                <a:cs typeface="Courier New"/>
                <a:sym typeface="Courier New"/>
              </a:rPr>
              <a:t>();</a:t>
            </a:r>
          </a:p>
          <a:p>
            <a:pPr>
              <a:spcBef>
                <a:spcPts val="0"/>
              </a:spcBef>
              <a:buNone/>
            </a:pPr>
            <a:r>
              <a:rPr lang="es-US" sz="1800" dirty="0">
                <a:solidFill>
                  <a:schemeClr val="dk1"/>
                </a:solidFill>
                <a:latin typeface="Courier New"/>
                <a:ea typeface="Courier New"/>
                <a:cs typeface="Courier New"/>
                <a:sym typeface="Courier New"/>
              </a:rPr>
              <a:t>	}</a:t>
            </a:r>
          </a:p>
          <a:p>
            <a:pPr>
              <a:spcBef>
                <a:spcPts val="0"/>
              </a:spcBef>
              <a:buNone/>
            </a:pPr>
            <a:r>
              <a:rPr lang="es-US" sz="1800" dirty="0">
                <a:solidFill>
                  <a:schemeClr val="dk1"/>
                </a:solidFill>
                <a:latin typeface="Courier New"/>
                <a:ea typeface="Courier New"/>
                <a:cs typeface="Courier New"/>
                <a:sym typeface="Courier New"/>
              </a:rPr>
              <a:t>	</a:t>
            </a:r>
            <a:r>
              <a:rPr lang="es-US" sz="1800" dirty="0" err="1">
                <a:solidFill>
                  <a:schemeClr val="dk1"/>
                </a:solidFill>
                <a:latin typeface="Courier New"/>
                <a:ea typeface="Courier New"/>
                <a:cs typeface="Courier New"/>
                <a:sym typeface="Courier New"/>
              </a:rPr>
              <a:t>return</a:t>
            </a:r>
            <a:r>
              <a:rPr lang="es-US" sz="1800" dirty="0">
                <a:solidFill>
                  <a:schemeClr val="dk1"/>
                </a:solidFill>
                <a:latin typeface="Courier New"/>
                <a:ea typeface="Courier New"/>
                <a:cs typeface="Courier New"/>
                <a:sym typeface="Courier New"/>
              </a:rPr>
              <a:t> total;</a:t>
            </a:r>
          </a:p>
          <a:p>
            <a:pPr>
              <a:spcBef>
                <a:spcPts val="0"/>
              </a:spcBef>
              <a:buNone/>
            </a:pPr>
            <a:r>
              <a:rPr lang="es-US" sz="1800" dirty="0">
                <a:solidFill>
                  <a:schemeClr val="dk1"/>
                </a:solidFill>
                <a:latin typeface="Courier New"/>
                <a:ea typeface="Courier New"/>
                <a:cs typeface="Courier New"/>
                <a:sym typeface="Courier New"/>
              </a:rPr>
              <a:t>}</a:t>
            </a:r>
          </a:p>
          <a:p>
            <a:pPr>
              <a:spcBef>
                <a:spcPts val="0"/>
              </a:spcBef>
              <a:buNone/>
            </a:pPr>
            <a:r>
              <a:rPr lang="es-US" sz="1800" dirty="0">
                <a:solidFill>
                  <a:schemeClr val="dk1"/>
                </a:solidFill>
                <a:latin typeface="Courier New"/>
                <a:ea typeface="Courier New"/>
                <a:cs typeface="Courier New"/>
                <a:sym typeface="Courier New"/>
              </a:rPr>
              <a:t>	</a:t>
            </a:r>
          </a:p>
          <a:p>
            <a:pPr>
              <a:spcBef>
                <a:spcPts val="0"/>
              </a:spcBef>
              <a:buNone/>
            </a:pPr>
            <a:endParaRPr lang="es-AR" sz="1800" dirty="0">
              <a:solidFill>
                <a:schemeClr val="dk1"/>
              </a:solidFill>
              <a:latin typeface="Courier New"/>
              <a:ea typeface="Courier New"/>
              <a:cs typeface="Courier New"/>
              <a:sym typeface="Courier New"/>
            </a:endParaRPr>
          </a:p>
          <a:p>
            <a:pPr marL="0" indent="0">
              <a:buNone/>
            </a:pPr>
            <a:endParaRPr lang="es-ES_tradnl" sz="1800" b="1" dirty="0">
              <a:solidFill>
                <a:srgbClr val="FF0000"/>
              </a:solidFill>
            </a:endParaRPr>
          </a:p>
          <a:p>
            <a:pPr marL="0" indent="0">
              <a:buNone/>
            </a:pPr>
            <a:endParaRPr lang="es-ES_tradnl" sz="18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67</a:t>
            </a:fld>
            <a:endParaRPr lang="es-ES_tradnl" dirty="0"/>
          </a:p>
        </p:txBody>
      </p:sp>
    </p:spTree>
    <p:extLst>
      <p:ext uri="{BB962C8B-B14F-4D97-AF65-F5344CB8AC3E}">
        <p14:creationId xmlns:p14="http://schemas.microsoft.com/office/powerpoint/2010/main" xmlns="" val="11005503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FOREACH – Ejemplo</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68</a:t>
            </a:fld>
            <a:endParaRPr lang="es-ES_tradnl" dirty="0"/>
          </a:p>
        </p:txBody>
      </p:sp>
      <p:sp>
        <p:nvSpPr>
          <p:cNvPr id="6" name="Shape 385"/>
          <p:cNvSpPr txBox="1"/>
          <p:nvPr/>
        </p:nvSpPr>
        <p:spPr>
          <a:xfrm>
            <a:off x="628650" y="1708697"/>
            <a:ext cx="7698300" cy="2644500"/>
          </a:xfrm>
          <a:prstGeom prst="rect">
            <a:avLst/>
          </a:prstGeom>
          <a:noFill/>
          <a:ln>
            <a:noFill/>
          </a:ln>
        </p:spPr>
        <p:txBody>
          <a:bodyPr lIns="91425" tIns="91425" rIns="91425" bIns="91425" anchor="ctr" anchorCtr="0">
            <a:noAutofit/>
          </a:bodyPr>
          <a:lstStyle/>
          <a:p>
            <a:pPr lvl="0">
              <a:lnSpc>
                <a:spcPct val="115000"/>
              </a:lnSpc>
            </a:pPr>
            <a:r>
              <a:rPr lang="es-AR" sz="1400" dirty="0">
                <a:solidFill>
                  <a:srgbClr val="292929"/>
                </a:solidFill>
                <a:latin typeface="Courier New"/>
                <a:ea typeface="Courier New"/>
                <a:cs typeface="Courier New"/>
                <a:sym typeface="Courier New"/>
              </a:rPr>
              <a:t> int i = </a:t>
            </a:r>
            <a:r>
              <a:rPr lang="es-AR" sz="1400" dirty="0" smtClean="0">
                <a:solidFill>
                  <a:srgbClr val="292929"/>
                </a:solidFill>
                <a:latin typeface="Courier New"/>
                <a:ea typeface="Courier New"/>
                <a:cs typeface="Courier New"/>
                <a:sym typeface="Courier New"/>
              </a:rPr>
              <a:t>1;</a:t>
            </a:r>
            <a:endParaRPr lang="es-AR" sz="1400" dirty="0">
              <a:solidFill>
                <a:srgbClr val="292929"/>
              </a:solidFill>
              <a:latin typeface="Courier New"/>
              <a:ea typeface="Courier New"/>
              <a:cs typeface="Courier New"/>
              <a:sym typeface="Courier New"/>
            </a:endParaRPr>
          </a:p>
          <a:p>
            <a:pPr lvl="0">
              <a:lnSpc>
                <a:spcPct val="115000"/>
              </a:lnSpc>
            </a:pP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String</a:t>
            </a:r>
            <a:r>
              <a:rPr lang="es-AR" sz="1400" dirty="0">
                <a:solidFill>
                  <a:srgbClr val="292929"/>
                </a:solidFill>
                <a:latin typeface="Courier New"/>
                <a:ea typeface="Courier New"/>
                <a:cs typeface="Courier New"/>
                <a:sym typeface="Courier New"/>
              </a:rPr>
              <a:t>[] palabras = {“Norte”, “Sur”, “Este”, “Oeste”};</a:t>
            </a:r>
          </a:p>
          <a:p>
            <a:pPr lvl="0">
              <a:lnSpc>
                <a:spcPct val="115000"/>
              </a:lnSpc>
            </a:pP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System.out.println</a:t>
            </a:r>
            <a:r>
              <a:rPr lang="es-AR" sz="1400" dirty="0">
                <a:solidFill>
                  <a:srgbClr val="292929"/>
                </a:solidFill>
                <a:latin typeface="Courier New"/>
                <a:ea typeface="Courier New"/>
                <a:cs typeface="Courier New"/>
                <a:sym typeface="Courier New"/>
              </a:rPr>
              <a:t>(“Los puntos cardinales son:”);</a:t>
            </a:r>
          </a:p>
          <a:p>
            <a:pPr lvl="0">
              <a:lnSpc>
                <a:spcPct val="115000"/>
              </a:lnSpc>
            </a:pPr>
            <a:r>
              <a:rPr lang="es-AR" sz="1400" dirty="0">
                <a:solidFill>
                  <a:srgbClr val="292929"/>
                </a:solidFill>
                <a:latin typeface="Courier New"/>
                <a:ea typeface="Courier New"/>
                <a:cs typeface="Courier New"/>
                <a:sym typeface="Courier New"/>
              </a:rPr>
              <a:t> </a:t>
            </a:r>
            <a:r>
              <a:rPr lang="es-AR" sz="1400" b="1" dirty="0" err="1">
                <a:solidFill>
                  <a:srgbClr val="FF3300"/>
                </a:solidFill>
                <a:latin typeface="Courier New"/>
                <a:ea typeface="Courier New"/>
                <a:cs typeface="Courier New"/>
                <a:sym typeface="Courier New"/>
              </a:rPr>
              <a:t>for</a:t>
            </a:r>
            <a:r>
              <a:rPr lang="es-AR" sz="1400" b="1" dirty="0">
                <a:solidFill>
                  <a:srgbClr val="FF3300"/>
                </a:solidFill>
                <a:latin typeface="Courier New"/>
                <a:ea typeface="Courier New"/>
                <a:cs typeface="Courier New"/>
                <a:sym typeface="Courier New"/>
              </a:rPr>
              <a:t> (</a:t>
            </a:r>
            <a:r>
              <a:rPr lang="es-AR" sz="1400" b="1" dirty="0" err="1">
                <a:solidFill>
                  <a:srgbClr val="FF3300"/>
                </a:solidFill>
                <a:latin typeface="Courier New"/>
                <a:ea typeface="Courier New"/>
                <a:cs typeface="Courier New"/>
                <a:sym typeface="Courier New"/>
              </a:rPr>
              <a:t>String</a:t>
            </a:r>
            <a:r>
              <a:rPr lang="es-AR" sz="1400" b="1" dirty="0">
                <a:solidFill>
                  <a:srgbClr val="FF3300"/>
                </a:solidFill>
                <a:latin typeface="Courier New"/>
                <a:ea typeface="Courier New"/>
                <a:cs typeface="Courier New"/>
                <a:sym typeface="Courier New"/>
              </a:rPr>
              <a:t> palabra : palabras) {</a:t>
            </a:r>
          </a:p>
          <a:p>
            <a:pPr lvl="0">
              <a:lnSpc>
                <a:spcPct val="115000"/>
              </a:lnSpc>
            </a:pPr>
            <a:r>
              <a:rPr lang="es-AR" sz="1400" dirty="0">
                <a:solidFill>
                  <a:srgbClr val="292929"/>
                </a:solidFill>
                <a:latin typeface="Courier New"/>
                <a:ea typeface="Courier New"/>
                <a:cs typeface="Courier New"/>
                <a:sym typeface="Courier New"/>
              </a:rPr>
              <a:t>       </a:t>
            </a:r>
            <a:r>
              <a:rPr lang="es-AR" sz="1400" dirty="0" err="1">
                <a:solidFill>
                  <a:srgbClr val="292929"/>
                </a:solidFill>
                <a:latin typeface="Courier New"/>
                <a:ea typeface="Courier New"/>
                <a:cs typeface="Courier New"/>
                <a:sym typeface="Courier New"/>
              </a:rPr>
              <a:t>System.out.println</a:t>
            </a:r>
            <a:r>
              <a:rPr lang="es-AR" sz="1400" dirty="0">
                <a:solidFill>
                  <a:srgbClr val="292929"/>
                </a:solidFill>
                <a:latin typeface="Courier New"/>
                <a:ea typeface="Courier New"/>
                <a:cs typeface="Courier New"/>
                <a:sym typeface="Courier New"/>
              </a:rPr>
              <a:t>(i +“ )” + </a:t>
            </a:r>
            <a:r>
              <a:rPr lang="es-AR" sz="1400" b="1" dirty="0">
                <a:solidFill>
                  <a:srgbClr val="FF3300"/>
                </a:solidFill>
                <a:latin typeface="Courier New"/>
                <a:ea typeface="Courier New"/>
                <a:cs typeface="Courier New"/>
                <a:sym typeface="Courier New"/>
              </a:rPr>
              <a:t>palabra</a:t>
            </a:r>
            <a:r>
              <a:rPr lang="es-AR" sz="1400" dirty="0">
                <a:solidFill>
                  <a:srgbClr val="292929"/>
                </a:solidFill>
                <a:latin typeface="Courier New"/>
                <a:ea typeface="Courier New"/>
                <a:cs typeface="Courier New"/>
                <a:sym typeface="Courier New"/>
              </a:rPr>
              <a:t>);</a:t>
            </a:r>
          </a:p>
          <a:p>
            <a:pPr lvl="0">
              <a:lnSpc>
                <a:spcPct val="115000"/>
              </a:lnSpc>
            </a:pPr>
            <a:r>
              <a:rPr lang="es-AR" sz="1400" dirty="0">
                <a:solidFill>
                  <a:srgbClr val="292929"/>
                </a:solidFill>
                <a:latin typeface="Courier New"/>
                <a:ea typeface="Courier New"/>
                <a:cs typeface="Courier New"/>
                <a:sym typeface="Courier New"/>
              </a:rPr>
              <a:t>       i++;</a:t>
            </a:r>
          </a:p>
          <a:p>
            <a:pPr lvl="0">
              <a:lnSpc>
                <a:spcPct val="115000"/>
              </a:lnSpc>
            </a:pPr>
            <a:r>
              <a:rPr lang="es-AR" sz="1400" dirty="0">
                <a:solidFill>
                  <a:srgbClr val="292929"/>
                </a:solidFill>
                <a:latin typeface="Courier New"/>
                <a:ea typeface="Courier New"/>
                <a:cs typeface="Courier New"/>
                <a:sym typeface="Courier New"/>
              </a:rPr>
              <a:t> }</a:t>
            </a:r>
          </a:p>
        </p:txBody>
      </p:sp>
      <p:sp>
        <p:nvSpPr>
          <p:cNvPr id="8" name="Shape 443"/>
          <p:cNvSpPr txBox="1"/>
          <p:nvPr/>
        </p:nvSpPr>
        <p:spPr>
          <a:xfrm>
            <a:off x="5333850" y="3661894"/>
            <a:ext cx="3181500" cy="3000000"/>
          </a:xfrm>
          <a:prstGeom prst="rect">
            <a:avLst/>
          </a:prstGeom>
          <a:noFill/>
          <a:ln>
            <a:noFill/>
          </a:ln>
        </p:spPr>
        <p:txBody>
          <a:bodyPr lIns="91425" tIns="91425" rIns="91425" bIns="91425" anchor="ctr" anchorCtr="0">
            <a:noAutofit/>
          </a:bodyPr>
          <a:lstStyle/>
          <a:p>
            <a:pPr marL="285750" lvl="0" indent="-285750">
              <a:lnSpc>
                <a:spcPct val="115000"/>
              </a:lnSpc>
              <a:spcBef>
                <a:spcPts val="1100"/>
              </a:spcBef>
              <a:buFont typeface="Arial" panose="020B0604020202020204" pitchFamily="34" charset="0"/>
              <a:buChar char="•"/>
            </a:pPr>
            <a:r>
              <a:rPr lang="es-AR" sz="1400" b="1" dirty="0">
                <a:solidFill>
                  <a:srgbClr val="292929"/>
                </a:solidFill>
                <a:latin typeface="Arial" panose="020B0604020202020204" pitchFamily="34" charset="0"/>
                <a:cs typeface="Arial" panose="020B0604020202020204" pitchFamily="34" charset="0"/>
              </a:rPr>
              <a:t>¿Cuál es la salida en pantalla?</a:t>
            </a:r>
          </a:p>
          <a:p>
            <a:pPr lvl="0">
              <a:lnSpc>
                <a:spcPct val="115000"/>
              </a:lnSpc>
              <a:spcBef>
                <a:spcPts val="900"/>
              </a:spcBef>
            </a:pPr>
            <a:r>
              <a:rPr lang="es-AR" sz="1400" dirty="0">
                <a:solidFill>
                  <a:srgbClr val="292929"/>
                </a:solidFill>
                <a:latin typeface="Arial" panose="020B0604020202020204" pitchFamily="34" charset="0"/>
                <a:cs typeface="Arial" panose="020B0604020202020204" pitchFamily="34" charset="0"/>
              </a:rPr>
              <a:t>Los puntos cardinales son:</a:t>
            </a:r>
          </a:p>
          <a:p>
            <a:pPr lvl="0">
              <a:lnSpc>
                <a:spcPct val="115000"/>
              </a:lnSpc>
              <a:spcBef>
                <a:spcPts val="900"/>
              </a:spcBef>
            </a:pPr>
            <a:r>
              <a:rPr lang="es-AR" sz="1400" dirty="0">
                <a:solidFill>
                  <a:srgbClr val="292929"/>
                </a:solidFill>
                <a:latin typeface="Arial" panose="020B0604020202020204" pitchFamily="34" charset="0"/>
                <a:cs typeface="Arial" panose="020B0604020202020204" pitchFamily="34" charset="0"/>
              </a:rPr>
              <a:t>1) Norte</a:t>
            </a:r>
          </a:p>
          <a:p>
            <a:pPr lvl="0">
              <a:lnSpc>
                <a:spcPct val="115000"/>
              </a:lnSpc>
              <a:spcBef>
                <a:spcPts val="900"/>
              </a:spcBef>
            </a:pPr>
            <a:r>
              <a:rPr lang="es-AR" sz="1400" dirty="0">
                <a:solidFill>
                  <a:srgbClr val="292929"/>
                </a:solidFill>
                <a:latin typeface="Arial" panose="020B0604020202020204" pitchFamily="34" charset="0"/>
                <a:cs typeface="Arial" panose="020B0604020202020204" pitchFamily="34" charset="0"/>
              </a:rPr>
              <a:t>2) Sur</a:t>
            </a:r>
          </a:p>
          <a:p>
            <a:pPr lvl="0">
              <a:lnSpc>
                <a:spcPct val="115000"/>
              </a:lnSpc>
              <a:spcBef>
                <a:spcPts val="900"/>
              </a:spcBef>
            </a:pPr>
            <a:r>
              <a:rPr lang="es-AR" sz="1400" dirty="0">
                <a:solidFill>
                  <a:srgbClr val="292929"/>
                </a:solidFill>
                <a:latin typeface="Arial" panose="020B0604020202020204" pitchFamily="34" charset="0"/>
                <a:cs typeface="Arial" panose="020B0604020202020204" pitchFamily="34" charset="0"/>
              </a:rPr>
              <a:t>3) Este</a:t>
            </a:r>
          </a:p>
          <a:p>
            <a:pPr lvl="0">
              <a:lnSpc>
                <a:spcPct val="115000"/>
              </a:lnSpc>
              <a:spcBef>
                <a:spcPts val="900"/>
              </a:spcBef>
            </a:pPr>
            <a:r>
              <a:rPr lang="es-AR" sz="1400" dirty="0">
                <a:solidFill>
                  <a:srgbClr val="292929"/>
                </a:solidFill>
                <a:latin typeface="Arial" panose="020B0604020202020204" pitchFamily="34" charset="0"/>
                <a:cs typeface="Arial" panose="020B0604020202020204" pitchFamily="34" charset="0"/>
              </a:rPr>
              <a:t>4) Oeste</a:t>
            </a:r>
          </a:p>
          <a:p>
            <a:pPr lvl="0" rtl="0">
              <a:lnSpc>
                <a:spcPct val="115000"/>
              </a:lnSpc>
              <a:spcBef>
                <a:spcPts val="900"/>
              </a:spcBef>
              <a:buNone/>
            </a:pPr>
            <a:endParaRPr sz="1400" b="1" dirty="0">
              <a:solidFill>
                <a:srgbClr val="29292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95148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868724E-98C7-4EE5-B40E-33CCCBF6081F}"/>
              </a:ext>
            </a:extLst>
          </p:cNvPr>
          <p:cNvSpPr>
            <a:spLocks noGrp="1"/>
          </p:cNvSpPr>
          <p:nvPr>
            <p:ph type="title"/>
          </p:nvPr>
        </p:nvSpPr>
        <p:spPr>
          <a:xfrm>
            <a:off x="628650" y="900000"/>
            <a:ext cx="7886700" cy="1220315"/>
          </a:xfrm>
        </p:spPr>
        <p:txBody>
          <a:bodyPr>
            <a:normAutofit/>
          </a:bodyPr>
          <a:lstStyle/>
          <a:p>
            <a:r>
              <a:rPr lang="es-ES_tradnl" b="1" dirty="0">
                <a:solidFill>
                  <a:prstClr val="black"/>
                </a:solidFill>
              </a:rPr>
              <a:t>Introducción a Java</a:t>
            </a:r>
            <a:br>
              <a:rPr lang="es-ES_tradnl" b="1" dirty="0">
                <a:solidFill>
                  <a:prstClr val="black"/>
                </a:solidFill>
              </a:rPr>
            </a:br>
            <a:r>
              <a:rPr lang="es-ES_tradnl" sz="3100" i="1" u="sng" dirty="0">
                <a:solidFill>
                  <a:prstClr val="black"/>
                </a:solidFill>
              </a:rPr>
              <a:t>NetBeans</a:t>
            </a:r>
            <a:r>
              <a:rPr lang="es-ES_tradnl" sz="3100" i="1" dirty="0">
                <a:solidFill>
                  <a:prstClr val="black"/>
                </a:solidFill>
              </a:rPr>
              <a:t>: Agregar Código o Carpetas</a:t>
            </a:r>
            <a:endParaRPr lang="es-ES" dirty="0"/>
          </a:p>
        </p:txBody>
      </p:sp>
      <p:sp>
        <p:nvSpPr>
          <p:cNvPr id="4" name="Marcador de pie de página 3">
            <a:extLst>
              <a:ext uri="{FF2B5EF4-FFF2-40B4-BE49-F238E27FC236}">
                <a16:creationId xmlns="" xmlns:a16="http://schemas.microsoft.com/office/drawing/2014/main" id="{381D6C9E-DBAA-4CBB-A9EF-3309EC369792}"/>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 xmlns:a16="http://schemas.microsoft.com/office/drawing/2014/main" id="{118C56E3-A099-4994-8616-23173CE4CB9D}"/>
              </a:ext>
            </a:extLst>
          </p:cNvPr>
          <p:cNvSpPr>
            <a:spLocks noGrp="1"/>
          </p:cNvSpPr>
          <p:nvPr>
            <p:ph type="sldNum" sz="quarter" idx="12"/>
          </p:nvPr>
        </p:nvSpPr>
        <p:spPr/>
        <p:txBody>
          <a:bodyPr/>
          <a:lstStyle/>
          <a:p>
            <a:fld id="{D802D9E1-0DDA-174F-9155-A972C397A999}" type="slidenum">
              <a:rPr lang="es-ES_tradnl" smtClean="0"/>
              <a:pPr/>
              <a:t>6</a:t>
            </a:fld>
            <a:endParaRPr lang="es-ES_tradnl" dirty="0"/>
          </a:p>
        </p:txBody>
      </p:sp>
      <p:pic>
        <p:nvPicPr>
          <p:cNvPr id="6" name="Imagen 5">
            <a:extLst>
              <a:ext uri="{FF2B5EF4-FFF2-40B4-BE49-F238E27FC236}">
                <a16:creationId xmlns="" xmlns:a16="http://schemas.microsoft.com/office/drawing/2014/main" id="{468B6C25-0505-45D4-B4AE-A528318137A4}"/>
              </a:ext>
            </a:extLst>
          </p:cNvPr>
          <p:cNvPicPr>
            <a:picLocks noChangeAspect="1"/>
          </p:cNvPicPr>
          <p:nvPr/>
        </p:nvPicPr>
        <p:blipFill>
          <a:blip r:embed="rId2"/>
          <a:stretch>
            <a:fillRect/>
          </a:stretch>
        </p:blipFill>
        <p:spPr>
          <a:xfrm>
            <a:off x="857848" y="2120315"/>
            <a:ext cx="7764185" cy="4455109"/>
          </a:xfrm>
          <a:prstGeom prst="rect">
            <a:avLst/>
          </a:prstGeom>
        </p:spPr>
      </p:pic>
    </p:spTree>
    <p:extLst>
      <p:ext uri="{BB962C8B-B14F-4D97-AF65-F5344CB8AC3E}">
        <p14:creationId xmlns:p14="http://schemas.microsoft.com/office/powerpoint/2010/main" xmlns="" val="31604754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FOREACH – Ejemplo (2)</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69</a:t>
            </a:fld>
            <a:endParaRPr lang="es-ES_tradnl" dirty="0"/>
          </a:p>
        </p:txBody>
      </p:sp>
      <p:sp>
        <p:nvSpPr>
          <p:cNvPr id="6" name="Shape 385"/>
          <p:cNvSpPr txBox="1"/>
          <p:nvPr/>
        </p:nvSpPr>
        <p:spPr>
          <a:xfrm>
            <a:off x="628650" y="3383239"/>
            <a:ext cx="7698300" cy="2644500"/>
          </a:xfrm>
          <a:prstGeom prst="rect">
            <a:avLst/>
          </a:prstGeom>
          <a:noFill/>
          <a:ln>
            <a:noFill/>
          </a:ln>
        </p:spPr>
        <p:txBody>
          <a:bodyPr lIns="91425" tIns="91425" rIns="91425" bIns="91425" anchor="ctr" anchorCtr="0">
            <a:noAutofit/>
          </a:bodyPr>
          <a:lstStyle/>
          <a:p>
            <a:pPr>
              <a:lnSpc>
                <a:spcPct val="115000"/>
              </a:lnSpc>
            </a:pPr>
            <a:r>
              <a:rPr lang="es-AR" sz="1400" dirty="0">
                <a:solidFill>
                  <a:srgbClr val="292929"/>
                </a:solidFill>
                <a:latin typeface="Courier New"/>
                <a:ea typeface="Courier New"/>
                <a:cs typeface="Courier New"/>
              </a:rPr>
              <a:t>Empleado[] empleados= new Empleado[2];</a:t>
            </a:r>
          </a:p>
          <a:p>
            <a:pPr>
              <a:lnSpc>
                <a:spcPct val="115000"/>
              </a:lnSpc>
            </a:pPr>
            <a:r>
              <a:rPr lang="es-AR" sz="1400" dirty="0">
                <a:solidFill>
                  <a:srgbClr val="292929"/>
                </a:solidFill>
                <a:latin typeface="Courier New"/>
                <a:ea typeface="Courier New"/>
                <a:cs typeface="Courier New"/>
              </a:rPr>
              <a:t>Empleado e0 = new Empleado();</a:t>
            </a:r>
          </a:p>
          <a:p>
            <a:pPr>
              <a:lnSpc>
                <a:spcPct val="115000"/>
              </a:lnSpc>
            </a:pPr>
            <a:r>
              <a:rPr lang="es-AR" sz="1400" dirty="0">
                <a:solidFill>
                  <a:srgbClr val="292929"/>
                </a:solidFill>
                <a:latin typeface="Courier New"/>
                <a:ea typeface="Courier New"/>
                <a:cs typeface="Courier New"/>
              </a:rPr>
              <a:t>e0.setNombre("Juan");</a:t>
            </a:r>
          </a:p>
          <a:p>
            <a:pPr>
              <a:lnSpc>
                <a:spcPct val="115000"/>
              </a:lnSpc>
            </a:pPr>
            <a:r>
              <a:rPr lang="es-AR" sz="1400" dirty="0">
                <a:solidFill>
                  <a:srgbClr val="292929"/>
                </a:solidFill>
                <a:latin typeface="Courier New"/>
                <a:ea typeface="Courier New"/>
                <a:cs typeface="Courier New"/>
              </a:rPr>
              <a:t>Empleado e1 = new Empleado();</a:t>
            </a:r>
          </a:p>
          <a:p>
            <a:pPr>
              <a:lnSpc>
                <a:spcPct val="115000"/>
              </a:lnSpc>
            </a:pPr>
            <a:r>
              <a:rPr lang="es-AR" sz="1400" dirty="0">
                <a:solidFill>
                  <a:srgbClr val="292929"/>
                </a:solidFill>
                <a:latin typeface="Courier New"/>
                <a:ea typeface="Courier New"/>
                <a:cs typeface="Courier New"/>
              </a:rPr>
              <a:t>e1.setNombre("Pedro");</a:t>
            </a:r>
          </a:p>
          <a:p>
            <a:pPr>
              <a:lnSpc>
                <a:spcPct val="115000"/>
              </a:lnSpc>
            </a:pPr>
            <a:r>
              <a:rPr lang="es-AR" sz="1400" dirty="0">
                <a:solidFill>
                  <a:srgbClr val="292929"/>
                </a:solidFill>
                <a:latin typeface="Courier New"/>
                <a:ea typeface="Courier New"/>
                <a:cs typeface="Courier New"/>
              </a:rPr>
              <a:t>empleados[0]=e0;</a:t>
            </a:r>
          </a:p>
          <a:p>
            <a:pPr>
              <a:lnSpc>
                <a:spcPct val="115000"/>
              </a:lnSpc>
            </a:pPr>
            <a:r>
              <a:rPr lang="es-AR" sz="1400" dirty="0">
                <a:solidFill>
                  <a:srgbClr val="292929"/>
                </a:solidFill>
                <a:latin typeface="Courier New"/>
                <a:ea typeface="Courier New"/>
                <a:cs typeface="Courier New"/>
              </a:rPr>
              <a:t>empleados[1]=e1;</a:t>
            </a:r>
          </a:p>
          <a:p>
            <a:pPr>
              <a:lnSpc>
                <a:spcPct val="115000"/>
              </a:lnSpc>
            </a:pPr>
            <a:endParaRPr lang="es-AR" sz="1400" dirty="0">
              <a:solidFill>
                <a:srgbClr val="292929"/>
              </a:solidFill>
              <a:latin typeface="Courier New"/>
              <a:ea typeface="Courier New"/>
              <a:cs typeface="Courier New"/>
            </a:endParaRPr>
          </a:p>
          <a:p>
            <a:pPr>
              <a:lnSpc>
                <a:spcPct val="115000"/>
              </a:lnSpc>
            </a:pPr>
            <a:r>
              <a:rPr lang="es-AR" sz="1400" dirty="0">
                <a:solidFill>
                  <a:srgbClr val="292929"/>
                </a:solidFill>
                <a:latin typeface="Courier New"/>
                <a:ea typeface="Courier New"/>
                <a:cs typeface="Courier New"/>
              </a:rPr>
              <a:t>public void listar (Empleado[] empleados){</a:t>
            </a:r>
          </a:p>
          <a:p>
            <a:pPr>
              <a:lnSpc>
                <a:spcPct val="115000"/>
              </a:lnSpc>
            </a:pPr>
            <a:r>
              <a:rPr lang="es-AR" sz="1400" dirty="0">
                <a:solidFill>
                  <a:srgbClr val="292929"/>
                </a:solidFill>
                <a:latin typeface="Courier New"/>
                <a:ea typeface="Courier New"/>
                <a:cs typeface="Courier New"/>
              </a:rPr>
              <a:t>    </a:t>
            </a:r>
            <a:r>
              <a:rPr lang="es-AR" sz="1400" b="1" dirty="0" err="1">
                <a:solidFill>
                  <a:srgbClr val="292929"/>
                </a:solidFill>
                <a:latin typeface="Courier New"/>
                <a:ea typeface="Courier New"/>
                <a:cs typeface="Courier New"/>
              </a:rPr>
              <a:t>for</a:t>
            </a:r>
            <a:r>
              <a:rPr lang="es-AR" sz="1400" dirty="0">
                <a:solidFill>
                  <a:srgbClr val="292929"/>
                </a:solidFill>
                <a:latin typeface="Courier New"/>
                <a:ea typeface="Courier New"/>
                <a:cs typeface="Courier New"/>
              </a:rPr>
              <a:t> (Empleado e : empleados)</a:t>
            </a:r>
          </a:p>
          <a:p>
            <a:pPr>
              <a:lnSpc>
                <a:spcPct val="115000"/>
              </a:lnSpc>
            </a:pPr>
            <a:r>
              <a:rPr lang="es-AR" sz="1400" dirty="0">
                <a:solidFill>
                  <a:srgbClr val="292929"/>
                </a:solidFill>
                <a:latin typeface="Courier New"/>
                <a:ea typeface="Courier New"/>
                <a:cs typeface="Courier New"/>
              </a:rPr>
              <a:t>        </a:t>
            </a:r>
            <a:r>
              <a:rPr lang="es-AR" sz="1400" dirty="0" err="1">
                <a:solidFill>
                  <a:srgbClr val="292929"/>
                </a:solidFill>
                <a:latin typeface="Courier New"/>
                <a:ea typeface="Courier New"/>
                <a:cs typeface="Courier New"/>
              </a:rPr>
              <a:t>System.out.println</a:t>
            </a:r>
            <a:r>
              <a:rPr lang="es-AR" sz="1400" dirty="0">
                <a:solidFill>
                  <a:srgbClr val="292929"/>
                </a:solidFill>
                <a:latin typeface="Courier New"/>
                <a:ea typeface="Courier New"/>
                <a:cs typeface="Courier New"/>
              </a:rPr>
              <a:t>(</a:t>
            </a:r>
            <a:r>
              <a:rPr lang="es-AR" sz="1400" dirty="0" err="1">
                <a:solidFill>
                  <a:srgbClr val="292929"/>
                </a:solidFill>
                <a:latin typeface="Courier New"/>
                <a:ea typeface="Courier New"/>
                <a:cs typeface="Courier New"/>
              </a:rPr>
              <a:t>e.getNombre</a:t>
            </a:r>
            <a:r>
              <a:rPr lang="es-AR" sz="1400" dirty="0">
                <a:solidFill>
                  <a:srgbClr val="292929"/>
                </a:solidFill>
                <a:latin typeface="Courier New"/>
                <a:ea typeface="Courier New"/>
                <a:cs typeface="Courier New"/>
              </a:rPr>
              <a:t>());</a:t>
            </a:r>
          </a:p>
          <a:p>
            <a:pPr>
              <a:lnSpc>
                <a:spcPct val="115000"/>
              </a:lnSpc>
            </a:pPr>
            <a:r>
              <a:rPr lang="es-AR" sz="1400" dirty="0">
                <a:solidFill>
                  <a:srgbClr val="292929"/>
                </a:solidFill>
                <a:latin typeface="Courier New"/>
                <a:ea typeface="Courier New"/>
                <a:cs typeface="Courier New"/>
              </a:rPr>
              <a:t>}  </a:t>
            </a:r>
          </a:p>
          <a:p>
            <a:pPr>
              <a:lnSpc>
                <a:spcPct val="115000"/>
              </a:lnSpc>
            </a:pPr>
            <a:endParaRPr lang="es-AR" sz="1400" dirty="0">
              <a:solidFill>
                <a:srgbClr val="292929"/>
              </a:solidFill>
              <a:latin typeface="Courier New"/>
              <a:ea typeface="Courier New"/>
              <a:cs typeface="Courier New"/>
              <a:sym typeface="Courier New"/>
            </a:endParaRPr>
          </a:p>
        </p:txBody>
      </p:sp>
      <p:sp>
        <p:nvSpPr>
          <p:cNvPr id="8" name="Shape 443"/>
          <p:cNvSpPr txBox="1"/>
          <p:nvPr/>
        </p:nvSpPr>
        <p:spPr>
          <a:xfrm>
            <a:off x="5836125" y="3575424"/>
            <a:ext cx="2998781" cy="3000000"/>
          </a:xfrm>
          <a:prstGeom prst="rect">
            <a:avLst/>
          </a:prstGeom>
          <a:noFill/>
          <a:ln>
            <a:noFill/>
          </a:ln>
        </p:spPr>
        <p:txBody>
          <a:bodyPr lIns="91425" tIns="91425" rIns="91425" bIns="91425" anchor="ctr" anchorCtr="0">
            <a:noAutofit/>
          </a:bodyPr>
          <a:lstStyle/>
          <a:p>
            <a:pPr lvl="0"/>
            <a:r>
              <a:rPr lang="es-AR" sz="1600" i="1" dirty="0">
                <a:solidFill>
                  <a:schemeClr val="dk1"/>
                </a:solidFill>
                <a:latin typeface="Arial" panose="020B0604020202020204" pitchFamily="34" charset="0"/>
                <a:cs typeface="Arial" panose="020B0604020202020204" pitchFamily="34" charset="0"/>
              </a:rPr>
              <a:t>Como podemos observar en el ejemplo </a:t>
            </a:r>
            <a:r>
              <a:rPr lang="es-AR" sz="1600" i="1" dirty="0">
                <a:solidFill>
                  <a:srgbClr val="FF3300"/>
                </a:solidFill>
                <a:latin typeface="Arial" panose="020B0604020202020204" pitchFamily="34" charset="0"/>
                <a:cs typeface="Arial" panose="020B0604020202020204" pitchFamily="34" charset="0"/>
              </a:rPr>
              <a:t>e </a:t>
            </a:r>
            <a:r>
              <a:rPr lang="es-AR" sz="1600" i="1" dirty="0">
                <a:solidFill>
                  <a:schemeClr val="dk1"/>
                </a:solidFill>
                <a:latin typeface="Arial" panose="020B0604020202020204" pitchFamily="34" charset="0"/>
                <a:cs typeface="Arial" panose="020B0604020202020204" pitchFamily="34" charset="0"/>
              </a:rPr>
              <a:t>es de tipo </a:t>
            </a:r>
            <a:r>
              <a:rPr lang="es-AR" sz="1600" i="1" dirty="0">
                <a:solidFill>
                  <a:srgbClr val="FF3300"/>
                </a:solidFill>
                <a:latin typeface="Arial" panose="020B0604020202020204" pitchFamily="34" charset="0"/>
                <a:cs typeface="Arial" panose="020B0604020202020204" pitchFamily="34" charset="0"/>
              </a:rPr>
              <a:t>Empleado </a:t>
            </a:r>
            <a:r>
              <a:rPr lang="es-AR" sz="1600" i="1" dirty="0">
                <a:solidFill>
                  <a:schemeClr val="dk1"/>
                </a:solidFill>
                <a:latin typeface="Arial" panose="020B0604020202020204" pitchFamily="34" charset="0"/>
                <a:cs typeface="Arial" panose="020B0604020202020204" pitchFamily="34" charset="0"/>
              </a:rPr>
              <a:t>y </a:t>
            </a:r>
            <a:r>
              <a:rPr lang="es-AR" sz="1600" i="1" dirty="0">
                <a:solidFill>
                  <a:srgbClr val="FF3300"/>
                </a:solidFill>
                <a:latin typeface="Arial" panose="020B0604020202020204" pitchFamily="34" charset="0"/>
                <a:cs typeface="Arial" panose="020B0604020202020204" pitchFamily="34" charset="0"/>
              </a:rPr>
              <a:t>empleados </a:t>
            </a:r>
            <a:r>
              <a:rPr lang="es-AR" sz="1600" i="1" dirty="0">
                <a:solidFill>
                  <a:schemeClr val="dk1"/>
                </a:solidFill>
                <a:latin typeface="Arial" panose="020B0604020202020204" pitchFamily="34" charset="0"/>
                <a:cs typeface="Arial" panose="020B0604020202020204" pitchFamily="34" charset="0"/>
              </a:rPr>
              <a:t>es un arreglo de </a:t>
            </a:r>
            <a:r>
              <a:rPr lang="es-AR" sz="1600" i="1" dirty="0">
                <a:solidFill>
                  <a:srgbClr val="FF3300"/>
                </a:solidFill>
                <a:latin typeface="Arial" panose="020B0604020202020204" pitchFamily="34" charset="0"/>
                <a:cs typeface="Arial" panose="020B0604020202020204" pitchFamily="34" charset="0"/>
              </a:rPr>
              <a:t>Empleado</a:t>
            </a:r>
            <a:r>
              <a:rPr lang="es-AR" sz="1600" i="1" dirty="0">
                <a:solidFill>
                  <a:schemeClr val="dk1"/>
                </a:solidFill>
                <a:latin typeface="Arial" panose="020B0604020202020204" pitchFamily="34" charset="0"/>
                <a:cs typeface="Arial" panose="020B0604020202020204" pitchFamily="34" charset="0"/>
              </a:rPr>
              <a:t>  </a:t>
            </a:r>
          </a:p>
          <a:p>
            <a:pPr lvl="0" rtl="0">
              <a:lnSpc>
                <a:spcPct val="115000"/>
              </a:lnSpc>
              <a:spcBef>
                <a:spcPts val="900"/>
              </a:spcBef>
              <a:buNone/>
            </a:pPr>
            <a:endParaRPr sz="1600" b="1" dirty="0">
              <a:solidFill>
                <a:srgbClr val="292929"/>
              </a:solidFill>
              <a:latin typeface="Arial" panose="020B0604020202020204" pitchFamily="34" charset="0"/>
              <a:cs typeface="Arial" panose="020B0604020202020204" pitchFamily="34" charset="0"/>
            </a:endParaRPr>
          </a:p>
        </p:txBody>
      </p:sp>
      <p:sp>
        <p:nvSpPr>
          <p:cNvPr id="4" name="Rectángulo 3"/>
          <p:cNvSpPr/>
          <p:nvPr/>
        </p:nvSpPr>
        <p:spPr>
          <a:xfrm>
            <a:off x="628650" y="2122342"/>
            <a:ext cx="7886700" cy="646331"/>
          </a:xfrm>
          <a:prstGeom prst="rect">
            <a:avLst/>
          </a:prstGeom>
        </p:spPr>
        <p:txBody>
          <a:bodyPr wrap="square">
            <a:spAutoFit/>
          </a:bodyPr>
          <a:lstStyle/>
          <a:p>
            <a:pPr marL="285750" indent="-285750">
              <a:spcBef>
                <a:spcPts val="0"/>
              </a:spcBef>
              <a:buClr>
                <a:srgbClr val="292929"/>
              </a:buClr>
              <a:buSzPct val="100000"/>
              <a:buFont typeface="Arial" panose="020B0604020202020204" pitchFamily="34" charset="0"/>
              <a:buChar char="•"/>
            </a:pPr>
            <a:r>
              <a:rPr lang="es-US" dirty="0">
                <a:solidFill>
                  <a:schemeClr val="dk1"/>
                </a:solidFill>
                <a:latin typeface="Arial" panose="020B0604020202020204" pitchFamily="34" charset="0"/>
                <a:cs typeface="Arial" panose="020B0604020202020204" pitchFamily="34" charset="0"/>
              </a:rPr>
              <a:t>Recorrer una </a:t>
            </a:r>
            <a:r>
              <a:rPr lang="es-US" dirty="0" smtClean="0">
                <a:solidFill>
                  <a:schemeClr val="dk1"/>
                </a:solidFill>
                <a:latin typeface="Arial" panose="020B0604020202020204" pitchFamily="34" charset="0"/>
                <a:cs typeface="Arial" panose="020B0604020202020204" pitchFamily="34" charset="0"/>
              </a:rPr>
              <a:t>arreglo de </a:t>
            </a:r>
            <a:r>
              <a:rPr lang="es-US" dirty="0">
                <a:solidFill>
                  <a:schemeClr val="dk1"/>
                </a:solidFill>
                <a:latin typeface="Arial" panose="020B0604020202020204" pitchFamily="34" charset="0"/>
                <a:cs typeface="Arial" panose="020B0604020202020204" pitchFamily="34" charset="0"/>
              </a:rPr>
              <a:t>objetos de tipo Empleados sin hacer referencia a la cantidad de elementos contenidos</a:t>
            </a:r>
            <a:endParaRPr lang="es-AR"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74543725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FOREACH – Ejemplo (3)</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70</a:t>
            </a:fld>
            <a:endParaRPr lang="es-ES_tradnl" dirty="0"/>
          </a:p>
        </p:txBody>
      </p:sp>
      <p:sp>
        <p:nvSpPr>
          <p:cNvPr id="6" name="Shape 385"/>
          <p:cNvSpPr txBox="1"/>
          <p:nvPr/>
        </p:nvSpPr>
        <p:spPr>
          <a:xfrm>
            <a:off x="628650" y="2546109"/>
            <a:ext cx="7698300" cy="2644500"/>
          </a:xfrm>
          <a:prstGeom prst="rect">
            <a:avLst/>
          </a:prstGeom>
          <a:noFill/>
          <a:ln>
            <a:noFill/>
          </a:ln>
        </p:spPr>
        <p:txBody>
          <a:bodyPr lIns="91425" tIns="91425" rIns="91425" bIns="91425" anchor="ctr" anchorCtr="0">
            <a:noAutofit/>
          </a:bodyPr>
          <a:lstStyle/>
          <a:p>
            <a:pPr lvl="0">
              <a:lnSpc>
                <a:spcPct val="115000"/>
              </a:lnSpc>
            </a:pPr>
            <a:r>
              <a:rPr lang="es-AR" sz="1400" dirty="0" err="1">
                <a:solidFill>
                  <a:srgbClr val="292929"/>
                </a:solidFill>
                <a:latin typeface="Courier New"/>
                <a:ea typeface="Courier New"/>
                <a:cs typeface="Courier New"/>
              </a:rPr>
              <a:t>public</a:t>
            </a:r>
            <a:r>
              <a:rPr lang="es-AR" sz="1400" dirty="0">
                <a:solidFill>
                  <a:srgbClr val="292929"/>
                </a:solidFill>
                <a:latin typeface="Courier New"/>
                <a:ea typeface="Courier New"/>
                <a:cs typeface="Courier New"/>
              </a:rPr>
              <a:t> </a:t>
            </a:r>
            <a:r>
              <a:rPr lang="es-AR" sz="1400" dirty="0" err="1">
                <a:solidFill>
                  <a:srgbClr val="292929"/>
                </a:solidFill>
                <a:latin typeface="Courier New"/>
                <a:ea typeface="Courier New"/>
                <a:cs typeface="Courier New"/>
              </a:rPr>
              <a:t>double</a:t>
            </a:r>
            <a:r>
              <a:rPr lang="es-AR" sz="1400" dirty="0">
                <a:solidFill>
                  <a:srgbClr val="292929"/>
                </a:solidFill>
                <a:latin typeface="Courier New"/>
                <a:ea typeface="Courier New"/>
                <a:cs typeface="Courier New"/>
              </a:rPr>
              <a:t> sum(</a:t>
            </a:r>
            <a:r>
              <a:rPr lang="es-AR" sz="1400" dirty="0" err="1">
                <a:solidFill>
                  <a:srgbClr val="292929"/>
                </a:solidFill>
                <a:latin typeface="Courier New"/>
                <a:ea typeface="Courier New"/>
                <a:cs typeface="Courier New"/>
              </a:rPr>
              <a:t>double</a:t>
            </a:r>
            <a:r>
              <a:rPr lang="es-AR" sz="1400" dirty="0">
                <a:solidFill>
                  <a:srgbClr val="292929"/>
                </a:solidFill>
                <a:latin typeface="Courier New"/>
                <a:ea typeface="Courier New"/>
                <a:cs typeface="Courier New"/>
              </a:rPr>
              <a:t>[] arreglo){</a:t>
            </a:r>
          </a:p>
          <a:p>
            <a:pPr lvl="0">
              <a:lnSpc>
                <a:spcPct val="115000"/>
              </a:lnSpc>
            </a:pPr>
            <a:r>
              <a:rPr lang="es-AR" sz="1400" dirty="0">
                <a:solidFill>
                  <a:srgbClr val="292929"/>
                </a:solidFill>
                <a:latin typeface="Courier New"/>
                <a:ea typeface="Courier New"/>
                <a:cs typeface="Courier New"/>
              </a:rPr>
              <a:t>    </a:t>
            </a:r>
            <a:r>
              <a:rPr lang="es-AR" sz="1400" dirty="0" err="1">
                <a:solidFill>
                  <a:srgbClr val="292929"/>
                </a:solidFill>
                <a:latin typeface="Courier New"/>
                <a:ea typeface="Courier New"/>
                <a:cs typeface="Courier New"/>
              </a:rPr>
              <a:t>double</a:t>
            </a:r>
            <a:r>
              <a:rPr lang="es-AR" sz="1400" dirty="0">
                <a:solidFill>
                  <a:srgbClr val="292929"/>
                </a:solidFill>
                <a:latin typeface="Courier New"/>
                <a:ea typeface="Courier New"/>
                <a:cs typeface="Courier New"/>
              </a:rPr>
              <a:t> </a:t>
            </a:r>
            <a:r>
              <a:rPr lang="es-AR" sz="1400" dirty="0" err="1">
                <a:solidFill>
                  <a:srgbClr val="292929"/>
                </a:solidFill>
                <a:latin typeface="Courier New"/>
                <a:ea typeface="Courier New"/>
                <a:cs typeface="Courier New"/>
              </a:rPr>
              <a:t>sums</a:t>
            </a:r>
            <a:r>
              <a:rPr lang="es-AR" sz="1400" dirty="0">
                <a:solidFill>
                  <a:srgbClr val="292929"/>
                </a:solidFill>
                <a:latin typeface="Courier New"/>
                <a:ea typeface="Courier New"/>
                <a:cs typeface="Courier New"/>
              </a:rPr>
              <a:t> = 0.0;</a:t>
            </a:r>
          </a:p>
          <a:p>
            <a:pPr lvl="0">
              <a:lnSpc>
                <a:spcPct val="115000"/>
              </a:lnSpc>
            </a:pPr>
            <a:r>
              <a:rPr lang="es-AR" sz="1400" dirty="0">
                <a:solidFill>
                  <a:srgbClr val="292929"/>
                </a:solidFill>
                <a:latin typeface="Courier New"/>
                <a:ea typeface="Courier New"/>
                <a:cs typeface="Courier New"/>
              </a:rPr>
              <a:t>    </a:t>
            </a:r>
            <a:r>
              <a:rPr lang="es-AR" sz="1400" dirty="0" err="1">
                <a:solidFill>
                  <a:srgbClr val="292929"/>
                </a:solidFill>
                <a:latin typeface="Courier New"/>
                <a:ea typeface="Courier New"/>
                <a:cs typeface="Courier New"/>
              </a:rPr>
              <a:t>for</a:t>
            </a:r>
            <a:r>
              <a:rPr lang="es-AR" sz="1400" dirty="0">
                <a:solidFill>
                  <a:srgbClr val="292929"/>
                </a:solidFill>
                <a:latin typeface="Courier New"/>
                <a:ea typeface="Courier New"/>
                <a:cs typeface="Courier New"/>
              </a:rPr>
              <a:t> (</a:t>
            </a:r>
            <a:r>
              <a:rPr lang="es-AR" sz="1400" dirty="0" err="1">
                <a:solidFill>
                  <a:srgbClr val="292929"/>
                </a:solidFill>
                <a:latin typeface="Courier New"/>
                <a:ea typeface="Courier New"/>
                <a:cs typeface="Courier New"/>
              </a:rPr>
              <a:t>double</a:t>
            </a:r>
            <a:r>
              <a:rPr lang="es-AR" sz="1400" dirty="0">
                <a:solidFill>
                  <a:srgbClr val="292929"/>
                </a:solidFill>
                <a:latin typeface="Courier New"/>
                <a:ea typeface="Courier New"/>
                <a:cs typeface="Courier New"/>
              </a:rPr>
              <a:t> valor : arreglo) {</a:t>
            </a:r>
          </a:p>
          <a:p>
            <a:pPr lvl="0">
              <a:lnSpc>
                <a:spcPct val="115000"/>
              </a:lnSpc>
            </a:pPr>
            <a:r>
              <a:rPr lang="es-AR" sz="1400" dirty="0">
                <a:solidFill>
                  <a:srgbClr val="292929"/>
                </a:solidFill>
                <a:latin typeface="Courier New"/>
                <a:ea typeface="Courier New"/>
                <a:cs typeface="Courier New"/>
              </a:rPr>
              <a:t>        suma += valor;  </a:t>
            </a:r>
          </a:p>
          <a:p>
            <a:pPr lvl="0" indent="457200">
              <a:lnSpc>
                <a:spcPct val="115000"/>
              </a:lnSpc>
              <a:spcBef>
                <a:spcPts val="0"/>
              </a:spcBef>
              <a:buNone/>
            </a:pPr>
            <a:r>
              <a:rPr lang="es-AR" sz="1400" dirty="0">
                <a:solidFill>
                  <a:srgbClr val="292929"/>
                </a:solidFill>
                <a:latin typeface="Courier New"/>
                <a:ea typeface="Courier New"/>
                <a:cs typeface="Courier New"/>
              </a:rPr>
              <a:t>}</a:t>
            </a:r>
          </a:p>
          <a:p>
            <a:pPr lvl="0">
              <a:lnSpc>
                <a:spcPct val="115000"/>
              </a:lnSpc>
              <a:spcBef>
                <a:spcPts val="0"/>
              </a:spcBef>
              <a:buNone/>
            </a:pPr>
            <a:r>
              <a:rPr lang="es-AR" sz="1400" dirty="0">
                <a:solidFill>
                  <a:srgbClr val="292929"/>
                </a:solidFill>
                <a:latin typeface="Courier New"/>
                <a:ea typeface="Courier New"/>
                <a:cs typeface="Courier New"/>
              </a:rPr>
              <a:t>}</a:t>
            </a:r>
          </a:p>
          <a:p>
            <a:pPr>
              <a:lnSpc>
                <a:spcPct val="115000"/>
              </a:lnSpc>
            </a:pPr>
            <a:endParaRPr lang="es-AR" sz="1400" dirty="0">
              <a:solidFill>
                <a:srgbClr val="292929"/>
              </a:solidFill>
              <a:latin typeface="Courier New"/>
              <a:ea typeface="Courier New"/>
              <a:cs typeface="Courier New"/>
            </a:endParaRPr>
          </a:p>
          <a:p>
            <a:pPr>
              <a:lnSpc>
                <a:spcPct val="115000"/>
              </a:lnSpc>
            </a:pPr>
            <a:endParaRPr lang="es-AR" sz="1400" dirty="0">
              <a:solidFill>
                <a:srgbClr val="292929"/>
              </a:solidFill>
              <a:latin typeface="Courier New"/>
              <a:ea typeface="Courier New"/>
              <a:cs typeface="Courier New"/>
              <a:sym typeface="Courier New"/>
            </a:endParaRPr>
          </a:p>
        </p:txBody>
      </p:sp>
      <p:sp>
        <p:nvSpPr>
          <p:cNvPr id="4" name="Rectángulo 3"/>
          <p:cNvSpPr/>
          <p:nvPr/>
        </p:nvSpPr>
        <p:spPr>
          <a:xfrm>
            <a:off x="628650" y="2122342"/>
            <a:ext cx="7886700" cy="369332"/>
          </a:xfrm>
          <a:prstGeom prst="rect">
            <a:avLst/>
          </a:prstGeom>
        </p:spPr>
        <p:txBody>
          <a:bodyPr wrap="square">
            <a:spAutoFit/>
          </a:bodyPr>
          <a:lstStyle/>
          <a:p>
            <a:pPr marL="285750" indent="-285750">
              <a:spcBef>
                <a:spcPts val="0"/>
              </a:spcBef>
              <a:buClr>
                <a:srgbClr val="292929"/>
              </a:buClr>
              <a:buSzPct val="100000"/>
              <a:buFont typeface="Arial" panose="020B0604020202020204" pitchFamily="34" charset="0"/>
              <a:buChar char="•"/>
            </a:pPr>
            <a:r>
              <a:rPr lang="es-US" dirty="0">
                <a:solidFill>
                  <a:schemeClr val="dk1"/>
                </a:solidFill>
                <a:latin typeface="Arial" panose="020B0604020202020204" pitchFamily="34" charset="0"/>
                <a:cs typeface="Arial" panose="020B0604020202020204" pitchFamily="34" charset="0"/>
              </a:rPr>
              <a:t>Calcular la sumatoria de un lista de valores de tipo </a:t>
            </a:r>
            <a:r>
              <a:rPr lang="es-US" dirty="0" err="1">
                <a:solidFill>
                  <a:schemeClr val="dk1"/>
                </a:solidFill>
                <a:latin typeface="Arial" panose="020B0604020202020204" pitchFamily="34" charset="0"/>
                <a:cs typeface="Arial" panose="020B0604020202020204" pitchFamily="34" charset="0"/>
              </a:rPr>
              <a:t>double</a:t>
            </a:r>
            <a:endParaRPr lang="es-AR" dirty="0">
              <a:solidFill>
                <a:schemeClr val="dk1"/>
              </a:solidFill>
              <a:latin typeface="Arial" panose="020B0604020202020204" pitchFamily="34" charset="0"/>
              <a:cs typeface="Arial" panose="020B0604020202020204" pitchFamily="34" charset="0"/>
            </a:endParaRPr>
          </a:p>
        </p:txBody>
      </p:sp>
      <p:sp>
        <p:nvSpPr>
          <p:cNvPr id="3" name="Rectángulo 2"/>
          <p:cNvSpPr/>
          <p:nvPr/>
        </p:nvSpPr>
        <p:spPr>
          <a:xfrm>
            <a:off x="628650" y="4599783"/>
            <a:ext cx="7464312" cy="2154436"/>
          </a:xfrm>
          <a:prstGeom prst="rect">
            <a:avLst/>
          </a:prstGeom>
        </p:spPr>
        <p:txBody>
          <a:bodyPr wrap="square">
            <a:spAutoFit/>
          </a:bodyPr>
          <a:lstStyle/>
          <a:p>
            <a:pPr marL="285750" lvl="0" indent="-285750">
              <a:spcBef>
                <a:spcPts val="0"/>
              </a:spcBef>
              <a:buFont typeface="Arial" panose="020B0604020202020204" pitchFamily="34" charset="0"/>
              <a:buChar char="•"/>
            </a:pPr>
            <a:r>
              <a:rPr lang="es-AR" dirty="0">
                <a:solidFill>
                  <a:schemeClr val="dk1"/>
                </a:solidFill>
                <a:latin typeface="Arial" panose="020B0604020202020204" pitchFamily="34" charset="0"/>
                <a:cs typeface="Arial" panose="020B0604020202020204" pitchFamily="34" charset="0"/>
              </a:rPr>
              <a:t>Dado el siguiente arreglo</a:t>
            </a:r>
          </a:p>
          <a:p>
            <a:pPr lvl="0">
              <a:spcBef>
                <a:spcPts val="0"/>
              </a:spcBef>
              <a:buNone/>
            </a:pPr>
            <a:r>
              <a:rPr lang="es-AR" dirty="0">
                <a:solidFill>
                  <a:schemeClr val="dk1"/>
                </a:solidFill>
                <a:latin typeface="Arial" panose="020B0604020202020204" pitchFamily="34" charset="0"/>
                <a:cs typeface="Arial" panose="020B0604020202020204" pitchFamily="34" charset="0"/>
              </a:rPr>
              <a:t>	</a:t>
            </a:r>
          </a:p>
          <a:p>
            <a:pPr lvl="0">
              <a:spcBef>
                <a:spcPts val="0"/>
              </a:spcBef>
              <a:buNone/>
            </a:pPr>
            <a:r>
              <a:rPr lang="es-AR" dirty="0">
                <a:solidFill>
                  <a:schemeClr val="dk1"/>
                </a:solidFill>
                <a:latin typeface="Arial" panose="020B0604020202020204" pitchFamily="34" charset="0"/>
                <a:cs typeface="Arial" panose="020B0604020202020204" pitchFamily="34" charset="0"/>
              </a:rPr>
              <a:t>	</a:t>
            </a:r>
            <a:r>
              <a:rPr lang="es-AR" sz="1600" dirty="0" err="1">
                <a:solidFill>
                  <a:schemeClr val="dk1"/>
                </a:solidFill>
                <a:latin typeface="Courier New" panose="02070309020205020404" pitchFamily="49" charset="0"/>
                <a:cs typeface="Courier New" panose="02070309020205020404" pitchFamily="49" charset="0"/>
              </a:rPr>
              <a:t>double</a:t>
            </a:r>
            <a:r>
              <a:rPr lang="es-AR" sz="1600" dirty="0">
                <a:solidFill>
                  <a:schemeClr val="dk1"/>
                </a:solidFill>
                <a:latin typeface="Courier New" panose="02070309020205020404" pitchFamily="49" charset="0"/>
                <a:cs typeface="Courier New" panose="02070309020205020404" pitchFamily="49" charset="0"/>
              </a:rPr>
              <a:t>[] valores = {1.2, 3.0, 0.8};</a:t>
            </a:r>
          </a:p>
          <a:p>
            <a:pPr lvl="0">
              <a:spcBef>
                <a:spcPts val="0"/>
              </a:spcBef>
              <a:buNone/>
            </a:pPr>
            <a:endParaRPr lang="es-US" sz="1600" dirty="0">
              <a:solidFill>
                <a:schemeClr val="dk1"/>
              </a:solidFill>
              <a:latin typeface="Courier New" panose="02070309020205020404" pitchFamily="49" charset="0"/>
              <a:cs typeface="Courier New" panose="02070309020205020404" pitchFamily="49" charset="0"/>
            </a:endParaRPr>
          </a:p>
          <a:p>
            <a:pPr lvl="0">
              <a:spcBef>
                <a:spcPts val="0"/>
              </a:spcBef>
              <a:buNone/>
            </a:pPr>
            <a:endParaRPr lang="es-US" sz="1600" dirty="0">
              <a:solidFill>
                <a:schemeClr val="dk1"/>
              </a:solidFill>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s-AR" sz="1600" dirty="0">
                <a:solidFill>
                  <a:schemeClr val="dk1"/>
                </a:solidFill>
                <a:latin typeface="Arial" panose="020B0604020202020204" pitchFamily="34" charset="0"/>
                <a:cs typeface="Arial" panose="020B0604020202020204" pitchFamily="34" charset="0"/>
              </a:rPr>
              <a:t>¿Qué devuelve si invocamos sum(valores)? </a:t>
            </a:r>
          </a:p>
          <a:p>
            <a:r>
              <a:rPr lang="es-AR" sz="1600" b="1" dirty="0">
                <a:solidFill>
                  <a:srgbClr val="FF0000"/>
                </a:solidFill>
                <a:latin typeface="Arial" panose="020B0604020202020204" pitchFamily="34" charset="0"/>
                <a:cs typeface="Arial" panose="020B0604020202020204" pitchFamily="34" charset="0"/>
              </a:rPr>
              <a:t> 					5.0</a:t>
            </a:r>
          </a:p>
          <a:p>
            <a:pPr lvl="0">
              <a:spcBef>
                <a:spcPts val="0"/>
              </a:spcBef>
              <a:buNone/>
            </a:pPr>
            <a:endParaRPr lang="es-AR" sz="1600" dirty="0">
              <a:solidFill>
                <a:schemeClr val="dk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xmlns="" val="322435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a:bodyPr>
          <a:lstStyle/>
          <a:p>
            <a:r>
              <a:rPr lang="es-ES_tradnl" sz="4000" dirty="0"/>
              <a:t>Programación Orientada a Objetos</a:t>
            </a:r>
          </a:p>
        </p:txBody>
      </p:sp>
      <p:sp>
        <p:nvSpPr>
          <p:cNvPr id="5" name="Subtítulo 4"/>
          <p:cNvSpPr>
            <a:spLocks noGrp="1"/>
          </p:cNvSpPr>
          <p:nvPr>
            <p:ph type="subTitle" idx="1"/>
          </p:nvPr>
        </p:nvSpPr>
        <p:spPr/>
        <p:txBody>
          <a:bodyPr/>
          <a:lstStyle/>
          <a:p>
            <a:r>
              <a:rPr lang="es-ES_tradnl" dirty="0"/>
              <a:t>Arreglos</a:t>
            </a:r>
          </a:p>
        </p:txBody>
      </p:sp>
    </p:spTree>
    <p:extLst>
      <p:ext uri="{BB962C8B-B14F-4D97-AF65-F5344CB8AC3E}">
        <p14:creationId xmlns:p14="http://schemas.microsoft.com/office/powerpoint/2010/main" xmlns="" val="16227341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Temas</a:t>
            </a:r>
          </a:p>
        </p:txBody>
      </p:sp>
      <p:sp>
        <p:nvSpPr>
          <p:cNvPr id="3" name="Marcador de contenido 2"/>
          <p:cNvSpPr>
            <a:spLocks noGrp="1"/>
          </p:cNvSpPr>
          <p:nvPr>
            <p:ph idx="1"/>
          </p:nvPr>
        </p:nvSpPr>
        <p:spPr/>
        <p:txBody>
          <a:bodyPr>
            <a:normAutofit/>
          </a:bodyPr>
          <a:lstStyle/>
          <a:p>
            <a:pPr>
              <a:buSzPct val="100000"/>
            </a:pPr>
            <a:r>
              <a:rPr lang="es-AR" dirty="0">
                <a:solidFill>
                  <a:schemeClr val="dk1"/>
                </a:solidFill>
              </a:rPr>
              <a:t>Arreglos de tipos primitivos y de Objetos</a:t>
            </a:r>
          </a:p>
          <a:p>
            <a:pPr>
              <a:buSzPct val="100000"/>
            </a:pPr>
            <a:endParaRPr lang="es-AR" dirty="0">
              <a:solidFill>
                <a:schemeClr val="dk1"/>
              </a:solidFill>
            </a:endParaRPr>
          </a:p>
          <a:p>
            <a:pPr lvl="0">
              <a:buClr>
                <a:schemeClr val="dk1"/>
              </a:buClr>
              <a:buSzPct val="100000"/>
            </a:pPr>
            <a:r>
              <a:rPr lang="es-AR" sz="2900" dirty="0">
                <a:solidFill>
                  <a:schemeClr val="dk1"/>
                </a:solidFill>
              </a:rPr>
              <a:t>Beneficios y limitaciones del uso de Arreglos</a:t>
            </a:r>
          </a:p>
          <a:p>
            <a:pPr marL="0" lvl="0" indent="0">
              <a:buClr>
                <a:schemeClr val="dk1"/>
              </a:buClr>
              <a:buSzPct val="100000"/>
              <a:buNone/>
            </a:pPr>
            <a:endParaRPr lang="es-AR" sz="2900" dirty="0">
              <a:solidFill>
                <a:schemeClr val="dk1"/>
              </a:solidFill>
            </a:endParaRPr>
          </a:p>
          <a:p>
            <a:pPr lvl="0">
              <a:buClr>
                <a:schemeClr val="dk1"/>
              </a:buClr>
              <a:buSzPct val="100000"/>
            </a:pPr>
            <a:r>
              <a:rPr lang="es-AR" sz="2900" dirty="0">
                <a:solidFill>
                  <a:schemeClr val="dk1"/>
                </a:solidFill>
              </a:rPr>
              <a:t>Matrices: Arreglos bidimensionales  </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72</a:t>
            </a:fld>
            <a:endParaRPr lang="es-ES_tradnl" dirty="0"/>
          </a:p>
        </p:txBody>
      </p:sp>
    </p:spTree>
    <p:extLst>
      <p:ext uri="{BB962C8B-B14F-4D97-AF65-F5344CB8AC3E}">
        <p14:creationId xmlns:p14="http://schemas.microsoft.com/office/powerpoint/2010/main" xmlns="" val="14601614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Arreglos</a:t>
            </a:r>
          </a:p>
        </p:txBody>
      </p:sp>
      <p:sp>
        <p:nvSpPr>
          <p:cNvPr id="3" name="Marcador de contenido 2"/>
          <p:cNvSpPr>
            <a:spLocks noGrp="1"/>
          </p:cNvSpPr>
          <p:nvPr>
            <p:ph idx="1"/>
          </p:nvPr>
        </p:nvSpPr>
        <p:spPr/>
        <p:txBody>
          <a:bodyPr>
            <a:normAutofit/>
          </a:bodyPr>
          <a:lstStyle/>
          <a:p>
            <a:pPr>
              <a:spcBef>
                <a:spcPts val="0"/>
              </a:spcBef>
            </a:pPr>
            <a:r>
              <a:rPr lang="es-AR" sz="2000" dirty="0"/>
              <a:t>Un arreglo es una disposición </a:t>
            </a:r>
            <a:r>
              <a:rPr lang="es-AR" sz="2000" b="1" dirty="0"/>
              <a:t>ordenada </a:t>
            </a:r>
            <a:r>
              <a:rPr lang="es-AR" sz="2000" dirty="0"/>
              <a:t>de </a:t>
            </a:r>
            <a:r>
              <a:rPr lang="es-AR" sz="2000" b="1" dirty="0">
                <a:solidFill>
                  <a:srgbClr val="FF0000"/>
                </a:solidFill>
              </a:rPr>
              <a:t>elementos</a:t>
            </a:r>
          </a:p>
          <a:p>
            <a:pPr lvl="0" algn="ctr">
              <a:spcBef>
                <a:spcPts val="0"/>
              </a:spcBef>
              <a:buNone/>
            </a:pPr>
            <a:endParaRPr lang="es-AR" sz="2400" b="1" dirty="0">
              <a:solidFill>
                <a:srgbClr val="0000FF"/>
              </a:solidFill>
            </a:endParaRPr>
          </a:p>
          <a:p>
            <a:r>
              <a:rPr lang="es-AR" sz="2000" dirty="0"/>
              <a:t>Java permite agrupar múltiples valores del mismo tipo usando arreglos unidimensionales. Cada variable es distinguida por un índice numérico</a:t>
            </a:r>
          </a:p>
          <a:p>
            <a:pPr marL="0" lvl="0" indent="0">
              <a:buNone/>
            </a:pPr>
            <a:endParaRPr lang="es-US" sz="2000" dirty="0"/>
          </a:p>
          <a:p>
            <a:r>
              <a:rPr lang="es-AR" sz="2000" dirty="0"/>
              <a:t>Definir un array en Java es como definir una variable o atributo, pero al especificar el tipo se </a:t>
            </a:r>
            <a:r>
              <a:rPr lang="es-AR" sz="2000" dirty="0" smtClean="0"/>
              <a:t>deben usar </a:t>
            </a:r>
            <a:r>
              <a:rPr lang="es-AR" sz="2000" dirty="0"/>
              <a:t>corchetes [] para indicarle al compilador que lo que estamos definiendo es un array</a:t>
            </a:r>
          </a:p>
          <a:p>
            <a:pPr marL="0" indent="0">
              <a:buNone/>
            </a:pPr>
            <a:endParaRPr lang="es-US" sz="2000" dirty="0"/>
          </a:p>
          <a:p>
            <a:pPr marL="0" indent="0">
              <a:buNone/>
            </a:pPr>
            <a:r>
              <a:rPr lang="es-US" sz="2000" dirty="0"/>
              <a:t>Por ejemplo:</a:t>
            </a:r>
          </a:p>
          <a:p>
            <a:pPr marL="0" indent="0">
              <a:buNone/>
            </a:pPr>
            <a:r>
              <a:rPr lang="es-US" sz="2000" dirty="0"/>
              <a:t>		</a:t>
            </a:r>
            <a:r>
              <a:rPr lang="es-US" sz="2000" dirty="0" smtClean="0">
                <a:latin typeface="Courier New" panose="02070309020205020404" pitchFamily="49" charset="0"/>
                <a:cs typeface="Courier New" panose="02070309020205020404" pitchFamily="49" charset="0"/>
              </a:rPr>
              <a:t>int</a:t>
            </a:r>
            <a:r>
              <a:rPr lang="es-US" sz="2000" dirty="0">
                <a:latin typeface="Courier New" panose="02070309020205020404" pitchFamily="49" charset="0"/>
                <a:cs typeface="Courier New" panose="02070309020205020404" pitchFamily="49" charset="0"/>
              </a:rPr>
              <a:t>[] arregloDeEnteros;</a:t>
            </a:r>
            <a:endParaRPr lang="es-AR" sz="2000" dirty="0">
              <a:latin typeface="Courier New" panose="02070309020205020404" pitchFamily="49" charset="0"/>
              <a:cs typeface="Courier New" panose="02070309020205020404" pitchFamily="49" charset="0"/>
            </a:endParaRPr>
          </a:p>
          <a:p>
            <a:pPr marL="0" indent="0">
              <a:buNone/>
            </a:pPr>
            <a:endParaRPr lang="es-US" sz="2000" dirty="0"/>
          </a:p>
          <a:p>
            <a:pPr marL="0" indent="0">
              <a:buNone/>
            </a:pPr>
            <a:endParaRPr lang="es-AR" sz="2000" dirty="0"/>
          </a:p>
          <a:p>
            <a:pPr marL="0" indent="0">
              <a:buNone/>
            </a:pPr>
            <a:endParaRPr lang="es-US" sz="2000" dirty="0"/>
          </a:p>
          <a:p>
            <a:pPr marL="0" indent="0">
              <a:buNone/>
            </a:pPr>
            <a:endParaRPr lang="es-AR" sz="2000" dirty="0"/>
          </a:p>
          <a:p>
            <a:pPr marL="0" indent="0">
              <a:buNone/>
            </a:pPr>
            <a:endParaRPr lang="es-ES_tradnl" sz="20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73</a:t>
            </a:fld>
            <a:endParaRPr lang="es-ES_tradnl" dirty="0"/>
          </a:p>
        </p:txBody>
      </p:sp>
    </p:spTree>
    <p:extLst>
      <p:ext uri="{BB962C8B-B14F-4D97-AF65-F5344CB8AC3E}">
        <p14:creationId xmlns:p14="http://schemas.microsoft.com/office/powerpoint/2010/main" xmlns="" val="373255164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Arreglos</a:t>
            </a:r>
            <a:br>
              <a:rPr lang="es-ES_tradnl" b="1" dirty="0"/>
            </a:br>
            <a:r>
              <a:rPr lang="es-ES_tradnl" sz="2800" i="1" dirty="0"/>
              <a:t>Utilidad</a:t>
            </a:r>
            <a:endParaRPr lang="es-ES_tradnl" i="1" dirty="0"/>
          </a:p>
        </p:txBody>
      </p:sp>
      <p:sp>
        <p:nvSpPr>
          <p:cNvPr id="3" name="Marcador de contenido 2"/>
          <p:cNvSpPr>
            <a:spLocks noGrp="1"/>
          </p:cNvSpPr>
          <p:nvPr>
            <p:ph idx="1"/>
          </p:nvPr>
        </p:nvSpPr>
        <p:spPr/>
        <p:txBody>
          <a:bodyPr>
            <a:normAutofit/>
          </a:bodyPr>
          <a:lstStyle/>
          <a:p>
            <a:r>
              <a:rPr lang="es-AR" sz="2000" dirty="0"/>
              <a:t>Supongamos que necesitamos hacer un programa que maneje las edades de 10 personas. Una posible solución a nuestro problema es definir 10 variables para almacenar cada uno de las 10 edades</a:t>
            </a:r>
            <a:endParaRPr lang="es-ES_tradnl" sz="20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74</a:t>
            </a:fld>
            <a:endParaRPr lang="es-ES_tradnl" dirty="0"/>
          </a:p>
        </p:txBody>
      </p:sp>
      <p:pic>
        <p:nvPicPr>
          <p:cNvPr id="6" name="Shape 154" descr="arregloInit.png"/>
          <p:cNvPicPr preferRelativeResize="0"/>
          <p:nvPr/>
        </p:nvPicPr>
        <p:blipFill>
          <a:blip r:embed="rId2">
            <a:alphaModFix/>
          </a:blip>
          <a:stretch>
            <a:fillRect/>
          </a:stretch>
        </p:blipFill>
        <p:spPr>
          <a:xfrm>
            <a:off x="713776" y="3326400"/>
            <a:ext cx="7716448" cy="3162830"/>
          </a:xfrm>
          <a:prstGeom prst="rect">
            <a:avLst/>
          </a:prstGeom>
          <a:noFill/>
          <a:ln>
            <a:noFill/>
          </a:ln>
        </p:spPr>
      </p:pic>
    </p:spTree>
    <p:extLst>
      <p:ext uri="{BB962C8B-B14F-4D97-AF65-F5344CB8AC3E}">
        <p14:creationId xmlns:p14="http://schemas.microsoft.com/office/powerpoint/2010/main" xmlns="" val="220713567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1010" y="900000"/>
            <a:ext cx="8088630" cy="1220315"/>
          </a:xfrm>
        </p:spPr>
        <p:txBody>
          <a:bodyPr>
            <a:normAutofit/>
          </a:bodyPr>
          <a:lstStyle/>
          <a:p>
            <a:r>
              <a:rPr lang="es-ES_tradnl" sz="3600" b="1" dirty="0"/>
              <a:t>Tipos de Arreglos según su contenido</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75</a:t>
            </a:fld>
            <a:endParaRPr lang="es-ES_tradnl" dirty="0"/>
          </a:p>
        </p:txBody>
      </p:sp>
      <p:pic>
        <p:nvPicPr>
          <p:cNvPr id="6" name="Shape 167" descr="arreglo-4.png"/>
          <p:cNvPicPr preferRelativeResize="0"/>
          <p:nvPr/>
        </p:nvPicPr>
        <p:blipFill>
          <a:blip r:embed="rId2">
            <a:alphaModFix/>
          </a:blip>
          <a:stretch>
            <a:fillRect/>
          </a:stretch>
        </p:blipFill>
        <p:spPr>
          <a:xfrm>
            <a:off x="461010" y="2136016"/>
            <a:ext cx="8400415" cy="3066234"/>
          </a:xfrm>
          <a:prstGeom prst="rect">
            <a:avLst/>
          </a:prstGeom>
          <a:noFill/>
          <a:ln>
            <a:noFill/>
          </a:ln>
        </p:spPr>
      </p:pic>
      <p:sp>
        <p:nvSpPr>
          <p:cNvPr id="7" name="Rectángulo 6"/>
          <p:cNvSpPr/>
          <p:nvPr/>
        </p:nvSpPr>
        <p:spPr>
          <a:xfrm>
            <a:off x="613410" y="5528911"/>
            <a:ext cx="7526419" cy="923330"/>
          </a:xfrm>
          <a:prstGeom prst="rect">
            <a:avLst/>
          </a:prstGeom>
        </p:spPr>
        <p:txBody>
          <a:bodyPr wrap="none">
            <a:spAutoFit/>
          </a:bodyPr>
          <a:lstStyle/>
          <a:p>
            <a:pPr marL="285750" indent="-285750">
              <a:buFont typeface="Arial" panose="020B0604020202020204" pitchFamily="34" charset="0"/>
              <a:buChar char="•"/>
            </a:pPr>
            <a:r>
              <a:rPr lang="es-US" b="1" dirty="0">
                <a:latin typeface="Arial" panose="020B0604020202020204" pitchFamily="34" charset="0"/>
                <a:cs typeface="Arial" panose="020B0604020202020204" pitchFamily="34" charset="0"/>
              </a:rPr>
              <a:t>Y un arreglo de la siguiente forma?</a:t>
            </a:r>
          </a:p>
          <a:p>
            <a:r>
              <a:rPr lang="es-US" dirty="0">
                <a:latin typeface="Arial" panose="020B0604020202020204" pitchFamily="34" charset="0"/>
                <a:cs typeface="Arial" panose="020B0604020202020204" pitchFamily="34" charset="0"/>
              </a:rPr>
              <a:t>	</a:t>
            </a:r>
          </a:p>
          <a:p>
            <a:r>
              <a:rPr lang="es-US" dirty="0">
                <a:latin typeface="Arial" panose="020B0604020202020204" pitchFamily="34" charset="0"/>
                <a:cs typeface="Arial" panose="020B0604020202020204" pitchFamily="34" charset="0"/>
              </a:rPr>
              <a:t>	</a:t>
            </a:r>
            <a:r>
              <a:rPr lang="es-US" sz="1600" dirty="0" err="1">
                <a:latin typeface="Courier New" panose="02070309020205020404" pitchFamily="49" charset="0"/>
                <a:cs typeface="Courier New" panose="02070309020205020404" pitchFamily="49" charset="0"/>
              </a:rPr>
              <a:t>Integer</a:t>
            </a:r>
            <a:r>
              <a:rPr lang="es-US" sz="1600" dirty="0">
                <a:latin typeface="Courier New" panose="02070309020205020404" pitchFamily="49" charset="0"/>
                <a:cs typeface="Courier New" panose="02070309020205020404" pitchFamily="49" charset="0"/>
              </a:rPr>
              <a:t>[] </a:t>
            </a:r>
            <a:r>
              <a:rPr lang="es-US" sz="1600" dirty="0" err="1">
                <a:latin typeface="Courier New" panose="02070309020205020404" pitchFamily="49" charset="0"/>
                <a:cs typeface="Courier New" panose="02070309020205020404" pitchFamily="49" charset="0"/>
              </a:rPr>
              <a:t>arregloDeObjetosInteger</a:t>
            </a:r>
            <a:r>
              <a:rPr lang="es-US" sz="1600" dirty="0">
                <a:latin typeface="Courier New" panose="02070309020205020404" pitchFamily="49" charset="0"/>
                <a:cs typeface="Courier New" panose="02070309020205020404" pitchFamily="49" charset="0"/>
              </a:rPr>
              <a:t> = new </a:t>
            </a:r>
            <a:r>
              <a:rPr lang="es-US" sz="1600" dirty="0" err="1">
                <a:latin typeface="Courier New" panose="02070309020205020404" pitchFamily="49" charset="0"/>
                <a:cs typeface="Courier New" panose="02070309020205020404" pitchFamily="49" charset="0"/>
              </a:rPr>
              <a:t>Integer</a:t>
            </a:r>
            <a:r>
              <a:rPr lang="es-US" sz="1600" dirty="0">
                <a:latin typeface="Courier New" panose="02070309020205020404" pitchFamily="49" charset="0"/>
                <a:cs typeface="Courier New" panose="02070309020205020404" pitchFamily="49" charset="0"/>
              </a:rPr>
              <a:t>[10];</a:t>
            </a:r>
          </a:p>
        </p:txBody>
      </p:sp>
    </p:spTree>
    <p:extLst>
      <p:ext uri="{BB962C8B-B14F-4D97-AF65-F5344CB8AC3E}">
        <p14:creationId xmlns:p14="http://schemas.microsoft.com/office/powerpoint/2010/main" xmlns="" val="348188139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Posiciones e índices</a:t>
            </a:r>
          </a:p>
        </p:txBody>
      </p:sp>
      <p:sp>
        <p:nvSpPr>
          <p:cNvPr id="3" name="Marcador de contenido 2"/>
          <p:cNvSpPr>
            <a:spLocks noGrp="1"/>
          </p:cNvSpPr>
          <p:nvPr>
            <p:ph idx="1"/>
          </p:nvPr>
        </p:nvSpPr>
        <p:spPr/>
        <p:txBody>
          <a:bodyPr>
            <a:normAutofit/>
          </a:bodyPr>
          <a:lstStyle/>
          <a:p>
            <a:pPr>
              <a:lnSpc>
                <a:spcPct val="150000"/>
              </a:lnSpc>
              <a:spcBef>
                <a:spcPts val="0"/>
              </a:spcBef>
              <a:buClr>
                <a:schemeClr val="dk1"/>
              </a:buClr>
              <a:buSzPct val="100000"/>
            </a:pPr>
            <a:r>
              <a:rPr lang="es-AR" sz="1800" dirty="0">
                <a:solidFill>
                  <a:schemeClr val="dk1"/>
                </a:solidFill>
              </a:rPr>
              <a:t>Supongamos que tenemos un arreglo de personas. Cada parte del arreglo es un elemento</a:t>
            </a:r>
          </a:p>
          <a:p>
            <a:pPr>
              <a:lnSpc>
                <a:spcPct val="150000"/>
              </a:lnSpc>
              <a:spcBef>
                <a:spcPts val="0"/>
              </a:spcBef>
              <a:buClr>
                <a:schemeClr val="dk1"/>
              </a:buClr>
              <a:buSzPct val="100000"/>
            </a:pPr>
            <a:r>
              <a:rPr lang="es-AR" sz="1800" dirty="0">
                <a:solidFill>
                  <a:schemeClr val="dk1"/>
                </a:solidFill>
              </a:rPr>
              <a:t>Se puede acceder a cada uno de los elementos del arreglo por su </a:t>
            </a:r>
            <a:r>
              <a:rPr lang="es-AR" sz="1800" dirty="0">
                <a:solidFill>
                  <a:srgbClr val="FF3300"/>
                </a:solidFill>
              </a:rPr>
              <a:t>posición</a:t>
            </a:r>
            <a:r>
              <a:rPr lang="es-AR" sz="1800" dirty="0">
                <a:solidFill>
                  <a:schemeClr val="dk1"/>
                </a:solidFill>
              </a:rPr>
              <a:t>, llamada </a:t>
            </a:r>
            <a:r>
              <a:rPr lang="es-AR" sz="1800" dirty="0">
                <a:solidFill>
                  <a:srgbClr val="FF3300"/>
                </a:solidFill>
              </a:rPr>
              <a:t>índice.</a:t>
            </a:r>
            <a:r>
              <a:rPr lang="es-AR" sz="1800" dirty="0">
                <a:solidFill>
                  <a:schemeClr val="dk1"/>
                </a:solidFill>
              </a:rPr>
              <a:t> </a:t>
            </a:r>
          </a:p>
          <a:p>
            <a:pPr marL="0" indent="0">
              <a:buNone/>
            </a:pPr>
            <a:endParaRPr lang="es-ES_tradnl" sz="18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76</a:t>
            </a:fld>
            <a:endParaRPr lang="es-ES_tradnl" dirty="0"/>
          </a:p>
        </p:txBody>
      </p:sp>
      <p:pic>
        <p:nvPicPr>
          <p:cNvPr id="7" name="Shape 175" descr="arrego-6.png"/>
          <p:cNvPicPr preferRelativeResize="0"/>
          <p:nvPr/>
        </p:nvPicPr>
        <p:blipFill>
          <a:blip r:embed="rId2">
            <a:alphaModFix/>
          </a:blip>
          <a:stretch>
            <a:fillRect/>
          </a:stretch>
        </p:blipFill>
        <p:spPr>
          <a:xfrm>
            <a:off x="880429" y="3946997"/>
            <a:ext cx="7474582" cy="2426328"/>
          </a:xfrm>
          <a:prstGeom prst="rect">
            <a:avLst/>
          </a:prstGeom>
          <a:noFill/>
          <a:ln>
            <a:noFill/>
          </a:ln>
        </p:spPr>
      </p:pic>
    </p:spTree>
    <p:extLst>
      <p:ext uri="{BB962C8B-B14F-4D97-AF65-F5344CB8AC3E}">
        <p14:creationId xmlns:p14="http://schemas.microsoft.com/office/powerpoint/2010/main" xmlns="" val="41161095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900000"/>
            <a:ext cx="8164830" cy="1220315"/>
          </a:xfrm>
        </p:spPr>
        <p:txBody>
          <a:bodyPr>
            <a:normAutofit/>
          </a:bodyPr>
          <a:lstStyle/>
          <a:p>
            <a:r>
              <a:rPr lang="es-ES_tradnl" b="1" dirty="0"/>
              <a:t>Sintaxis para arreglos Unidimensionales</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77</a:t>
            </a:fld>
            <a:endParaRPr lang="es-ES_tradnl" dirty="0"/>
          </a:p>
        </p:txBody>
      </p:sp>
      <p:sp>
        <p:nvSpPr>
          <p:cNvPr id="6" name="Shape 181"/>
          <p:cNvSpPr txBox="1"/>
          <p:nvPr/>
        </p:nvSpPr>
        <p:spPr>
          <a:xfrm>
            <a:off x="628650" y="2196516"/>
            <a:ext cx="7886700" cy="4169842"/>
          </a:xfrm>
          <a:prstGeom prst="rect">
            <a:avLst/>
          </a:prstGeom>
          <a:noFill/>
          <a:ln>
            <a:noFill/>
          </a:ln>
        </p:spPr>
        <p:txBody>
          <a:bodyPr lIns="91425" tIns="91425" rIns="91425" bIns="91425" anchor="ctr" anchorCtr="0">
            <a:noAutofit/>
          </a:bodyPr>
          <a:lstStyle/>
          <a:p>
            <a:pPr lvl="0" rtl="0">
              <a:lnSpc>
                <a:spcPct val="150000"/>
              </a:lnSpc>
              <a:spcBef>
                <a:spcPts val="0"/>
              </a:spcBef>
              <a:buNone/>
            </a:pPr>
            <a:endParaRPr sz="2000" dirty="0">
              <a:solidFill>
                <a:schemeClr val="dk1"/>
              </a:solidFill>
              <a:latin typeface="Arial" panose="020B0604020202020204" pitchFamily="34" charset="0"/>
              <a:cs typeface="Arial" panose="020B0604020202020204" pitchFamily="34" charset="0"/>
            </a:endParaRPr>
          </a:p>
          <a:p>
            <a:pPr lvl="0" rtl="0">
              <a:lnSpc>
                <a:spcPct val="150000"/>
              </a:lnSpc>
              <a:spcBef>
                <a:spcPts val="0"/>
              </a:spcBef>
              <a:buNone/>
            </a:pPr>
            <a:endParaRPr sz="2000" dirty="0">
              <a:solidFill>
                <a:schemeClr val="dk1"/>
              </a:solidFill>
              <a:latin typeface="Arial" panose="020B0604020202020204" pitchFamily="34" charset="0"/>
              <a:cs typeface="Arial" panose="020B0604020202020204" pitchFamily="34" charset="0"/>
            </a:endParaRPr>
          </a:p>
          <a:p>
            <a:pPr lvl="0" rtl="0">
              <a:lnSpc>
                <a:spcPct val="150000"/>
              </a:lnSpc>
              <a:spcBef>
                <a:spcPts val="0"/>
              </a:spcBef>
              <a:buNone/>
            </a:pPr>
            <a:r>
              <a:rPr lang="es-AR" sz="2400" b="1" dirty="0">
                <a:solidFill>
                  <a:srgbClr val="FF0000"/>
                </a:solidFill>
                <a:latin typeface="Courier New" panose="02070309020205020404" pitchFamily="49" charset="0"/>
                <a:cs typeface="Courier New" panose="02070309020205020404" pitchFamily="49" charset="0"/>
              </a:rPr>
              <a:t>tipo[] </a:t>
            </a:r>
            <a:r>
              <a:rPr lang="es-AR" sz="2400" b="1" dirty="0" err="1">
                <a:solidFill>
                  <a:srgbClr val="FF0000"/>
                </a:solidFill>
                <a:latin typeface="Courier New" panose="02070309020205020404" pitchFamily="49" charset="0"/>
                <a:cs typeface="Courier New" panose="02070309020205020404" pitchFamily="49" charset="0"/>
              </a:rPr>
              <a:t>identificadorArreglo</a:t>
            </a:r>
            <a:r>
              <a:rPr lang="es-AR" sz="2400" b="1" dirty="0">
                <a:solidFill>
                  <a:srgbClr val="FF0000"/>
                </a:solidFill>
                <a:latin typeface="Courier New" panose="02070309020205020404" pitchFamily="49" charset="0"/>
                <a:cs typeface="Courier New" panose="02070309020205020404" pitchFamily="49" charset="0"/>
              </a:rPr>
              <a:t>;</a:t>
            </a:r>
          </a:p>
          <a:p>
            <a:pPr lvl="0" rtl="0">
              <a:lnSpc>
                <a:spcPct val="150000"/>
              </a:lnSpc>
              <a:spcBef>
                <a:spcPts val="0"/>
              </a:spcBef>
              <a:buNone/>
            </a:pPr>
            <a:endParaRPr lang="es-US" sz="2000" b="1" dirty="0">
              <a:solidFill>
                <a:srgbClr val="FF0000"/>
              </a:solidFill>
              <a:latin typeface="Courier New" panose="02070309020205020404" pitchFamily="49" charset="0"/>
              <a:cs typeface="Courier New" panose="02070309020205020404" pitchFamily="49" charset="0"/>
            </a:endParaRPr>
          </a:p>
          <a:p>
            <a:pPr lvl="0" rtl="0">
              <a:lnSpc>
                <a:spcPct val="150000"/>
              </a:lnSpc>
              <a:spcBef>
                <a:spcPts val="0"/>
              </a:spcBef>
              <a:buNone/>
            </a:pPr>
            <a:r>
              <a:rPr lang="es-AR" sz="2400" dirty="0">
                <a:solidFill>
                  <a:schemeClr val="dk1"/>
                </a:solidFill>
                <a:latin typeface="Arial" panose="020B0604020202020204" pitchFamily="34" charset="0"/>
                <a:cs typeface="Arial" panose="020B0604020202020204" pitchFamily="34" charset="0"/>
              </a:rPr>
              <a:t>Donde:</a:t>
            </a:r>
          </a:p>
          <a:p>
            <a:pPr marL="228600" lvl="0" indent="-228600">
              <a:lnSpc>
                <a:spcPct val="90000"/>
              </a:lnSpc>
              <a:spcBef>
                <a:spcPts val="1000"/>
              </a:spcBef>
              <a:buClr>
                <a:schemeClr val="dk1"/>
              </a:buClr>
              <a:buSzPct val="100000"/>
              <a:buFont typeface="Arial" panose="020B0604020202020204" pitchFamily="34" charset="0"/>
              <a:buChar char="•"/>
            </a:pPr>
            <a:r>
              <a:rPr lang="es-AR" sz="2400" b="1" dirty="0">
                <a:solidFill>
                  <a:schemeClr val="dk1"/>
                </a:solidFill>
                <a:latin typeface="Arial" charset="0"/>
                <a:ea typeface="Arial" charset="0"/>
                <a:cs typeface="Arial" charset="0"/>
              </a:rPr>
              <a:t>tipo:</a:t>
            </a:r>
            <a:r>
              <a:rPr lang="es-AR" sz="2400" dirty="0">
                <a:solidFill>
                  <a:schemeClr val="dk1"/>
                </a:solidFill>
                <a:latin typeface="Arial" charset="0"/>
                <a:ea typeface="Arial" charset="0"/>
                <a:cs typeface="Arial" charset="0"/>
              </a:rPr>
              <a:t> tipo de dato primitivo o al tipo del objeto</a:t>
            </a:r>
          </a:p>
          <a:p>
            <a:pPr marL="228600" lvl="0" indent="-228600">
              <a:lnSpc>
                <a:spcPct val="90000"/>
              </a:lnSpc>
              <a:spcBef>
                <a:spcPts val="1000"/>
              </a:spcBef>
              <a:buClr>
                <a:schemeClr val="dk1"/>
              </a:buClr>
              <a:buSzPct val="100000"/>
              <a:buFont typeface="Arial" panose="020B0604020202020204" pitchFamily="34" charset="0"/>
              <a:buChar char="•"/>
            </a:pPr>
            <a:r>
              <a:rPr lang="es-AR" sz="2400" b="1" dirty="0">
                <a:solidFill>
                  <a:schemeClr val="dk1"/>
                </a:solidFill>
                <a:latin typeface="Arial" charset="0"/>
                <a:ea typeface="Arial" charset="0"/>
                <a:cs typeface="Arial" charset="0"/>
              </a:rPr>
              <a:t>los corchetes([]): </a:t>
            </a:r>
            <a:r>
              <a:rPr lang="es-AR" sz="2400" dirty="0">
                <a:solidFill>
                  <a:schemeClr val="dk1"/>
                </a:solidFill>
                <a:latin typeface="Arial" charset="0"/>
                <a:ea typeface="Arial" charset="0"/>
                <a:cs typeface="Arial" charset="0"/>
              </a:rPr>
              <a:t>informan al compilador que se está declarando un arreglo</a:t>
            </a:r>
          </a:p>
          <a:p>
            <a:pPr marL="228600" lvl="0" indent="-228600">
              <a:lnSpc>
                <a:spcPct val="90000"/>
              </a:lnSpc>
              <a:spcBef>
                <a:spcPts val="1000"/>
              </a:spcBef>
              <a:buClr>
                <a:schemeClr val="dk1"/>
              </a:buClr>
              <a:buSzPct val="100000"/>
              <a:buFont typeface="Arial" panose="020B0604020202020204" pitchFamily="34" charset="0"/>
              <a:buChar char="•"/>
            </a:pPr>
            <a:r>
              <a:rPr lang="es-AR" sz="2400" b="1" dirty="0" err="1">
                <a:solidFill>
                  <a:schemeClr val="dk1"/>
                </a:solidFill>
                <a:latin typeface="Arial" charset="0"/>
                <a:ea typeface="Arial" charset="0"/>
                <a:cs typeface="Arial" charset="0"/>
              </a:rPr>
              <a:t>identificadorArreglo</a:t>
            </a:r>
            <a:r>
              <a:rPr lang="es-AR" sz="2400" b="1" dirty="0">
                <a:solidFill>
                  <a:schemeClr val="dk1"/>
                </a:solidFill>
                <a:latin typeface="Arial" charset="0"/>
                <a:ea typeface="Arial" charset="0"/>
                <a:cs typeface="Arial" charset="0"/>
              </a:rPr>
              <a:t>: </a:t>
            </a:r>
            <a:r>
              <a:rPr lang="es-AR" sz="2400" dirty="0">
                <a:solidFill>
                  <a:schemeClr val="dk1"/>
                </a:solidFill>
                <a:latin typeface="Arial" charset="0"/>
                <a:ea typeface="Arial" charset="0"/>
                <a:cs typeface="Arial" charset="0"/>
              </a:rPr>
              <a:t>es el nombre del objeto arreglo  </a:t>
            </a:r>
          </a:p>
          <a:p>
            <a:pPr lvl="0" rtl="0">
              <a:lnSpc>
                <a:spcPct val="150000"/>
              </a:lnSpc>
              <a:spcBef>
                <a:spcPts val="0"/>
              </a:spcBef>
              <a:buNone/>
            </a:pPr>
            <a:r>
              <a:rPr lang="es-AR" sz="3200" dirty="0">
                <a:solidFill>
                  <a:schemeClr val="dk1"/>
                </a:solidFill>
                <a:latin typeface="Arial" panose="020B0604020202020204" pitchFamily="34" charset="0"/>
                <a:cs typeface="Arial" panose="020B0604020202020204" pitchFamily="34" charset="0"/>
              </a:rPr>
              <a:t>  </a:t>
            </a:r>
          </a:p>
          <a:p>
            <a:pPr lvl="0" rtl="0">
              <a:spcBef>
                <a:spcPts val="0"/>
              </a:spcBef>
              <a:buNone/>
            </a:pPr>
            <a:endParaRPr sz="3200" dirty="0">
              <a:latin typeface="Arial" panose="020B0604020202020204" pitchFamily="34" charset="0"/>
              <a:cs typeface="Arial" panose="020B0604020202020204" pitchFamily="34" charset="0"/>
            </a:endParaRPr>
          </a:p>
          <a:p>
            <a:pPr lvl="0" rtl="0">
              <a:spcBef>
                <a:spcPts val="0"/>
              </a:spcBef>
              <a:buNone/>
            </a:pPr>
            <a:endParaRPr sz="3600" b="1"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50493585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0040" y="900000"/>
            <a:ext cx="8515350" cy="1220315"/>
          </a:xfrm>
        </p:spPr>
        <p:txBody>
          <a:bodyPr>
            <a:noAutofit/>
          </a:bodyPr>
          <a:lstStyle/>
          <a:p>
            <a:r>
              <a:rPr lang="es-ES_tradnl" b="1" dirty="0"/>
              <a:t>Arreglos Unidimensionales</a:t>
            </a:r>
            <a:r>
              <a:rPr lang="es-ES_tradnl" dirty="0"/>
              <a:t/>
            </a:r>
            <a:br>
              <a:rPr lang="es-ES_tradnl" dirty="0"/>
            </a:br>
            <a:r>
              <a:rPr lang="es-ES_tradnl" sz="2800" i="1" dirty="0"/>
              <a:t>Ejemplos</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78</a:t>
            </a:fld>
            <a:endParaRPr lang="es-ES_tradnl" dirty="0"/>
          </a:p>
        </p:txBody>
      </p:sp>
      <p:pic>
        <p:nvPicPr>
          <p:cNvPr id="7" name="Shape 182" descr="arreglo-7.png"/>
          <p:cNvPicPr preferRelativeResize="0"/>
          <p:nvPr/>
        </p:nvPicPr>
        <p:blipFill>
          <a:blip r:embed="rId2">
            <a:alphaModFix/>
          </a:blip>
          <a:stretch>
            <a:fillRect/>
          </a:stretch>
        </p:blipFill>
        <p:spPr>
          <a:xfrm>
            <a:off x="320040" y="2226883"/>
            <a:ext cx="8515350" cy="2494395"/>
          </a:xfrm>
          <a:prstGeom prst="rect">
            <a:avLst/>
          </a:prstGeom>
          <a:noFill/>
          <a:ln>
            <a:noFill/>
          </a:ln>
        </p:spPr>
      </p:pic>
      <p:sp>
        <p:nvSpPr>
          <p:cNvPr id="8" name="Rectángulo 7"/>
          <p:cNvSpPr/>
          <p:nvPr/>
        </p:nvSpPr>
        <p:spPr>
          <a:xfrm>
            <a:off x="628650" y="5067246"/>
            <a:ext cx="7886700" cy="954107"/>
          </a:xfrm>
          <a:prstGeom prst="rect">
            <a:avLst/>
          </a:prstGeom>
        </p:spPr>
        <p:txBody>
          <a:bodyPr wrap="square">
            <a:spAutoFit/>
          </a:bodyPr>
          <a:lstStyle/>
          <a:p>
            <a:pPr marL="285750" indent="-285750">
              <a:buFont typeface="Arial" panose="020B0604020202020204" pitchFamily="34" charset="0"/>
              <a:buChar char="•"/>
            </a:pPr>
            <a:r>
              <a:rPr lang="es-US" b="1" dirty="0">
                <a:latin typeface="Arial" panose="020B0604020202020204" pitchFamily="34" charset="0"/>
                <a:cs typeface="Arial" panose="020B0604020202020204" pitchFamily="34" charset="0"/>
              </a:rPr>
              <a:t>Qué tipo de arreglo es el siguiente?</a:t>
            </a:r>
          </a:p>
          <a:p>
            <a:r>
              <a:rPr lang="es-US" dirty="0">
                <a:latin typeface="Arial" panose="020B0604020202020204" pitchFamily="34" charset="0"/>
                <a:cs typeface="Arial" panose="020B0604020202020204" pitchFamily="34" charset="0"/>
              </a:rPr>
              <a:t>	</a:t>
            </a:r>
          </a:p>
          <a:p>
            <a:r>
              <a:rPr lang="es-US" dirty="0">
                <a:latin typeface="Arial" panose="020B0604020202020204" pitchFamily="34" charset="0"/>
                <a:cs typeface="Arial" panose="020B0604020202020204" pitchFamily="34" charset="0"/>
              </a:rPr>
              <a:t>		</a:t>
            </a:r>
            <a:r>
              <a:rPr lang="es-US" sz="2000" dirty="0" err="1">
                <a:latin typeface="Courier New" panose="02070309020205020404" pitchFamily="49" charset="0"/>
                <a:cs typeface="Courier New" panose="02070309020205020404" pitchFamily="49" charset="0"/>
              </a:rPr>
              <a:t>Object</a:t>
            </a:r>
            <a:r>
              <a:rPr lang="es-US" sz="2000" dirty="0">
                <a:latin typeface="Courier New" panose="02070309020205020404" pitchFamily="49" charset="0"/>
                <a:cs typeface="Courier New" panose="02070309020205020404" pitchFamily="49" charset="0"/>
              </a:rPr>
              <a:t>[] </a:t>
            </a:r>
            <a:r>
              <a:rPr lang="es-US" sz="2000" dirty="0" err="1">
                <a:latin typeface="Courier New" panose="02070309020205020404" pitchFamily="49" charset="0"/>
                <a:cs typeface="Courier New" panose="02070309020205020404" pitchFamily="49" charset="0"/>
              </a:rPr>
              <a:t>arregloDeObjetos</a:t>
            </a:r>
            <a:r>
              <a:rPr lang="es-US" sz="20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xmlns="" val="28480891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b="1" dirty="0">
                <a:solidFill>
                  <a:prstClr val="black"/>
                </a:solidFill>
              </a:rPr>
              <a:t>Introducción a Java</a:t>
            </a:r>
            <a:br>
              <a:rPr lang="es-ES_tradnl" b="1" dirty="0">
                <a:solidFill>
                  <a:prstClr val="black"/>
                </a:solidFill>
              </a:rPr>
            </a:br>
            <a:r>
              <a:rPr lang="es-ES_tradnl" sz="3200" i="1" u="sng" dirty="0">
                <a:solidFill>
                  <a:prstClr val="black"/>
                </a:solidFill>
              </a:rPr>
              <a:t> </a:t>
            </a:r>
            <a:r>
              <a:rPr lang="es-ES_tradnl" sz="2800" i="1" u="sng" dirty="0" err="1">
                <a:solidFill>
                  <a:prstClr val="black"/>
                </a:solidFill>
              </a:rPr>
              <a:t>NetBeans</a:t>
            </a:r>
            <a:r>
              <a:rPr lang="es-ES_tradnl" sz="2800" i="1" dirty="0">
                <a:solidFill>
                  <a:prstClr val="black"/>
                </a:solidFill>
              </a:rPr>
              <a:t>: Agregar Código</a:t>
            </a:r>
            <a:endParaRPr lang="es-ES_tradnl" dirty="0"/>
          </a:p>
        </p:txBody>
      </p:sp>
      <p:sp>
        <p:nvSpPr>
          <p:cNvPr id="3" name="Marcador de contenido 2">
            <a:extLst>
              <a:ext uri="{FF2B5EF4-FFF2-40B4-BE49-F238E27FC236}">
                <a16:creationId xmlns="" xmlns:a16="http://schemas.microsoft.com/office/drawing/2014/main" id="{AF3784B9-8016-4488-92BB-9E7D770738D7}"/>
              </a:ext>
            </a:extLst>
          </p:cNvPr>
          <p:cNvSpPr>
            <a:spLocks noGrp="1"/>
          </p:cNvSpPr>
          <p:nvPr>
            <p:ph idx="1"/>
          </p:nvPr>
        </p:nvSpPr>
        <p:spPr/>
        <p:txBody>
          <a:bodyPr/>
          <a:lstStyle/>
          <a:p>
            <a:endParaRPr lang="es-ES"/>
          </a:p>
        </p:txBody>
      </p:sp>
      <p:sp>
        <p:nvSpPr>
          <p:cNvPr id="4" name="Marcador de pie de página 3"/>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7</a:t>
            </a:fld>
            <a:endParaRPr lang="es-ES_tradnl" dirty="0"/>
          </a:p>
        </p:txBody>
      </p:sp>
      <p:pic>
        <p:nvPicPr>
          <p:cNvPr id="6" name="Imagen 5"/>
          <p:cNvPicPr>
            <a:picLocks noChangeAspect="1"/>
          </p:cNvPicPr>
          <p:nvPr/>
        </p:nvPicPr>
        <p:blipFill>
          <a:blip r:embed="rId2"/>
          <a:stretch>
            <a:fillRect/>
          </a:stretch>
        </p:blipFill>
        <p:spPr>
          <a:xfrm>
            <a:off x="1304076" y="2184401"/>
            <a:ext cx="6583349" cy="4081516"/>
          </a:xfrm>
          <a:prstGeom prst="rect">
            <a:avLst/>
          </a:prstGeom>
        </p:spPr>
      </p:pic>
      <p:sp>
        <p:nvSpPr>
          <p:cNvPr id="7" name="Esquina doblada 6"/>
          <p:cNvSpPr/>
          <p:nvPr/>
        </p:nvSpPr>
        <p:spPr>
          <a:xfrm>
            <a:off x="804346" y="3268609"/>
            <a:ext cx="1507048" cy="1913099"/>
          </a:xfrm>
          <a:prstGeom prst="foldedCorner">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600" dirty="0">
                <a:solidFill>
                  <a:schemeClr val="tx1"/>
                </a:solidFill>
                <a:latin typeface="Arial" charset="0"/>
                <a:ea typeface="Arial" charset="0"/>
                <a:cs typeface="Arial" charset="0"/>
              </a:rPr>
              <a:t>Se elige el nombre para la clase Java y se presiona el </a:t>
            </a:r>
            <a:r>
              <a:rPr lang="es-ES_tradnl" sz="1600">
                <a:solidFill>
                  <a:schemeClr val="tx1"/>
                </a:solidFill>
                <a:latin typeface="Arial" charset="0"/>
                <a:ea typeface="Arial" charset="0"/>
                <a:cs typeface="Arial" charset="0"/>
              </a:rPr>
              <a:t>botón finalizar</a:t>
            </a:r>
            <a:endParaRPr lang="es-ES_tradnl" sz="1600" dirty="0">
              <a:solidFill>
                <a:schemeClr val="tx1"/>
              </a:solidFill>
              <a:latin typeface="Arial" charset="0"/>
              <a:ea typeface="Arial" charset="0"/>
              <a:cs typeface="Arial" charset="0"/>
            </a:endParaRPr>
          </a:p>
        </p:txBody>
      </p:sp>
      <p:sp>
        <p:nvSpPr>
          <p:cNvPr id="8" name="Rectángulo redondeado 7"/>
          <p:cNvSpPr/>
          <p:nvPr/>
        </p:nvSpPr>
        <p:spPr>
          <a:xfrm>
            <a:off x="3620970" y="2662165"/>
            <a:ext cx="4185813" cy="262871"/>
          </a:xfrm>
          <a:prstGeom prst="roundRect">
            <a:avLst/>
          </a:prstGeom>
          <a:solidFill>
            <a:srgbClr val="92D05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de flecha 8"/>
          <p:cNvCxnSpPr/>
          <p:nvPr/>
        </p:nvCxnSpPr>
        <p:spPr>
          <a:xfrm flipV="1">
            <a:off x="2311394" y="2793601"/>
            <a:ext cx="1309576" cy="1431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n 10"/>
          <p:cNvPicPr>
            <a:picLocks noChangeAspect="1"/>
          </p:cNvPicPr>
          <p:nvPr/>
        </p:nvPicPr>
        <p:blipFill>
          <a:blip r:embed="rId3"/>
          <a:stretch>
            <a:fillRect/>
          </a:stretch>
        </p:blipFill>
        <p:spPr>
          <a:xfrm>
            <a:off x="8075906" y="765078"/>
            <a:ext cx="633754" cy="1178940"/>
          </a:xfrm>
          <a:prstGeom prst="rect">
            <a:avLst/>
          </a:prstGeom>
        </p:spPr>
      </p:pic>
      <p:pic>
        <p:nvPicPr>
          <p:cNvPr id="12" name="Imagen 11"/>
          <p:cNvPicPr>
            <a:picLocks noChangeAspect="1"/>
          </p:cNvPicPr>
          <p:nvPr/>
        </p:nvPicPr>
        <p:blipFill>
          <a:blip r:embed="rId4"/>
          <a:stretch>
            <a:fillRect/>
          </a:stretch>
        </p:blipFill>
        <p:spPr>
          <a:xfrm>
            <a:off x="504593" y="1023051"/>
            <a:ext cx="962084" cy="974211"/>
          </a:xfrm>
          <a:prstGeom prst="rect">
            <a:avLst/>
          </a:prstGeom>
        </p:spPr>
      </p:pic>
    </p:spTree>
    <p:extLst>
      <p:ext uri="{BB962C8B-B14F-4D97-AF65-F5344CB8AC3E}">
        <p14:creationId xmlns:p14="http://schemas.microsoft.com/office/powerpoint/2010/main" xmlns="" val="80912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b="1" dirty="0"/>
              <a:t>Inicialización de Arreglos</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79</a:t>
            </a:fld>
            <a:endParaRPr lang="es-ES_tradnl" dirty="0"/>
          </a:p>
        </p:txBody>
      </p:sp>
      <p:sp>
        <p:nvSpPr>
          <p:cNvPr id="6" name="Marcador de contenido 2"/>
          <p:cNvSpPr>
            <a:spLocks noGrp="1"/>
          </p:cNvSpPr>
          <p:nvPr>
            <p:ph idx="1"/>
          </p:nvPr>
        </p:nvSpPr>
        <p:spPr>
          <a:xfrm>
            <a:off x="628649" y="2160000"/>
            <a:ext cx="8088631" cy="4351338"/>
          </a:xfrm>
        </p:spPr>
        <p:txBody>
          <a:bodyPr>
            <a:normAutofit/>
          </a:bodyPr>
          <a:lstStyle/>
          <a:p>
            <a:pPr>
              <a:lnSpc>
                <a:spcPct val="150000"/>
              </a:lnSpc>
              <a:spcBef>
                <a:spcPts val="0"/>
              </a:spcBef>
              <a:buClr>
                <a:schemeClr val="dk1"/>
              </a:buClr>
              <a:buSzPct val="100000"/>
            </a:pPr>
            <a:r>
              <a:rPr lang="es-AR" sz="1600" dirty="0">
                <a:latin typeface="Arial" panose="020B0604020202020204" pitchFamily="34" charset="0"/>
                <a:cs typeface="Arial" panose="020B0604020202020204" pitchFamily="34" charset="0"/>
              </a:rPr>
              <a:t>Cuando se declara un arreglo el compilador y la Máquina Virtual de Java (JVM) no conocen el tamaño, dado que se declaró la variable de referencia y no se la inicializó</a:t>
            </a:r>
          </a:p>
          <a:p>
            <a:pPr>
              <a:lnSpc>
                <a:spcPct val="150000"/>
              </a:lnSpc>
              <a:spcBef>
                <a:spcPts val="0"/>
              </a:spcBef>
              <a:buClr>
                <a:schemeClr val="dk1"/>
              </a:buClr>
              <a:buSzPct val="100000"/>
            </a:pPr>
            <a:r>
              <a:rPr lang="es-AR" sz="1600" dirty="0">
                <a:latin typeface="Arial" panose="020B0604020202020204" pitchFamily="34" charset="0"/>
                <a:cs typeface="Arial" panose="020B0604020202020204" pitchFamily="34" charset="0"/>
              </a:rPr>
              <a:t>Para poder utilizar un arreglo es </a:t>
            </a:r>
            <a:r>
              <a:rPr lang="es-AR" sz="1600" b="1" dirty="0">
                <a:latin typeface="Arial" panose="020B0604020202020204" pitchFamily="34" charset="0"/>
                <a:cs typeface="Arial" panose="020B0604020202020204" pitchFamily="34" charset="0"/>
              </a:rPr>
              <a:t>NECESARIO </a:t>
            </a:r>
            <a:r>
              <a:rPr lang="es-AR" sz="1600" dirty="0">
                <a:latin typeface="Arial" panose="020B0604020202020204" pitchFamily="34" charset="0"/>
                <a:cs typeface="Arial" panose="020B0604020202020204" pitchFamily="34" charset="0"/>
              </a:rPr>
              <a:t>instanciar el objeto con un tamaño suficiente como para almacenar sus elementos. Debe definirse la cantidad de elementos que contendrá como máximo, dentro de los corchetes</a:t>
            </a:r>
          </a:p>
        </p:txBody>
      </p:sp>
      <p:sp>
        <p:nvSpPr>
          <p:cNvPr id="3" name="Rectángulo 2"/>
          <p:cNvSpPr/>
          <p:nvPr/>
        </p:nvSpPr>
        <p:spPr>
          <a:xfrm>
            <a:off x="1376171" y="4821005"/>
            <a:ext cx="6526146" cy="507831"/>
          </a:xfrm>
          <a:prstGeom prst="rect">
            <a:avLst/>
          </a:prstGeom>
        </p:spPr>
        <p:txBody>
          <a:bodyPr wrap="none">
            <a:spAutoFit/>
          </a:bodyPr>
          <a:lstStyle/>
          <a:p>
            <a:pPr lvl="0">
              <a:lnSpc>
                <a:spcPct val="150000"/>
              </a:lnSpc>
            </a:pPr>
            <a:r>
              <a:rPr lang="es-AR" b="1" dirty="0">
                <a:latin typeface="Courier New" panose="02070309020205020404" pitchFamily="49" charset="0"/>
                <a:cs typeface="Courier New" panose="02070309020205020404" pitchFamily="49" charset="0"/>
              </a:rPr>
              <a:t>tipo[] </a:t>
            </a:r>
            <a:r>
              <a:rPr lang="es-AR" b="1" dirty="0" err="1">
                <a:latin typeface="Courier New" panose="02070309020205020404" pitchFamily="49" charset="0"/>
                <a:cs typeface="Courier New" panose="02070309020205020404" pitchFamily="49" charset="0"/>
              </a:rPr>
              <a:t>identificadorArreglo</a:t>
            </a:r>
            <a:r>
              <a:rPr lang="es-AR" b="1" dirty="0">
                <a:latin typeface="Courier New" panose="02070309020205020404" pitchFamily="49" charset="0"/>
                <a:cs typeface="Courier New" panose="02070309020205020404" pitchFamily="49" charset="0"/>
              </a:rPr>
              <a:t> </a:t>
            </a:r>
            <a:r>
              <a:rPr lang="es-AR" b="1" dirty="0">
                <a:solidFill>
                  <a:srgbClr val="FF0000"/>
                </a:solidFill>
                <a:latin typeface="Courier New" panose="02070309020205020404" pitchFamily="49" charset="0"/>
                <a:cs typeface="Courier New" panose="02070309020205020404" pitchFamily="49" charset="0"/>
              </a:rPr>
              <a:t>= new tipo[largo]</a:t>
            </a:r>
            <a:r>
              <a:rPr lang="es-AR" b="1" dirty="0">
                <a:latin typeface="Courier New" panose="02070309020205020404" pitchFamily="49" charset="0"/>
                <a:cs typeface="Courier New" panose="02070309020205020404" pitchFamily="49" charset="0"/>
              </a:rPr>
              <a:t>;</a:t>
            </a:r>
          </a:p>
        </p:txBody>
      </p:sp>
      <p:sp>
        <p:nvSpPr>
          <p:cNvPr id="4" name="Rectángulo 3"/>
          <p:cNvSpPr/>
          <p:nvPr/>
        </p:nvSpPr>
        <p:spPr>
          <a:xfrm>
            <a:off x="1600200" y="5618190"/>
            <a:ext cx="3383280" cy="738664"/>
          </a:xfrm>
          <a:prstGeom prst="rect">
            <a:avLst/>
          </a:prstGeom>
        </p:spPr>
        <p:txBody>
          <a:bodyPr wrap="square">
            <a:spAutoFit/>
          </a:bodyPr>
          <a:lstStyle/>
          <a:p>
            <a:r>
              <a:rPr lang="es-AR" sz="1400" dirty="0">
                <a:solidFill>
                  <a:srgbClr val="292929"/>
                </a:solidFill>
                <a:latin typeface="Arial" panose="020B0604020202020204" pitchFamily="34" charset="0"/>
                <a:cs typeface="Arial" panose="020B0604020202020204" pitchFamily="34" charset="0"/>
              </a:rPr>
              <a:t>Utilización de la palabra clave new para la instanciación como cualquier objeto</a:t>
            </a:r>
            <a:r>
              <a:rPr lang="es-AR" sz="1400" dirty="0">
                <a:latin typeface="Arial" panose="020B0604020202020204" pitchFamily="34" charset="0"/>
                <a:cs typeface="Arial" panose="020B0604020202020204" pitchFamily="34" charset="0"/>
              </a:rPr>
              <a:t> </a:t>
            </a:r>
            <a:br>
              <a:rPr lang="es-AR" sz="1400" dirty="0">
                <a:latin typeface="Arial" panose="020B0604020202020204" pitchFamily="34" charset="0"/>
                <a:cs typeface="Arial" panose="020B0604020202020204" pitchFamily="34" charset="0"/>
              </a:rPr>
            </a:br>
            <a:endParaRPr lang="es-AR" sz="1400" dirty="0">
              <a:latin typeface="Arial" panose="020B0604020202020204" pitchFamily="34" charset="0"/>
              <a:cs typeface="Arial" panose="020B0604020202020204" pitchFamily="34" charset="0"/>
            </a:endParaRPr>
          </a:p>
        </p:txBody>
      </p:sp>
      <p:sp>
        <p:nvSpPr>
          <p:cNvPr id="9" name="Rectángulo 8"/>
          <p:cNvSpPr/>
          <p:nvPr/>
        </p:nvSpPr>
        <p:spPr>
          <a:xfrm>
            <a:off x="5572125" y="5818394"/>
            <a:ext cx="3383280" cy="1169551"/>
          </a:xfrm>
          <a:prstGeom prst="rect">
            <a:avLst/>
          </a:prstGeom>
        </p:spPr>
        <p:txBody>
          <a:bodyPr wrap="square">
            <a:spAutoFit/>
          </a:bodyPr>
          <a:lstStyle/>
          <a:p>
            <a:r>
              <a:rPr lang="es-AR" sz="1400" dirty="0">
                <a:solidFill>
                  <a:srgbClr val="292929"/>
                </a:solidFill>
                <a:latin typeface="Arial" panose="020B0604020202020204" pitchFamily="34" charset="0"/>
                <a:cs typeface="Arial" panose="020B0604020202020204" pitchFamily="34" charset="0"/>
              </a:rPr>
              <a:t>Indicación de la cantidad de elementos que contiene como máximo el arreglo</a:t>
            </a:r>
          </a:p>
          <a:p>
            <a:endParaRPr lang="es-AR" sz="1400" dirty="0">
              <a:solidFill>
                <a:srgbClr val="292929"/>
              </a:solidFill>
              <a:latin typeface="Arial" panose="020B0604020202020204" pitchFamily="34" charset="0"/>
              <a:cs typeface="Arial" panose="020B0604020202020204" pitchFamily="34" charset="0"/>
            </a:endParaRPr>
          </a:p>
          <a:p>
            <a:r>
              <a:rPr lang="es-AR" sz="1400" dirty="0">
                <a:latin typeface="Arial" panose="020B0604020202020204" pitchFamily="34" charset="0"/>
                <a:cs typeface="Arial" panose="020B0604020202020204" pitchFamily="34" charset="0"/>
              </a:rPr>
              <a:t> </a:t>
            </a:r>
            <a:br>
              <a:rPr lang="es-AR" sz="1400" dirty="0">
                <a:latin typeface="Arial" panose="020B0604020202020204" pitchFamily="34" charset="0"/>
                <a:cs typeface="Arial" panose="020B0604020202020204" pitchFamily="34" charset="0"/>
              </a:rPr>
            </a:br>
            <a:endParaRPr lang="es-AR" sz="1400" dirty="0">
              <a:latin typeface="Arial" panose="020B0604020202020204" pitchFamily="34" charset="0"/>
              <a:cs typeface="Arial" panose="020B0604020202020204" pitchFamily="34" charset="0"/>
            </a:endParaRPr>
          </a:p>
        </p:txBody>
      </p:sp>
      <p:sp>
        <p:nvSpPr>
          <p:cNvPr id="10" name="Rectángulo 9"/>
          <p:cNvSpPr/>
          <p:nvPr/>
        </p:nvSpPr>
        <p:spPr>
          <a:xfrm>
            <a:off x="5572125" y="5833634"/>
            <a:ext cx="3383280" cy="523220"/>
          </a:xfrm>
          <a:prstGeom prst="rect">
            <a:avLst/>
          </a:prstGeom>
        </p:spPr>
        <p:txBody>
          <a:bodyPr wrap="square">
            <a:spAutoFit/>
          </a:bodyPr>
          <a:lstStyle/>
          <a:p>
            <a:r>
              <a:rPr lang="es-AR" sz="1400" dirty="0">
                <a:latin typeface="Arial" panose="020B0604020202020204" pitchFamily="34" charset="0"/>
                <a:cs typeface="Arial" panose="020B0604020202020204" pitchFamily="34" charset="0"/>
              </a:rPr>
              <a:t/>
            </a:r>
            <a:br>
              <a:rPr lang="es-AR" sz="1400" dirty="0">
                <a:latin typeface="Arial" panose="020B0604020202020204" pitchFamily="34" charset="0"/>
                <a:cs typeface="Arial" panose="020B0604020202020204" pitchFamily="34" charset="0"/>
              </a:rPr>
            </a:br>
            <a:endParaRPr lang="es-AR" sz="1400" dirty="0">
              <a:latin typeface="Arial" panose="020B0604020202020204" pitchFamily="34" charset="0"/>
              <a:cs typeface="Arial" panose="020B0604020202020204" pitchFamily="34" charset="0"/>
            </a:endParaRPr>
          </a:p>
        </p:txBody>
      </p:sp>
      <p:cxnSp>
        <p:nvCxnSpPr>
          <p:cNvPr id="14" name="Conector recto de flecha 13"/>
          <p:cNvCxnSpPr/>
          <p:nvPr/>
        </p:nvCxnSpPr>
        <p:spPr>
          <a:xfrm flipV="1">
            <a:off x="4861272" y="5267607"/>
            <a:ext cx="818325" cy="3505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p:nvPr/>
        </p:nvCxnSpPr>
        <p:spPr>
          <a:xfrm flipH="1" flipV="1">
            <a:off x="7086568" y="5311764"/>
            <a:ext cx="177197" cy="5218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89162512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Inicialización de Arreglos</a:t>
            </a:r>
            <a:br>
              <a:rPr lang="es-ES_tradnl" b="1" dirty="0"/>
            </a:br>
            <a:r>
              <a:rPr lang="es-ES_tradnl" sz="2800" i="1" dirty="0"/>
              <a:t>Ejemplos</a:t>
            </a:r>
            <a:endParaRPr lang="es-ES_tradnl" sz="3600"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80</a:t>
            </a:fld>
            <a:endParaRPr lang="es-ES_tradnl" dirty="0"/>
          </a:p>
        </p:txBody>
      </p:sp>
      <p:pic>
        <p:nvPicPr>
          <p:cNvPr id="6" name="Shape 205" descr="arreglo-10.png"/>
          <p:cNvPicPr preferRelativeResize="0"/>
          <p:nvPr/>
        </p:nvPicPr>
        <p:blipFill>
          <a:blip r:embed="rId2">
            <a:alphaModFix/>
          </a:blip>
          <a:stretch>
            <a:fillRect/>
          </a:stretch>
        </p:blipFill>
        <p:spPr>
          <a:xfrm>
            <a:off x="487680" y="2381192"/>
            <a:ext cx="8046086" cy="1966678"/>
          </a:xfrm>
          <a:prstGeom prst="rect">
            <a:avLst/>
          </a:prstGeom>
          <a:noFill/>
          <a:ln>
            <a:noFill/>
          </a:ln>
        </p:spPr>
      </p:pic>
      <p:sp>
        <p:nvSpPr>
          <p:cNvPr id="7" name="Rectángulo 6"/>
          <p:cNvSpPr/>
          <p:nvPr/>
        </p:nvSpPr>
        <p:spPr>
          <a:xfrm>
            <a:off x="628650" y="4853886"/>
            <a:ext cx="7886700" cy="1908215"/>
          </a:xfrm>
          <a:prstGeom prst="rect">
            <a:avLst/>
          </a:prstGeom>
        </p:spPr>
        <p:txBody>
          <a:bodyPr wrap="square">
            <a:spAutoFit/>
          </a:bodyPr>
          <a:lstStyle/>
          <a:p>
            <a:pPr marL="342900" indent="-342900">
              <a:buFont typeface="Arial" panose="020B0604020202020204" pitchFamily="34" charset="0"/>
              <a:buChar char="•"/>
            </a:pPr>
            <a:r>
              <a:rPr lang="es-US" sz="2000" b="1" dirty="0">
                <a:latin typeface="Arial" panose="020B0604020202020204" pitchFamily="34" charset="0"/>
                <a:cs typeface="Arial" panose="020B0604020202020204" pitchFamily="34" charset="0"/>
              </a:rPr>
              <a:t>Qué valor toman las variables de un arreglo recientemente inicializado? Por ejemplo:</a:t>
            </a:r>
          </a:p>
          <a:p>
            <a:endParaRPr lang="es-US" sz="2000" b="1" dirty="0">
              <a:latin typeface="Arial" panose="020B0604020202020204" pitchFamily="34" charset="0"/>
              <a:cs typeface="Arial" panose="020B0604020202020204" pitchFamily="34" charset="0"/>
            </a:endParaRPr>
          </a:p>
          <a:p>
            <a:r>
              <a:rPr lang="es-US" sz="2000" b="1" dirty="0">
                <a:latin typeface="Arial" panose="020B0604020202020204" pitchFamily="34" charset="0"/>
                <a:cs typeface="Arial" panose="020B0604020202020204" pitchFamily="34" charset="0"/>
              </a:rPr>
              <a:t>	</a:t>
            </a:r>
            <a:r>
              <a:rPr lang="es-US" b="1" dirty="0" err="1">
                <a:latin typeface="Courier New" panose="02070309020205020404" pitchFamily="49" charset="0"/>
                <a:cs typeface="Courier New" panose="02070309020205020404" pitchFamily="49" charset="0"/>
              </a:rPr>
              <a:t>int</a:t>
            </a:r>
            <a:r>
              <a:rPr lang="es-US" b="1" dirty="0">
                <a:latin typeface="Courier New" panose="02070309020205020404" pitchFamily="49" charset="0"/>
                <a:cs typeface="Courier New" panose="02070309020205020404" pitchFamily="49" charset="0"/>
              </a:rPr>
              <a:t>[] edades = new </a:t>
            </a:r>
            <a:r>
              <a:rPr lang="es-US" b="1" dirty="0" err="1">
                <a:latin typeface="Courier New" panose="02070309020205020404" pitchFamily="49" charset="0"/>
                <a:cs typeface="Courier New" panose="02070309020205020404" pitchFamily="49" charset="0"/>
              </a:rPr>
              <a:t>int</a:t>
            </a:r>
            <a:r>
              <a:rPr lang="es-US" b="1" dirty="0">
                <a:latin typeface="Courier New" panose="02070309020205020404" pitchFamily="49" charset="0"/>
                <a:cs typeface="Courier New" panose="02070309020205020404" pitchFamily="49" charset="0"/>
              </a:rPr>
              <a:t>[100];</a:t>
            </a:r>
          </a:p>
          <a:p>
            <a:r>
              <a:rPr lang="es-US" b="1" dirty="0">
                <a:latin typeface="Courier New" panose="02070309020205020404" pitchFamily="49" charset="0"/>
                <a:cs typeface="Courier New" panose="02070309020205020404" pitchFamily="49" charset="0"/>
              </a:rPr>
              <a:t>	</a:t>
            </a:r>
            <a:r>
              <a:rPr lang="es-US" b="1" dirty="0" err="1">
                <a:latin typeface="Courier New" panose="02070309020205020404" pitchFamily="49" charset="0"/>
                <a:cs typeface="Courier New" panose="02070309020205020404" pitchFamily="49" charset="0"/>
              </a:rPr>
              <a:t>System.out.print</a:t>
            </a:r>
            <a:r>
              <a:rPr lang="es-US" b="1" dirty="0">
                <a:latin typeface="Courier New" panose="02070309020205020404" pitchFamily="49" charset="0"/>
                <a:cs typeface="Courier New" panose="02070309020205020404" pitchFamily="49" charset="0"/>
              </a:rPr>
              <a:t>(edades[1]);</a:t>
            </a:r>
          </a:p>
          <a:p>
            <a:r>
              <a:rPr lang="es-US" sz="2000" b="1"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xmlns="" val="251475715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Inicialización de Arreglos</a:t>
            </a:r>
            <a:br>
              <a:rPr lang="es-ES_tradnl" b="1" dirty="0"/>
            </a:br>
            <a:r>
              <a:rPr lang="es-ES_tradnl" sz="2800" i="1" dirty="0"/>
              <a:t>Primitivos vs Objetos</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81</a:t>
            </a:fld>
            <a:endParaRPr lang="es-ES_tradnl" dirty="0"/>
          </a:p>
        </p:txBody>
      </p:sp>
      <p:sp>
        <p:nvSpPr>
          <p:cNvPr id="8" name="Marcador de contenido 2"/>
          <p:cNvSpPr>
            <a:spLocks noGrp="1"/>
          </p:cNvSpPr>
          <p:nvPr>
            <p:ph idx="1"/>
          </p:nvPr>
        </p:nvSpPr>
        <p:spPr>
          <a:xfrm>
            <a:off x="628650" y="2160000"/>
            <a:ext cx="7886700" cy="4351338"/>
          </a:xfrm>
        </p:spPr>
        <p:txBody>
          <a:bodyPr>
            <a:normAutofit/>
          </a:bodyPr>
          <a:lstStyle/>
          <a:p>
            <a:pPr marL="571500" indent="-342900">
              <a:lnSpc>
                <a:spcPct val="115000"/>
              </a:lnSpc>
              <a:spcBef>
                <a:spcPts val="0"/>
              </a:spcBef>
            </a:pPr>
            <a:r>
              <a:rPr lang="es-AR" sz="2000" dirty="0"/>
              <a:t>Cuando se instancia un arreglo de primitivos, cada elemento es inicializado de la siguiente manera:</a:t>
            </a:r>
          </a:p>
          <a:p>
            <a:pPr marL="571500" indent="-342900">
              <a:lnSpc>
                <a:spcPct val="115000"/>
              </a:lnSpc>
              <a:spcBef>
                <a:spcPts val="0"/>
              </a:spcBef>
            </a:pPr>
            <a:endParaRPr lang="es-AR" sz="2000" dirty="0"/>
          </a:p>
          <a:p>
            <a:pPr marL="971550" lvl="1" indent="-285750">
              <a:lnSpc>
                <a:spcPct val="115000"/>
              </a:lnSpc>
              <a:spcBef>
                <a:spcPts val="0"/>
              </a:spcBef>
            </a:pPr>
            <a:r>
              <a:rPr lang="es-AR" sz="1800" b="1" dirty="0"/>
              <a:t>numérico</a:t>
            </a:r>
            <a:r>
              <a:rPr lang="es-AR" sz="1800" dirty="0"/>
              <a:t> (</a:t>
            </a:r>
            <a:r>
              <a:rPr lang="es-AR" sz="1800" dirty="0" err="1"/>
              <a:t>int</a:t>
            </a:r>
            <a:r>
              <a:rPr lang="es-AR" sz="1800" dirty="0"/>
              <a:t>, </a:t>
            </a:r>
            <a:r>
              <a:rPr lang="es-AR" sz="1800" dirty="0" err="1"/>
              <a:t>float</a:t>
            </a:r>
            <a:r>
              <a:rPr lang="es-AR" sz="1800" dirty="0"/>
              <a:t>, etc.) es inicializado con el valor </a:t>
            </a:r>
            <a:r>
              <a:rPr lang="es-AR" sz="1800" b="1" dirty="0">
                <a:solidFill>
                  <a:srgbClr val="0000FF"/>
                </a:solidFill>
              </a:rPr>
              <a:t>0 (cero)</a:t>
            </a:r>
          </a:p>
          <a:p>
            <a:pPr marL="971550" lvl="1" indent="-285750">
              <a:lnSpc>
                <a:spcPct val="115000"/>
              </a:lnSpc>
              <a:spcBef>
                <a:spcPts val="0"/>
              </a:spcBef>
            </a:pPr>
            <a:r>
              <a:rPr lang="es-AR" sz="1800" b="1" dirty="0" err="1"/>
              <a:t>char</a:t>
            </a:r>
            <a:r>
              <a:rPr lang="es-AR" sz="1800" dirty="0"/>
              <a:t>, cada elemento es inicializado con el valor </a:t>
            </a:r>
            <a:r>
              <a:rPr lang="es-AR" sz="1800" b="1" dirty="0">
                <a:solidFill>
                  <a:srgbClr val="0000FF"/>
                </a:solidFill>
              </a:rPr>
              <a:t>\u0000</a:t>
            </a:r>
            <a:r>
              <a:rPr lang="es-AR" sz="1800" dirty="0"/>
              <a:t> (</a:t>
            </a:r>
            <a:r>
              <a:rPr lang="es-AR" sz="1800" dirty="0" err="1"/>
              <a:t>caracter</a:t>
            </a:r>
            <a:r>
              <a:rPr lang="es-AR" sz="1800" dirty="0"/>
              <a:t> </a:t>
            </a:r>
            <a:r>
              <a:rPr lang="es-AR" sz="1800" dirty="0" err="1"/>
              <a:t>null</a:t>
            </a:r>
            <a:r>
              <a:rPr lang="es-AR" sz="1800" dirty="0"/>
              <a:t> en UNICODE)</a:t>
            </a:r>
          </a:p>
          <a:p>
            <a:pPr marL="971550" lvl="1" indent="-285750">
              <a:lnSpc>
                <a:spcPct val="115000"/>
              </a:lnSpc>
              <a:spcBef>
                <a:spcPts val="0"/>
              </a:spcBef>
            </a:pPr>
            <a:r>
              <a:rPr lang="es-AR" sz="1800" b="1" dirty="0" err="1"/>
              <a:t>boolean</a:t>
            </a:r>
            <a:r>
              <a:rPr lang="es-AR" sz="1800" dirty="0"/>
              <a:t>, cada elemento es inicializado con valores </a:t>
            </a:r>
            <a:r>
              <a:rPr lang="es-AR" sz="1800" b="1" dirty="0">
                <a:solidFill>
                  <a:srgbClr val="0000FF"/>
                </a:solidFill>
              </a:rPr>
              <a:t>FALSE</a:t>
            </a:r>
          </a:p>
          <a:p>
            <a:pPr indent="0">
              <a:lnSpc>
                <a:spcPct val="115000"/>
              </a:lnSpc>
              <a:spcBef>
                <a:spcPts val="0"/>
              </a:spcBef>
              <a:buNone/>
            </a:pPr>
            <a:endParaRPr lang="es-AR" sz="2000" dirty="0"/>
          </a:p>
          <a:p>
            <a:pPr marL="571500" indent="-342900">
              <a:lnSpc>
                <a:spcPct val="115000"/>
              </a:lnSpc>
              <a:spcBef>
                <a:spcPts val="0"/>
              </a:spcBef>
            </a:pPr>
            <a:r>
              <a:rPr lang="es-AR" sz="2000" dirty="0"/>
              <a:t>Para un arreglo de Objetos (</a:t>
            </a:r>
            <a:r>
              <a:rPr lang="es-AR" sz="2000" dirty="0" err="1"/>
              <a:t>String</a:t>
            </a:r>
            <a:r>
              <a:rPr lang="es-AR" sz="2000" dirty="0"/>
              <a:t>, Date, Persona, etc.) cada elemento del arreglo es inicializado con </a:t>
            </a:r>
            <a:r>
              <a:rPr lang="es-AR" sz="2000" b="1" dirty="0">
                <a:solidFill>
                  <a:srgbClr val="0000FF"/>
                </a:solidFill>
              </a:rPr>
              <a:t>NULL</a:t>
            </a:r>
            <a:r>
              <a:rPr lang="es-AR" sz="2000" dirty="0"/>
              <a:t>.</a:t>
            </a:r>
          </a:p>
          <a:p>
            <a:pPr lvl="0" indent="0">
              <a:lnSpc>
                <a:spcPct val="115000"/>
              </a:lnSpc>
              <a:spcBef>
                <a:spcPts val="0"/>
              </a:spcBef>
              <a:buNone/>
            </a:pPr>
            <a:endParaRPr lang="es-AR" sz="2000" b="1" dirty="0">
              <a:solidFill>
                <a:srgbClr val="0000FF"/>
              </a:solidFill>
            </a:endParaRPr>
          </a:p>
          <a:p>
            <a:pPr lvl="0" indent="0">
              <a:lnSpc>
                <a:spcPct val="115000"/>
              </a:lnSpc>
              <a:spcBef>
                <a:spcPts val="0"/>
              </a:spcBef>
              <a:buNone/>
            </a:pPr>
            <a:endParaRPr lang="es-AR" sz="2000" dirty="0"/>
          </a:p>
          <a:p>
            <a:pPr indent="0">
              <a:lnSpc>
                <a:spcPct val="115000"/>
              </a:lnSpc>
              <a:spcBef>
                <a:spcPts val="0"/>
              </a:spcBef>
              <a:buNone/>
            </a:pPr>
            <a:endParaRPr lang="es-AR" sz="2000" dirty="0">
              <a:solidFill>
                <a:schemeClr val="dk1"/>
              </a:solidFill>
            </a:endParaRPr>
          </a:p>
          <a:p>
            <a:pPr lvl="0" indent="0">
              <a:lnSpc>
                <a:spcPct val="115000"/>
              </a:lnSpc>
              <a:spcBef>
                <a:spcPts val="0"/>
              </a:spcBef>
              <a:buNone/>
            </a:pPr>
            <a:endParaRPr lang="es-AR" sz="2000" dirty="0"/>
          </a:p>
          <a:p>
            <a:pPr marL="0" indent="0" algn="just">
              <a:lnSpc>
                <a:spcPct val="150000"/>
              </a:lnSpc>
              <a:spcBef>
                <a:spcPts val="0"/>
              </a:spcBef>
              <a:buClr>
                <a:schemeClr val="dk1"/>
              </a:buClr>
              <a:buSzPct val="44000"/>
              <a:buNone/>
            </a:pPr>
            <a:endParaRPr lang="es-A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84637068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85121" y="900000"/>
            <a:ext cx="8434718" cy="1220315"/>
          </a:xfrm>
        </p:spPr>
        <p:txBody>
          <a:bodyPr>
            <a:normAutofit/>
          </a:bodyPr>
          <a:lstStyle/>
          <a:p>
            <a:r>
              <a:rPr lang="es-ES_tradnl" sz="3600" b="1" dirty="0"/>
              <a:t>Inicialización de Arreglos con valores</a:t>
            </a:r>
          </a:p>
        </p:txBody>
      </p:sp>
      <p:sp>
        <p:nvSpPr>
          <p:cNvPr id="3" name="Marcador de contenido 2"/>
          <p:cNvSpPr>
            <a:spLocks noGrp="1"/>
          </p:cNvSpPr>
          <p:nvPr>
            <p:ph idx="1"/>
          </p:nvPr>
        </p:nvSpPr>
        <p:spPr/>
        <p:txBody>
          <a:bodyPr/>
          <a:lstStyle/>
          <a:p>
            <a:r>
              <a:rPr lang="es-AR" sz="2400" dirty="0"/>
              <a:t>Después de la creación de un objeto arreglo, se pueden llenar sus elementos por posición:</a:t>
            </a:r>
          </a:p>
          <a:p>
            <a:pPr marL="0" indent="0">
              <a:buNone/>
            </a:pPr>
            <a:r>
              <a:rPr lang="es-AR" sz="2000" b="1" dirty="0">
                <a:solidFill>
                  <a:srgbClr val="FF0000"/>
                </a:solidFill>
                <a:latin typeface="Courier New"/>
                <a:ea typeface="Courier New"/>
                <a:cs typeface="Courier New"/>
                <a:sym typeface="Courier New"/>
              </a:rPr>
              <a:t>	</a:t>
            </a:r>
            <a:r>
              <a:rPr lang="es-AR" sz="2000" b="1" dirty="0" err="1">
                <a:solidFill>
                  <a:srgbClr val="FF0000"/>
                </a:solidFill>
                <a:latin typeface="Courier New"/>
                <a:ea typeface="Courier New"/>
                <a:cs typeface="Courier New"/>
                <a:sym typeface="Courier New"/>
              </a:rPr>
              <a:t>identificadorArreglo</a:t>
            </a:r>
            <a:r>
              <a:rPr lang="es-AR" sz="2000" b="1" dirty="0">
                <a:solidFill>
                  <a:srgbClr val="FF0000"/>
                </a:solidFill>
                <a:latin typeface="Courier New"/>
                <a:ea typeface="Courier New"/>
                <a:cs typeface="Courier New"/>
                <a:sym typeface="Courier New"/>
              </a:rPr>
              <a:t> [</a:t>
            </a:r>
            <a:r>
              <a:rPr lang="es-AR" sz="2000" b="1" dirty="0" err="1">
                <a:solidFill>
                  <a:srgbClr val="FF0000"/>
                </a:solidFill>
                <a:latin typeface="Courier New"/>
                <a:ea typeface="Courier New"/>
                <a:cs typeface="Courier New"/>
                <a:sym typeface="Courier New"/>
              </a:rPr>
              <a:t>indice</a:t>
            </a:r>
            <a:r>
              <a:rPr lang="es-AR" sz="2000" b="1" dirty="0">
                <a:solidFill>
                  <a:srgbClr val="FF0000"/>
                </a:solidFill>
                <a:latin typeface="Courier New"/>
                <a:ea typeface="Courier New"/>
                <a:cs typeface="Courier New"/>
                <a:sym typeface="Courier New"/>
              </a:rPr>
              <a:t>] = valor;</a:t>
            </a:r>
          </a:p>
          <a:p>
            <a:pPr marL="0" lvl="0" indent="0">
              <a:buNone/>
            </a:pPr>
            <a:endParaRPr lang="es-AR" dirty="0"/>
          </a:p>
          <a:p>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82</a:t>
            </a:fld>
            <a:endParaRPr lang="es-ES_tradnl" dirty="0"/>
          </a:p>
        </p:txBody>
      </p:sp>
      <p:pic>
        <p:nvPicPr>
          <p:cNvPr id="6" name="Shape 212" descr="arreglos-11.png"/>
          <p:cNvPicPr preferRelativeResize="0"/>
          <p:nvPr/>
        </p:nvPicPr>
        <p:blipFill>
          <a:blip r:embed="rId2">
            <a:alphaModFix/>
          </a:blip>
          <a:stretch>
            <a:fillRect/>
          </a:stretch>
        </p:blipFill>
        <p:spPr>
          <a:xfrm>
            <a:off x="354640" y="3785725"/>
            <a:ext cx="8434719" cy="2728739"/>
          </a:xfrm>
          <a:prstGeom prst="rect">
            <a:avLst/>
          </a:prstGeom>
          <a:noFill/>
          <a:ln>
            <a:noFill/>
          </a:ln>
        </p:spPr>
      </p:pic>
    </p:spTree>
    <p:extLst>
      <p:ext uri="{BB962C8B-B14F-4D97-AF65-F5344CB8AC3E}">
        <p14:creationId xmlns:p14="http://schemas.microsoft.com/office/powerpoint/2010/main" xmlns="" val="27462325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28650" y="2160000"/>
            <a:ext cx="8119110" cy="4351338"/>
          </a:xfrm>
        </p:spPr>
        <p:txBody>
          <a:bodyPr>
            <a:normAutofit fontScale="85000" lnSpcReduction="10000"/>
          </a:bodyPr>
          <a:lstStyle/>
          <a:p>
            <a:r>
              <a:rPr lang="es-AR" sz="2000" dirty="0"/>
              <a:t>Si al momento de declarar un arreglo se conocen los valores que se desean almacenar, se puede realizar su </a:t>
            </a:r>
            <a:r>
              <a:rPr lang="es-AR" sz="2000" dirty="0">
                <a:solidFill>
                  <a:srgbClr val="FF0000"/>
                </a:solidFill>
              </a:rPr>
              <a:t>declaración</a:t>
            </a:r>
            <a:r>
              <a:rPr lang="es-AR" sz="2000" dirty="0"/>
              <a:t>, </a:t>
            </a:r>
            <a:r>
              <a:rPr lang="es-AR" sz="2000" dirty="0">
                <a:solidFill>
                  <a:srgbClr val="FF0000"/>
                </a:solidFill>
              </a:rPr>
              <a:t>instanciación</a:t>
            </a:r>
            <a:r>
              <a:rPr lang="es-AR" sz="2000" dirty="0"/>
              <a:t> e </a:t>
            </a:r>
            <a:r>
              <a:rPr lang="es-AR" sz="2000" dirty="0">
                <a:solidFill>
                  <a:srgbClr val="FF0000"/>
                </a:solidFill>
              </a:rPr>
              <a:t>inicialización</a:t>
            </a:r>
            <a:r>
              <a:rPr lang="es-AR" sz="2000" dirty="0"/>
              <a:t> en la misma línea de código</a:t>
            </a:r>
          </a:p>
          <a:p>
            <a:pPr marL="0" lvl="0" indent="0">
              <a:buNone/>
            </a:pPr>
            <a:endParaRPr lang="es-AR" sz="2400" dirty="0"/>
          </a:p>
          <a:p>
            <a:pPr marL="457200" lvl="1" indent="0">
              <a:buNone/>
            </a:pPr>
            <a:r>
              <a:rPr lang="es-AR" sz="1900" b="1" dirty="0">
                <a:solidFill>
                  <a:srgbClr val="FF0000"/>
                </a:solidFill>
                <a:latin typeface="Courier New"/>
                <a:ea typeface="Courier New"/>
                <a:cs typeface="Courier New"/>
                <a:sym typeface="Courier New"/>
              </a:rPr>
              <a:t>tipo[] </a:t>
            </a:r>
            <a:r>
              <a:rPr lang="es-AR" sz="1900" b="1" dirty="0" err="1">
                <a:solidFill>
                  <a:srgbClr val="FF0000"/>
                </a:solidFill>
                <a:latin typeface="Courier New"/>
                <a:ea typeface="Courier New"/>
                <a:cs typeface="Courier New"/>
                <a:sym typeface="Courier New"/>
              </a:rPr>
              <a:t>idArreglo</a:t>
            </a:r>
            <a:r>
              <a:rPr lang="es-AR" sz="1900" b="1" dirty="0">
                <a:solidFill>
                  <a:srgbClr val="FF0000"/>
                </a:solidFill>
                <a:latin typeface="Courier New"/>
                <a:ea typeface="Courier New"/>
                <a:cs typeface="Courier New"/>
                <a:sym typeface="Courier New"/>
              </a:rPr>
              <a:t> = { </a:t>
            </a:r>
          </a:p>
          <a:p>
            <a:pPr marL="457200" lvl="1" indent="0">
              <a:buNone/>
            </a:pPr>
            <a:r>
              <a:rPr lang="es-AR" sz="1900" b="1" dirty="0">
                <a:solidFill>
                  <a:srgbClr val="FF0000"/>
                </a:solidFill>
                <a:latin typeface="Courier New"/>
                <a:ea typeface="Courier New"/>
                <a:cs typeface="Courier New"/>
                <a:sym typeface="Courier New"/>
              </a:rPr>
              <a:t>     lista de valores o expresiones separadas por “ , ”</a:t>
            </a:r>
          </a:p>
          <a:p>
            <a:pPr marL="457200" lvl="1" indent="0">
              <a:buNone/>
            </a:pPr>
            <a:r>
              <a:rPr lang="es-AR" sz="1900" b="1" dirty="0">
                <a:solidFill>
                  <a:srgbClr val="FF0000"/>
                </a:solidFill>
                <a:latin typeface="Courier New"/>
                <a:ea typeface="Courier New"/>
                <a:cs typeface="Courier New"/>
                <a:sym typeface="Courier New"/>
              </a:rPr>
              <a:t>};</a:t>
            </a:r>
          </a:p>
          <a:p>
            <a:pPr marL="0" lvl="0" indent="0">
              <a:buNone/>
            </a:pPr>
            <a:endParaRPr lang="es-US" sz="1800" b="1" dirty="0">
              <a:solidFill>
                <a:srgbClr val="FF0000"/>
              </a:solidFill>
              <a:latin typeface="Courier New"/>
              <a:ea typeface="Courier New"/>
              <a:cs typeface="Courier New"/>
              <a:sym typeface="Courier New"/>
            </a:endParaRPr>
          </a:p>
          <a:p>
            <a:pPr lvl="0">
              <a:spcBef>
                <a:spcPts val="0"/>
              </a:spcBef>
              <a:buClr>
                <a:schemeClr val="dk1"/>
              </a:buClr>
              <a:buSzPct val="50000"/>
              <a:buNone/>
            </a:pPr>
            <a:r>
              <a:rPr lang="es-AR" sz="2000" dirty="0"/>
              <a:t>Donde:</a:t>
            </a:r>
          </a:p>
          <a:p>
            <a:pPr marL="514350" lvl="0" indent="-285750">
              <a:lnSpc>
                <a:spcPct val="125000"/>
              </a:lnSpc>
              <a:spcBef>
                <a:spcPts val="0"/>
              </a:spcBef>
              <a:buSzPct val="100000"/>
            </a:pPr>
            <a:r>
              <a:rPr lang="es-AR" sz="2000" b="1" dirty="0"/>
              <a:t>tipo: </a:t>
            </a:r>
            <a:r>
              <a:rPr lang="es-AR" sz="2000" dirty="0"/>
              <a:t>representa al tipo de dato primitivo o al tipo del objeto</a:t>
            </a:r>
          </a:p>
          <a:p>
            <a:pPr marL="514350" lvl="0" indent="-285750">
              <a:lnSpc>
                <a:spcPct val="125000"/>
              </a:lnSpc>
              <a:spcBef>
                <a:spcPts val="0"/>
              </a:spcBef>
              <a:buSzPct val="100000"/>
            </a:pPr>
            <a:r>
              <a:rPr lang="es-AR" sz="2000" b="1" dirty="0"/>
              <a:t>los corchetes([]): </a:t>
            </a:r>
            <a:r>
              <a:rPr lang="es-AR" sz="2000" dirty="0"/>
              <a:t>informan al compilador que se está declarando un objeto</a:t>
            </a:r>
          </a:p>
          <a:p>
            <a:pPr marL="514350" lvl="0" indent="-285750">
              <a:lnSpc>
                <a:spcPct val="125000"/>
              </a:lnSpc>
              <a:spcBef>
                <a:spcPts val="0"/>
              </a:spcBef>
              <a:buSzPct val="100000"/>
            </a:pPr>
            <a:r>
              <a:rPr lang="es-AR" sz="2000" b="1" dirty="0" err="1"/>
              <a:t>idArreglo</a:t>
            </a:r>
            <a:r>
              <a:rPr lang="es-AR" sz="2000" b="1" dirty="0"/>
              <a:t>: </a:t>
            </a:r>
            <a:r>
              <a:rPr lang="es-AR" sz="2000" dirty="0"/>
              <a:t>es el nombre que se está asignando para referirse al objeto</a:t>
            </a:r>
          </a:p>
          <a:p>
            <a:pPr marL="514350" lvl="0" indent="-285750">
              <a:lnSpc>
                <a:spcPct val="125000"/>
              </a:lnSpc>
              <a:spcBef>
                <a:spcPts val="0"/>
              </a:spcBef>
              <a:buSzPct val="100000"/>
            </a:pPr>
            <a:r>
              <a:rPr lang="es-AR" sz="2000" b="1" dirty="0"/>
              <a:t>Lista de valores o expresiones separados por coma: </a:t>
            </a:r>
            <a:r>
              <a:rPr lang="es-AR" sz="2000" dirty="0"/>
              <a:t>representa la lista de valores que se desea almacenar en el arreglo o una lista de expresiones cuyos resultados serán almacenado en el arreglo</a:t>
            </a:r>
            <a:endParaRPr lang="es-AR" sz="2100" dirty="0">
              <a:sym typeface="Courier New"/>
            </a:endParaRP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83</a:t>
            </a:fld>
            <a:endParaRPr lang="es-ES_tradnl" dirty="0"/>
          </a:p>
        </p:txBody>
      </p:sp>
      <p:sp>
        <p:nvSpPr>
          <p:cNvPr id="8" name="Título 1"/>
          <p:cNvSpPr>
            <a:spLocks noGrp="1"/>
          </p:cNvSpPr>
          <p:nvPr>
            <p:ph type="title"/>
          </p:nvPr>
        </p:nvSpPr>
        <p:spPr>
          <a:xfrm>
            <a:off x="385121" y="900000"/>
            <a:ext cx="8434718" cy="1220315"/>
          </a:xfrm>
        </p:spPr>
        <p:txBody>
          <a:bodyPr>
            <a:normAutofit/>
          </a:bodyPr>
          <a:lstStyle/>
          <a:p>
            <a:r>
              <a:rPr lang="es-ES_tradnl" sz="3600" b="1"/>
              <a:t>Inicialización de Arreglos con valores</a:t>
            </a:r>
            <a:endParaRPr lang="es-ES_tradnl" sz="3600" b="1" dirty="0"/>
          </a:p>
        </p:txBody>
      </p:sp>
    </p:spTree>
    <p:extLst>
      <p:ext uri="{BB962C8B-B14F-4D97-AF65-F5344CB8AC3E}">
        <p14:creationId xmlns:p14="http://schemas.microsoft.com/office/powerpoint/2010/main" xmlns="" val="21753782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76073" y="900000"/>
            <a:ext cx="8539327" cy="1220315"/>
          </a:xfrm>
        </p:spPr>
        <p:txBody>
          <a:bodyPr>
            <a:noAutofit/>
          </a:bodyPr>
          <a:lstStyle/>
          <a:p>
            <a:r>
              <a:rPr lang="es-ES_tradnl" sz="3600" b="1" dirty="0"/>
              <a:t>Inicialización de Arreglos con valores</a:t>
            </a:r>
            <a:br>
              <a:rPr lang="es-ES_tradnl" sz="3600" b="1" dirty="0"/>
            </a:br>
            <a:r>
              <a:rPr lang="es-ES_tradnl" sz="2800" i="1" dirty="0"/>
              <a:t>Ejemplos</a:t>
            </a:r>
            <a:endParaRPr lang="es-ES_tradnl" sz="3600" i="1"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84</a:t>
            </a:fld>
            <a:endParaRPr lang="es-ES_tradnl" dirty="0"/>
          </a:p>
        </p:txBody>
      </p:sp>
      <p:pic>
        <p:nvPicPr>
          <p:cNvPr id="4" name="Imagen 3"/>
          <p:cNvPicPr>
            <a:picLocks noChangeAspect="1"/>
          </p:cNvPicPr>
          <p:nvPr/>
        </p:nvPicPr>
        <p:blipFill>
          <a:blip r:embed="rId2"/>
          <a:stretch>
            <a:fillRect/>
          </a:stretch>
        </p:blipFill>
        <p:spPr>
          <a:xfrm>
            <a:off x="376073" y="2438400"/>
            <a:ext cx="8323109" cy="3769598"/>
          </a:xfrm>
          <a:prstGeom prst="rect">
            <a:avLst/>
          </a:prstGeom>
        </p:spPr>
      </p:pic>
    </p:spTree>
    <p:extLst>
      <p:ext uri="{BB962C8B-B14F-4D97-AF65-F5344CB8AC3E}">
        <p14:creationId xmlns:p14="http://schemas.microsoft.com/office/powerpoint/2010/main" xmlns="" val="69550925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Acceso a un valor</a:t>
            </a:r>
          </a:p>
        </p:txBody>
      </p:sp>
      <p:sp>
        <p:nvSpPr>
          <p:cNvPr id="3" name="Marcador de contenido 2"/>
          <p:cNvSpPr>
            <a:spLocks noGrp="1"/>
          </p:cNvSpPr>
          <p:nvPr>
            <p:ph idx="1"/>
          </p:nvPr>
        </p:nvSpPr>
        <p:spPr>
          <a:xfrm>
            <a:off x="628650" y="2160000"/>
            <a:ext cx="8301990" cy="4351338"/>
          </a:xfrm>
        </p:spPr>
        <p:txBody>
          <a:bodyPr>
            <a:noAutofit/>
          </a:bodyPr>
          <a:lstStyle/>
          <a:p>
            <a:pPr>
              <a:spcBef>
                <a:spcPts val="0"/>
              </a:spcBef>
            </a:pPr>
            <a:r>
              <a:rPr lang="es-AR" sz="2400" dirty="0"/>
              <a:t>Cada elemento de un arreglo es accedido usando su </a:t>
            </a:r>
            <a:r>
              <a:rPr lang="es-AR" sz="2400" dirty="0">
                <a:solidFill>
                  <a:srgbClr val="FF0000"/>
                </a:solidFill>
              </a:rPr>
              <a:t>índice.</a:t>
            </a:r>
            <a:r>
              <a:rPr lang="es-AR" sz="2400" dirty="0"/>
              <a:t> Para acceder a un valor en un arreglo, hay que  indicar dentro de los corchetes el número de índice</a:t>
            </a:r>
          </a:p>
          <a:p>
            <a:pPr>
              <a:spcBef>
                <a:spcPts val="0"/>
              </a:spcBef>
            </a:pPr>
            <a:r>
              <a:rPr lang="es-AR" sz="2400" dirty="0"/>
              <a:t>Por ej.:</a:t>
            </a:r>
          </a:p>
          <a:p>
            <a:pPr marL="0" lvl="0" indent="0">
              <a:spcBef>
                <a:spcPts val="0"/>
              </a:spcBef>
              <a:buNone/>
            </a:pPr>
            <a:endParaRPr lang="es-US" sz="2400" dirty="0"/>
          </a:p>
          <a:p>
            <a:pPr marL="0" indent="0">
              <a:spcBef>
                <a:spcPts val="0"/>
              </a:spcBef>
              <a:buNone/>
            </a:pPr>
            <a:r>
              <a:rPr lang="es-AR" sz="2400" dirty="0">
                <a:latin typeface="Courier New"/>
                <a:ea typeface="Courier New"/>
                <a:cs typeface="Courier New"/>
                <a:sym typeface="Courier New"/>
              </a:rPr>
              <a:t>	</a:t>
            </a:r>
            <a:r>
              <a:rPr lang="es-AR" sz="2400" dirty="0">
                <a:solidFill>
                  <a:srgbClr val="FF0000"/>
                </a:solidFill>
                <a:latin typeface="Courier New"/>
                <a:ea typeface="Courier New"/>
                <a:cs typeface="Courier New"/>
                <a:sym typeface="Courier New"/>
              </a:rPr>
              <a:t>	</a:t>
            </a:r>
            <a:r>
              <a:rPr lang="es-AR" sz="2400" b="1" dirty="0" err="1">
                <a:solidFill>
                  <a:srgbClr val="FF0000"/>
                </a:solidFill>
                <a:latin typeface="Courier New"/>
                <a:ea typeface="Courier New"/>
                <a:cs typeface="Courier New"/>
                <a:sym typeface="Courier New"/>
              </a:rPr>
              <a:t>int</a:t>
            </a:r>
            <a:r>
              <a:rPr lang="es-AR" sz="2400" b="1" dirty="0">
                <a:solidFill>
                  <a:srgbClr val="FF0000"/>
                </a:solidFill>
                <a:latin typeface="Courier New"/>
                <a:ea typeface="Courier New"/>
                <a:cs typeface="Courier New"/>
                <a:sym typeface="Courier New"/>
              </a:rPr>
              <a:t>[] edades = {24,2,65};</a:t>
            </a:r>
          </a:p>
          <a:p>
            <a:pPr marL="0" lvl="0" indent="0">
              <a:spcBef>
                <a:spcPts val="0"/>
              </a:spcBef>
              <a:buNone/>
            </a:pPr>
            <a:endParaRPr lang="es-US" sz="2400" dirty="0">
              <a:latin typeface="Courier New"/>
              <a:cs typeface="Courier New"/>
              <a:sym typeface="Courier New"/>
            </a:endParaRPr>
          </a:p>
          <a:p>
            <a:pPr marL="419100" indent="-342900">
              <a:lnSpc>
                <a:spcPct val="150000"/>
              </a:lnSpc>
              <a:spcBef>
                <a:spcPts val="0"/>
              </a:spcBef>
              <a:buSzPct val="100000"/>
            </a:pPr>
            <a:endParaRPr lang="es-AR" sz="2000" dirty="0"/>
          </a:p>
          <a:p>
            <a:pPr marL="419100" indent="-342900">
              <a:lnSpc>
                <a:spcPct val="150000"/>
              </a:lnSpc>
              <a:spcBef>
                <a:spcPts val="0"/>
              </a:spcBef>
              <a:buSzPct val="100000"/>
            </a:pPr>
            <a:r>
              <a:rPr lang="es-AR" sz="2000" dirty="0"/>
              <a:t>¿Cómo hacemos</a:t>
            </a:r>
            <a:r>
              <a:rPr lang="es-AR" sz="2000" dirty="0">
                <a:solidFill>
                  <a:schemeClr val="dk1"/>
                </a:solidFill>
              </a:rPr>
              <a:t> para acceder al valor 24</a:t>
            </a:r>
            <a:r>
              <a:rPr lang="es-AR" sz="2000" dirty="0"/>
              <a:t>?		</a:t>
            </a:r>
            <a:r>
              <a:rPr lang="es-AR" sz="2000" dirty="0">
                <a:solidFill>
                  <a:srgbClr val="FF0000"/>
                </a:solidFill>
              </a:rPr>
              <a:t>edades[0]</a:t>
            </a:r>
            <a:endParaRPr lang="es-AR" sz="2000" dirty="0"/>
          </a:p>
          <a:p>
            <a:pPr marL="419100" indent="-342900">
              <a:lnSpc>
                <a:spcPct val="150000"/>
              </a:lnSpc>
              <a:spcBef>
                <a:spcPts val="0"/>
              </a:spcBef>
              <a:buSzPct val="100000"/>
            </a:pPr>
            <a:r>
              <a:rPr lang="es-AR" sz="2000" dirty="0"/>
              <a:t>¿Qué retorna la siguiente línea?: edades[2]		</a:t>
            </a:r>
            <a:r>
              <a:rPr lang="es-AR" sz="2000" dirty="0">
                <a:solidFill>
                  <a:srgbClr val="FF0000"/>
                </a:solidFill>
              </a:rPr>
              <a:t>65</a:t>
            </a:r>
          </a:p>
          <a:p>
            <a:pPr marL="419100" indent="-342900">
              <a:lnSpc>
                <a:spcPct val="150000"/>
              </a:lnSpc>
              <a:spcBef>
                <a:spcPts val="0"/>
              </a:spcBef>
              <a:buSzPct val="100000"/>
            </a:pPr>
            <a:r>
              <a:rPr lang="es-AR" sz="2000" dirty="0"/>
              <a:t>Y ¿la siguiente línea?: </a:t>
            </a:r>
            <a:r>
              <a:rPr lang="es-AR" sz="2000" dirty="0">
                <a:solidFill>
                  <a:schemeClr val="dk1"/>
                </a:solidFill>
              </a:rPr>
              <a:t>edades[3]			</a:t>
            </a:r>
            <a:r>
              <a:rPr lang="es-AR" sz="2000" dirty="0">
                <a:solidFill>
                  <a:srgbClr val="FF0000"/>
                </a:solidFill>
              </a:rPr>
              <a:t>error! Por qué?</a:t>
            </a:r>
          </a:p>
          <a:p>
            <a:pPr marL="0" lvl="0" indent="0">
              <a:spcBef>
                <a:spcPts val="0"/>
              </a:spcBef>
              <a:buNone/>
            </a:pPr>
            <a:endParaRPr lang="es-AR" sz="2400" dirty="0"/>
          </a:p>
          <a:p>
            <a:pPr lvl="0">
              <a:spcBef>
                <a:spcPts val="0"/>
              </a:spcBef>
              <a:buNone/>
            </a:pPr>
            <a:endParaRPr lang="es-AR" sz="2400" dirty="0">
              <a:solidFill>
                <a:srgbClr val="FF0000"/>
              </a:solidFill>
            </a:endParaRPr>
          </a:p>
          <a:p>
            <a:endParaRPr lang="es-ES_tradnl" sz="24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85</a:t>
            </a:fld>
            <a:endParaRPr lang="es-ES_tradnl" dirty="0"/>
          </a:p>
        </p:txBody>
      </p:sp>
    </p:spTree>
    <p:extLst>
      <p:ext uri="{BB962C8B-B14F-4D97-AF65-F5344CB8AC3E}">
        <p14:creationId xmlns:p14="http://schemas.microsoft.com/office/powerpoint/2010/main" xmlns="" val="697980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Almacenamiento en memoria</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86</a:t>
            </a:fld>
            <a:endParaRPr lang="es-ES_tradnl" dirty="0"/>
          </a:p>
        </p:txBody>
      </p:sp>
      <p:pic>
        <p:nvPicPr>
          <p:cNvPr id="6" name="Shape 237" descr="arreglos-15.png"/>
          <p:cNvPicPr preferRelativeResize="0"/>
          <p:nvPr/>
        </p:nvPicPr>
        <p:blipFill>
          <a:blip r:embed="rId2">
            <a:alphaModFix/>
          </a:blip>
          <a:stretch>
            <a:fillRect/>
          </a:stretch>
        </p:blipFill>
        <p:spPr>
          <a:xfrm>
            <a:off x="368201" y="2438399"/>
            <a:ext cx="8554184" cy="3490621"/>
          </a:xfrm>
          <a:prstGeom prst="rect">
            <a:avLst/>
          </a:prstGeom>
          <a:noFill/>
          <a:ln>
            <a:noFill/>
          </a:ln>
        </p:spPr>
      </p:pic>
    </p:spTree>
    <p:extLst>
      <p:ext uri="{BB962C8B-B14F-4D97-AF65-F5344CB8AC3E}">
        <p14:creationId xmlns:p14="http://schemas.microsoft.com/office/powerpoint/2010/main" xmlns="" val="201519266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49" y="900000"/>
            <a:ext cx="8202297" cy="1220315"/>
          </a:xfrm>
        </p:spPr>
        <p:txBody>
          <a:bodyPr/>
          <a:lstStyle/>
          <a:p>
            <a:r>
              <a:rPr lang="es-ES_tradnl" b="1" dirty="0"/>
              <a:t>Almacenamiento en memoria (2)</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87</a:t>
            </a:fld>
            <a:endParaRPr lang="es-ES_tradnl" dirty="0"/>
          </a:p>
        </p:txBody>
      </p:sp>
      <p:pic>
        <p:nvPicPr>
          <p:cNvPr id="7" name="Shape 244" descr="arreglos-16.png"/>
          <p:cNvPicPr preferRelativeResize="0"/>
          <p:nvPr/>
        </p:nvPicPr>
        <p:blipFill>
          <a:blip r:embed="rId2">
            <a:alphaModFix/>
          </a:blip>
          <a:stretch>
            <a:fillRect/>
          </a:stretch>
        </p:blipFill>
        <p:spPr>
          <a:xfrm>
            <a:off x="445770" y="2348604"/>
            <a:ext cx="8385177" cy="3319034"/>
          </a:xfrm>
          <a:prstGeom prst="rect">
            <a:avLst/>
          </a:prstGeom>
          <a:noFill/>
          <a:ln>
            <a:noFill/>
          </a:ln>
        </p:spPr>
      </p:pic>
    </p:spTree>
    <p:extLst>
      <p:ext uri="{BB962C8B-B14F-4D97-AF65-F5344CB8AC3E}">
        <p14:creationId xmlns:p14="http://schemas.microsoft.com/office/powerpoint/2010/main" xmlns="" val="224745162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Longitud</a:t>
            </a:r>
          </a:p>
        </p:txBody>
      </p:sp>
      <p:sp>
        <p:nvSpPr>
          <p:cNvPr id="3" name="Marcador de contenido 2"/>
          <p:cNvSpPr>
            <a:spLocks noGrp="1"/>
          </p:cNvSpPr>
          <p:nvPr>
            <p:ph idx="1"/>
          </p:nvPr>
        </p:nvSpPr>
        <p:spPr/>
        <p:txBody>
          <a:bodyPr>
            <a:normAutofit fontScale="77500" lnSpcReduction="20000"/>
          </a:bodyPr>
          <a:lstStyle/>
          <a:p>
            <a:pPr>
              <a:lnSpc>
                <a:spcPct val="120000"/>
              </a:lnSpc>
            </a:pPr>
            <a:r>
              <a:rPr lang="es-AR" dirty="0"/>
              <a:t>Todos los objetos </a:t>
            </a:r>
            <a:r>
              <a:rPr lang="es-AR" dirty="0" err="1"/>
              <a:t>Array</a:t>
            </a:r>
            <a:r>
              <a:rPr lang="es-AR" dirty="0"/>
              <a:t> tienen una variable atributo </a:t>
            </a:r>
            <a:r>
              <a:rPr lang="es-AR" b="1" dirty="0" err="1">
                <a:solidFill>
                  <a:srgbClr val="FF0000"/>
                </a:solidFill>
              </a:rPr>
              <a:t>length</a:t>
            </a:r>
            <a:r>
              <a:rPr lang="es-AR" b="1" dirty="0">
                <a:solidFill>
                  <a:srgbClr val="FF0000"/>
                </a:solidFill>
              </a:rPr>
              <a:t> </a:t>
            </a:r>
            <a:r>
              <a:rPr lang="es-AR" dirty="0"/>
              <a:t>que contiene el </a:t>
            </a:r>
            <a:r>
              <a:rPr lang="es-AR" b="1" dirty="0">
                <a:solidFill>
                  <a:srgbClr val="FF0000"/>
                </a:solidFill>
              </a:rPr>
              <a:t>largo </a:t>
            </a:r>
            <a:r>
              <a:rPr lang="es-AR" dirty="0"/>
              <a:t>del arreglo</a:t>
            </a:r>
          </a:p>
          <a:p>
            <a:r>
              <a:rPr lang="es-AR" dirty="0"/>
              <a:t>Para el siguiente ejemplo: </a:t>
            </a:r>
          </a:p>
          <a:p>
            <a:pPr marL="0" lvl="0" indent="0">
              <a:buNone/>
            </a:pPr>
            <a:endParaRPr lang="es-AR" dirty="0"/>
          </a:p>
          <a:p>
            <a:pPr marL="0" lvl="0" indent="0">
              <a:buNone/>
            </a:pPr>
            <a:r>
              <a:rPr lang="es-AR" sz="3100" dirty="0">
                <a:solidFill>
                  <a:srgbClr val="FF0000"/>
                </a:solidFill>
                <a:latin typeface="Courier New" panose="02070309020205020404" pitchFamily="49" charset="0"/>
                <a:cs typeface="Courier New" panose="02070309020205020404" pitchFamily="49" charset="0"/>
              </a:rPr>
              <a:t>	</a:t>
            </a:r>
            <a:r>
              <a:rPr lang="es-AR" sz="3100" b="1" dirty="0" err="1">
                <a:solidFill>
                  <a:srgbClr val="FF0000"/>
                </a:solidFill>
                <a:latin typeface="Courier New" panose="02070309020205020404" pitchFamily="49" charset="0"/>
                <a:cs typeface="Courier New" panose="02070309020205020404" pitchFamily="49" charset="0"/>
              </a:rPr>
              <a:t>int</a:t>
            </a:r>
            <a:r>
              <a:rPr lang="es-AR" sz="3100" b="1" dirty="0">
                <a:solidFill>
                  <a:srgbClr val="FF0000"/>
                </a:solidFill>
                <a:latin typeface="Courier New" panose="02070309020205020404" pitchFamily="49" charset="0"/>
                <a:cs typeface="Courier New" panose="02070309020205020404" pitchFamily="49" charset="0"/>
              </a:rPr>
              <a:t> [] edades = new </a:t>
            </a:r>
            <a:r>
              <a:rPr lang="es-AR" sz="3100" b="1" dirty="0" err="1">
                <a:solidFill>
                  <a:srgbClr val="FF0000"/>
                </a:solidFill>
                <a:latin typeface="Courier New" panose="02070309020205020404" pitchFamily="49" charset="0"/>
                <a:cs typeface="Courier New" panose="02070309020205020404" pitchFamily="49" charset="0"/>
              </a:rPr>
              <a:t>int</a:t>
            </a:r>
            <a:r>
              <a:rPr lang="es-AR" sz="3100" b="1" dirty="0">
                <a:solidFill>
                  <a:srgbClr val="FF0000"/>
                </a:solidFill>
                <a:latin typeface="Courier New" panose="02070309020205020404" pitchFamily="49" charset="0"/>
                <a:cs typeface="Courier New" panose="02070309020205020404" pitchFamily="49" charset="0"/>
              </a:rPr>
              <a:t> [10] </a:t>
            </a:r>
          </a:p>
          <a:p>
            <a:pPr marL="0" lvl="0" indent="0">
              <a:buNone/>
            </a:pPr>
            <a:endParaRPr lang="es-AR" dirty="0"/>
          </a:p>
          <a:p>
            <a:pPr marL="0" lvl="0" indent="0">
              <a:buNone/>
            </a:pPr>
            <a:r>
              <a:rPr lang="es-AR" b="1" dirty="0"/>
              <a:t>Cuáles son los límites del mismo?</a:t>
            </a:r>
          </a:p>
          <a:p>
            <a:pPr marL="457200" lvl="0" indent="-419100">
              <a:lnSpc>
                <a:spcPct val="150000"/>
              </a:lnSpc>
              <a:spcBef>
                <a:spcPts val="0"/>
              </a:spcBef>
              <a:buSzPct val="100000"/>
              <a:buAutoNum type="alphaUcPeriod"/>
            </a:pPr>
            <a:r>
              <a:rPr lang="es-AR" dirty="0"/>
              <a:t>Desde: edades[0]   hasta   edades [10]</a:t>
            </a:r>
          </a:p>
          <a:p>
            <a:pPr marL="457200" lvl="0" indent="-419100">
              <a:lnSpc>
                <a:spcPct val="150000"/>
              </a:lnSpc>
              <a:spcBef>
                <a:spcPts val="0"/>
              </a:spcBef>
              <a:buSzPct val="100000"/>
              <a:buAutoNum type="alphaUcPeriod"/>
            </a:pPr>
            <a:r>
              <a:rPr lang="es-AR" dirty="0">
                <a:solidFill>
                  <a:schemeClr val="dk1"/>
                </a:solidFill>
              </a:rPr>
              <a:t>Desde: edades[1]   hasta   edades [10]</a:t>
            </a:r>
          </a:p>
          <a:p>
            <a:pPr marL="457200" lvl="0" indent="-419100">
              <a:lnSpc>
                <a:spcPct val="150000"/>
              </a:lnSpc>
              <a:spcBef>
                <a:spcPts val="0"/>
              </a:spcBef>
              <a:buClr>
                <a:schemeClr val="dk1"/>
              </a:buClr>
              <a:buSzPct val="100000"/>
              <a:buAutoNum type="alphaUcPeriod"/>
            </a:pPr>
            <a:r>
              <a:rPr lang="es-AR" dirty="0">
                <a:solidFill>
                  <a:schemeClr val="dk1"/>
                </a:solidFill>
              </a:rPr>
              <a:t>Desde: edades[1]   hasta   edades [9]</a:t>
            </a:r>
          </a:p>
          <a:p>
            <a:pPr marL="457200" lvl="0" indent="-419100">
              <a:lnSpc>
                <a:spcPct val="150000"/>
              </a:lnSpc>
              <a:spcBef>
                <a:spcPts val="0"/>
              </a:spcBef>
              <a:buClr>
                <a:schemeClr val="dk1"/>
              </a:buClr>
              <a:buSzPct val="100000"/>
              <a:buAutoNum type="alphaUcPeriod"/>
            </a:pPr>
            <a:r>
              <a:rPr lang="es-AR" dirty="0">
                <a:solidFill>
                  <a:schemeClr val="dk1"/>
                </a:solidFill>
              </a:rPr>
              <a:t>Desde: edades[0]   hasta   edades [9]</a:t>
            </a:r>
          </a:p>
          <a:p>
            <a:pPr marL="0" lvl="0" indent="0">
              <a:buNone/>
            </a:pPr>
            <a:endParaRPr lang="es-AR" dirty="0"/>
          </a:p>
          <a:p>
            <a:pPr marL="0" indent="0">
              <a:buNone/>
            </a:pPr>
            <a:endParaRPr lang="es-AR" dirty="0"/>
          </a:p>
          <a:p>
            <a:pPr marL="0" lvl="0" indent="0">
              <a:buNone/>
            </a:pPr>
            <a:endParaRPr lang="es-AR" dirty="0"/>
          </a:p>
          <a:p>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88</a:t>
            </a:fld>
            <a:endParaRPr lang="es-ES_tradnl" dirty="0"/>
          </a:p>
        </p:txBody>
      </p:sp>
    </p:spTree>
    <p:extLst>
      <p:ext uri="{BB962C8B-B14F-4D97-AF65-F5344CB8AC3E}">
        <p14:creationId xmlns:p14="http://schemas.microsoft.com/office/powerpoint/2010/main" xmlns="" val="8992982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3D6014C-F35B-4D7E-B917-0A23F23A761E}"/>
              </a:ext>
            </a:extLst>
          </p:cNvPr>
          <p:cNvSpPr>
            <a:spLocks noGrp="1"/>
          </p:cNvSpPr>
          <p:nvPr>
            <p:ph type="title"/>
          </p:nvPr>
        </p:nvSpPr>
        <p:spPr/>
        <p:txBody>
          <a:bodyPr>
            <a:normAutofit fontScale="90000"/>
          </a:bodyPr>
          <a:lstStyle/>
          <a:p>
            <a:r>
              <a:rPr lang="es-ES_tradnl" b="1" dirty="0">
                <a:solidFill>
                  <a:prstClr val="black"/>
                </a:solidFill>
              </a:rPr>
              <a:t>Introducción a Java</a:t>
            </a:r>
            <a:br>
              <a:rPr lang="es-ES_tradnl" b="1" dirty="0">
                <a:solidFill>
                  <a:prstClr val="black"/>
                </a:solidFill>
              </a:rPr>
            </a:br>
            <a:r>
              <a:rPr lang="es-ES_tradnl" sz="4400" i="1" u="sng" dirty="0">
                <a:solidFill>
                  <a:prstClr val="black"/>
                </a:solidFill>
              </a:rPr>
              <a:t> </a:t>
            </a:r>
            <a:r>
              <a:rPr lang="es-ES_tradnl" i="1" u="sng" dirty="0">
                <a:solidFill>
                  <a:prstClr val="black"/>
                </a:solidFill>
              </a:rPr>
              <a:t>NetBeans</a:t>
            </a:r>
            <a:r>
              <a:rPr lang="es-ES_tradnl" i="1" dirty="0">
                <a:solidFill>
                  <a:prstClr val="black"/>
                </a:solidFill>
              </a:rPr>
              <a:t>: Tip Código Ordenado</a:t>
            </a:r>
            <a:endParaRPr lang="es-ES" dirty="0"/>
          </a:p>
        </p:txBody>
      </p:sp>
      <p:sp>
        <p:nvSpPr>
          <p:cNvPr id="3" name="Marcador de contenido 2">
            <a:extLst>
              <a:ext uri="{FF2B5EF4-FFF2-40B4-BE49-F238E27FC236}">
                <a16:creationId xmlns="" xmlns:a16="http://schemas.microsoft.com/office/drawing/2014/main" id="{06A3141C-F85B-4FCB-B017-9A1EFCA5A01C}"/>
              </a:ext>
            </a:extLst>
          </p:cNvPr>
          <p:cNvSpPr>
            <a:spLocks noGrp="1"/>
          </p:cNvSpPr>
          <p:nvPr>
            <p:ph idx="1"/>
          </p:nvPr>
        </p:nvSpPr>
        <p:spPr/>
        <p:txBody>
          <a:bodyPr>
            <a:normAutofit/>
          </a:bodyPr>
          <a:lstStyle/>
          <a:p>
            <a:r>
              <a:rPr lang="es-ES" sz="2000" dirty="0"/>
              <a:t>En el </a:t>
            </a:r>
            <a:r>
              <a:rPr lang="es-ES" sz="2000" b="1" dirty="0"/>
              <a:t>Editor</a:t>
            </a:r>
            <a:r>
              <a:rPr lang="es-ES" sz="2000" dirty="0"/>
              <a:t>, al hacer </a:t>
            </a:r>
            <a:r>
              <a:rPr lang="es-ES" sz="2000" dirty="0" err="1"/>
              <a:t>click</a:t>
            </a:r>
            <a:r>
              <a:rPr lang="es-ES" sz="2000" dirty="0"/>
              <a:t> derecho sobre un archivo Java, se puede seleccionar la opción </a:t>
            </a:r>
            <a:r>
              <a:rPr lang="es-ES" sz="2000" b="1" dirty="0" err="1"/>
              <a:t>Format</a:t>
            </a:r>
            <a:r>
              <a:rPr lang="es-ES" sz="2000" dirty="0"/>
              <a:t>, el cual organiza automáticamente el código (</a:t>
            </a:r>
            <a:r>
              <a:rPr lang="es-ES" sz="2000" dirty="0" err="1"/>
              <a:t>indenta</a:t>
            </a:r>
            <a:r>
              <a:rPr lang="es-ES" sz="2000" dirty="0"/>
              <a:t> y agrega saltos de línea)</a:t>
            </a:r>
            <a:endParaRPr lang="es-ES" sz="2000" b="1" dirty="0"/>
          </a:p>
        </p:txBody>
      </p:sp>
      <p:sp>
        <p:nvSpPr>
          <p:cNvPr id="4" name="Marcador de pie de página 3">
            <a:extLst>
              <a:ext uri="{FF2B5EF4-FFF2-40B4-BE49-F238E27FC236}">
                <a16:creationId xmlns="" xmlns:a16="http://schemas.microsoft.com/office/drawing/2014/main" id="{99332826-1275-4931-8916-689FDA214F23}"/>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 xmlns:a16="http://schemas.microsoft.com/office/drawing/2014/main" id="{8489BBC3-72B0-4A66-940E-44FCE3CA8B41}"/>
              </a:ext>
            </a:extLst>
          </p:cNvPr>
          <p:cNvSpPr>
            <a:spLocks noGrp="1"/>
          </p:cNvSpPr>
          <p:nvPr>
            <p:ph type="sldNum" sz="quarter" idx="12"/>
          </p:nvPr>
        </p:nvSpPr>
        <p:spPr/>
        <p:txBody>
          <a:bodyPr/>
          <a:lstStyle/>
          <a:p>
            <a:fld id="{D802D9E1-0DDA-174F-9155-A972C397A999}" type="slidenum">
              <a:rPr lang="es-ES_tradnl" smtClean="0"/>
              <a:pPr/>
              <a:t>8</a:t>
            </a:fld>
            <a:endParaRPr lang="es-ES_tradnl" dirty="0"/>
          </a:p>
        </p:txBody>
      </p:sp>
      <p:pic>
        <p:nvPicPr>
          <p:cNvPr id="6" name="Imagen 5">
            <a:extLst>
              <a:ext uri="{FF2B5EF4-FFF2-40B4-BE49-F238E27FC236}">
                <a16:creationId xmlns="" xmlns:a16="http://schemas.microsoft.com/office/drawing/2014/main" id="{AF56FC6A-05ED-451E-93A7-3A0520C80088}"/>
              </a:ext>
            </a:extLst>
          </p:cNvPr>
          <p:cNvPicPr>
            <a:picLocks noChangeAspect="1"/>
          </p:cNvPicPr>
          <p:nvPr/>
        </p:nvPicPr>
        <p:blipFill rotWithShape="1">
          <a:blip r:embed="rId2"/>
          <a:srcRect l="15758" t="15910" r="35151" b="7555"/>
          <a:stretch/>
        </p:blipFill>
        <p:spPr>
          <a:xfrm>
            <a:off x="2841063" y="3171118"/>
            <a:ext cx="3842295" cy="3367939"/>
          </a:xfrm>
          <a:prstGeom prst="rect">
            <a:avLst/>
          </a:prstGeom>
        </p:spPr>
      </p:pic>
      <p:sp>
        <p:nvSpPr>
          <p:cNvPr id="7" name="Rectángulo 6">
            <a:extLst>
              <a:ext uri="{FF2B5EF4-FFF2-40B4-BE49-F238E27FC236}">
                <a16:creationId xmlns="" xmlns:a16="http://schemas.microsoft.com/office/drawing/2014/main" id="{A55462AF-F5D5-454B-B9FF-2341302E3917}"/>
              </a:ext>
            </a:extLst>
          </p:cNvPr>
          <p:cNvSpPr/>
          <p:nvPr/>
        </p:nvSpPr>
        <p:spPr>
          <a:xfrm>
            <a:off x="4089400" y="4238687"/>
            <a:ext cx="1745673" cy="193963"/>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xmlns="" val="302245468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Longitud fija vs variable</a:t>
            </a:r>
          </a:p>
        </p:txBody>
      </p:sp>
      <p:sp>
        <p:nvSpPr>
          <p:cNvPr id="3" name="Marcador de contenido 2"/>
          <p:cNvSpPr>
            <a:spLocks noGrp="1"/>
          </p:cNvSpPr>
          <p:nvPr>
            <p:ph idx="1"/>
          </p:nvPr>
        </p:nvSpPr>
        <p:spPr>
          <a:xfrm>
            <a:off x="628650" y="2160000"/>
            <a:ext cx="8012430" cy="4351338"/>
          </a:xfrm>
        </p:spPr>
        <p:txBody>
          <a:bodyPr>
            <a:normAutofit/>
          </a:bodyPr>
          <a:lstStyle/>
          <a:p>
            <a:pPr>
              <a:lnSpc>
                <a:spcPct val="120000"/>
              </a:lnSpc>
            </a:pPr>
            <a:r>
              <a:rPr lang="es-AR" sz="1600" dirty="0"/>
              <a:t>Los arreglos en Java son simples de usar y se manipulan con índices</a:t>
            </a:r>
          </a:p>
          <a:p>
            <a:pPr>
              <a:lnSpc>
                <a:spcPct val="120000"/>
              </a:lnSpc>
            </a:pPr>
            <a:r>
              <a:rPr lang="es-AR" sz="1600" dirty="0"/>
              <a:t>El tamaño es fijo lo que puede resultar una limitación o desperdicio de memoria.</a:t>
            </a:r>
            <a:br>
              <a:rPr lang="es-AR" sz="1600" dirty="0"/>
            </a:br>
            <a:r>
              <a:rPr lang="es-AR" sz="1600" dirty="0"/>
              <a:t>Para el siguiente ejemplo:</a:t>
            </a:r>
          </a:p>
          <a:p>
            <a:pPr marL="0" lvl="0" indent="0">
              <a:buNone/>
            </a:pPr>
            <a:endParaRPr lang="es-AR" sz="1600" dirty="0"/>
          </a:p>
          <a:p>
            <a:pPr marL="0" lvl="0" indent="0">
              <a:buNone/>
            </a:pPr>
            <a:r>
              <a:rPr lang="es-AR" sz="1800" dirty="0">
                <a:solidFill>
                  <a:srgbClr val="FF0000"/>
                </a:solidFill>
                <a:latin typeface="Courier New" panose="02070309020205020404" pitchFamily="49" charset="0"/>
                <a:cs typeface="Courier New" panose="02070309020205020404" pitchFamily="49" charset="0"/>
              </a:rPr>
              <a:t>	</a:t>
            </a:r>
            <a:r>
              <a:rPr lang="es-AR" sz="1800" b="1" dirty="0">
                <a:solidFill>
                  <a:srgbClr val="FF0000"/>
                </a:solidFill>
                <a:latin typeface="Courier New" panose="02070309020205020404" pitchFamily="49" charset="0"/>
                <a:cs typeface="Courier New" panose="02070309020205020404" pitchFamily="49" charset="0"/>
              </a:rPr>
              <a:t>Alumno[] </a:t>
            </a:r>
            <a:r>
              <a:rPr lang="es-AR" sz="1800" b="1" dirty="0" err="1">
                <a:solidFill>
                  <a:srgbClr val="FF0000"/>
                </a:solidFill>
                <a:latin typeface="Courier New" panose="02070309020205020404" pitchFamily="49" charset="0"/>
                <a:cs typeface="Courier New" panose="02070309020205020404" pitchFamily="49" charset="0"/>
              </a:rPr>
              <a:t>alumnosDePOO</a:t>
            </a:r>
            <a:r>
              <a:rPr lang="es-AR" sz="1800" b="1" dirty="0">
                <a:solidFill>
                  <a:srgbClr val="FF0000"/>
                </a:solidFill>
                <a:latin typeface="Courier New" panose="02070309020205020404" pitchFamily="49" charset="0"/>
                <a:cs typeface="Courier New" panose="02070309020205020404" pitchFamily="49" charset="0"/>
              </a:rPr>
              <a:t> = new Alumno[25] </a:t>
            </a:r>
          </a:p>
          <a:p>
            <a:pPr marL="0" lvl="0" indent="0">
              <a:buNone/>
            </a:pPr>
            <a:endParaRPr lang="es-AR" sz="1600" dirty="0"/>
          </a:p>
          <a:p>
            <a:pPr marL="0" lvl="0" indent="0">
              <a:buNone/>
            </a:pPr>
            <a:r>
              <a:rPr lang="es-AR" sz="1600" b="1" dirty="0"/>
              <a:t>Qué sucede si…</a:t>
            </a:r>
          </a:p>
          <a:p>
            <a:pPr marL="495300" indent="-457200">
              <a:lnSpc>
                <a:spcPct val="150000"/>
              </a:lnSpc>
              <a:spcBef>
                <a:spcPts val="0"/>
              </a:spcBef>
              <a:buSzPct val="100000"/>
            </a:pPr>
            <a:r>
              <a:rPr lang="es-US" sz="1600" dirty="0"/>
              <a:t>Sólo asisten 10 alumnos al curso? </a:t>
            </a:r>
          </a:p>
          <a:p>
            <a:pPr marL="495300" indent="-457200">
              <a:lnSpc>
                <a:spcPct val="150000"/>
              </a:lnSpc>
              <a:spcBef>
                <a:spcPts val="0"/>
              </a:spcBef>
              <a:buSzPct val="100000"/>
            </a:pPr>
            <a:r>
              <a:rPr lang="es-US" sz="1600" dirty="0"/>
              <a:t>Si asisten más de 25? Tener un arreglo adicional para los alumnos extra no es una opción</a:t>
            </a:r>
          </a:p>
          <a:p>
            <a:pPr marL="495300" indent="-457200">
              <a:lnSpc>
                <a:spcPct val="150000"/>
              </a:lnSpc>
              <a:spcBef>
                <a:spcPts val="0"/>
              </a:spcBef>
              <a:buSzPct val="100000"/>
            </a:pPr>
            <a:r>
              <a:rPr lang="es-US" sz="1600" dirty="0"/>
              <a:t>Existe otra estructura que nos permite manejar colecciones de longitud variable?</a:t>
            </a:r>
            <a:endParaRPr lang="es-AR" sz="1600" dirty="0"/>
          </a:p>
          <a:p>
            <a:pPr marL="0" lvl="0" indent="0">
              <a:buNone/>
            </a:pPr>
            <a:endParaRPr lang="es-AR" sz="1600" dirty="0"/>
          </a:p>
          <a:p>
            <a:endParaRPr lang="es-ES_tradnl" sz="16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89</a:t>
            </a:fld>
            <a:endParaRPr lang="es-ES_tradnl" dirty="0"/>
          </a:p>
        </p:txBody>
      </p:sp>
    </p:spTree>
    <p:extLst>
      <p:ext uri="{BB962C8B-B14F-4D97-AF65-F5344CB8AC3E}">
        <p14:creationId xmlns:p14="http://schemas.microsoft.com/office/powerpoint/2010/main" xmlns="" val="134244271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Arreglos Multidimensionales</a:t>
            </a:r>
            <a:r>
              <a:rPr lang="es-ES_tradnl" dirty="0"/>
              <a:t/>
            </a:r>
            <a:br>
              <a:rPr lang="es-ES_tradnl" dirty="0"/>
            </a:br>
            <a:r>
              <a:rPr lang="es-ES_tradnl" sz="2800" i="1" dirty="0"/>
              <a:t>Matrices</a:t>
            </a:r>
            <a:endParaRPr lang="es-ES_tradnl" i="1" dirty="0"/>
          </a:p>
        </p:txBody>
      </p:sp>
      <p:sp>
        <p:nvSpPr>
          <p:cNvPr id="3" name="Marcador de contenido 2"/>
          <p:cNvSpPr>
            <a:spLocks noGrp="1"/>
          </p:cNvSpPr>
          <p:nvPr>
            <p:ph idx="1"/>
          </p:nvPr>
        </p:nvSpPr>
        <p:spPr/>
        <p:txBody>
          <a:bodyPr>
            <a:normAutofit/>
          </a:bodyPr>
          <a:lstStyle/>
          <a:p>
            <a:pPr algn="just">
              <a:lnSpc>
                <a:spcPct val="150000"/>
              </a:lnSpc>
              <a:spcBef>
                <a:spcPts val="0"/>
              </a:spcBef>
            </a:pPr>
            <a:r>
              <a:rPr lang="es-AR" sz="1600" dirty="0">
                <a:solidFill>
                  <a:schemeClr val="dk1"/>
                </a:solidFill>
              </a:rPr>
              <a:t>Un </a:t>
            </a:r>
            <a:r>
              <a:rPr lang="es-AR" sz="1600" b="1" dirty="0">
                <a:solidFill>
                  <a:schemeClr val="dk1"/>
                </a:solidFill>
              </a:rPr>
              <a:t>arreglo bidimensional</a:t>
            </a:r>
            <a:r>
              <a:rPr lang="es-AR" sz="1600" dirty="0">
                <a:solidFill>
                  <a:schemeClr val="dk1"/>
                </a:solidFill>
              </a:rPr>
              <a:t> es similar a una planilla o tabla con múltiples filas y múltiples columnas (cada columna representa un arreglo o lista de ítem)</a:t>
            </a:r>
          </a:p>
          <a:p>
            <a:pPr algn="just">
              <a:lnSpc>
                <a:spcPct val="150000"/>
              </a:lnSpc>
              <a:spcBef>
                <a:spcPts val="0"/>
              </a:spcBef>
            </a:pPr>
            <a:endParaRPr lang="es-AR" sz="1600" dirty="0">
              <a:solidFill>
                <a:schemeClr val="dk1"/>
              </a:solidFill>
            </a:endParaRPr>
          </a:p>
          <a:p>
            <a:pPr algn="just">
              <a:lnSpc>
                <a:spcPct val="150000"/>
              </a:lnSpc>
              <a:spcBef>
                <a:spcPts val="0"/>
              </a:spcBef>
            </a:pPr>
            <a:r>
              <a:rPr lang="es-AR" sz="1600" dirty="0">
                <a:solidFill>
                  <a:schemeClr val="dk1"/>
                </a:solidFill>
              </a:rPr>
              <a:t>Los </a:t>
            </a:r>
            <a:r>
              <a:rPr lang="es-AR" sz="1600" b="1" dirty="0">
                <a:solidFill>
                  <a:schemeClr val="dk1"/>
                </a:solidFill>
              </a:rPr>
              <a:t>arreglos bidimensionales </a:t>
            </a:r>
            <a:r>
              <a:rPr lang="es-AR" sz="1600" dirty="0">
                <a:solidFill>
                  <a:schemeClr val="dk1"/>
                </a:solidFill>
              </a:rPr>
              <a:t>requieren un par de corchetes adicionales. El proceso para crear y usar </a:t>
            </a:r>
            <a:r>
              <a:rPr lang="es-AR" sz="1600" b="1" dirty="0">
                <a:solidFill>
                  <a:schemeClr val="dk1"/>
                </a:solidFill>
              </a:rPr>
              <a:t>arreglos bidimensionales </a:t>
            </a:r>
            <a:r>
              <a:rPr lang="es-AR" sz="1600" dirty="0">
                <a:solidFill>
                  <a:schemeClr val="dk1"/>
                </a:solidFill>
              </a:rPr>
              <a:t>es el mismo que para crear arreglos unidimensionales</a:t>
            </a:r>
          </a:p>
          <a:p>
            <a:pPr marL="0" lvl="0" indent="0" algn="just">
              <a:lnSpc>
                <a:spcPct val="150000"/>
              </a:lnSpc>
              <a:spcBef>
                <a:spcPts val="0"/>
              </a:spcBef>
              <a:buNone/>
            </a:pPr>
            <a:endParaRPr lang="es-AR" sz="1600" dirty="0">
              <a:solidFill>
                <a:schemeClr val="dk1"/>
              </a:solidFill>
            </a:endParaRPr>
          </a:p>
          <a:p>
            <a:pPr marL="457200" lvl="0" indent="-381000" algn="just">
              <a:lnSpc>
                <a:spcPct val="150000"/>
              </a:lnSpc>
              <a:spcBef>
                <a:spcPts val="0"/>
              </a:spcBef>
              <a:buSzPct val="100000"/>
            </a:pPr>
            <a:r>
              <a:rPr lang="es-AR" sz="1600" dirty="0">
                <a:solidFill>
                  <a:schemeClr val="dk1"/>
                </a:solidFill>
              </a:rPr>
              <a:t>Una matriz se </a:t>
            </a:r>
            <a:r>
              <a:rPr lang="es-AR" sz="1600" b="1" dirty="0">
                <a:solidFill>
                  <a:schemeClr val="dk1"/>
                </a:solidFill>
              </a:rPr>
              <a:t>declara</a:t>
            </a:r>
            <a:r>
              <a:rPr lang="es-AR" sz="1600" dirty="0">
                <a:solidFill>
                  <a:schemeClr val="dk1"/>
                </a:solidFill>
              </a:rPr>
              <a:t> de la siguiente manera: </a:t>
            </a:r>
          </a:p>
          <a:p>
            <a:pPr marL="76200" lvl="0" indent="0" algn="just">
              <a:lnSpc>
                <a:spcPct val="150000"/>
              </a:lnSpc>
              <a:spcBef>
                <a:spcPts val="0"/>
              </a:spcBef>
              <a:buSzPct val="100000"/>
              <a:buNone/>
            </a:pPr>
            <a:r>
              <a:rPr lang="es-AR" sz="1600" dirty="0">
                <a:solidFill>
                  <a:schemeClr val="dk1"/>
                </a:solidFill>
                <a:latin typeface="Courier New" panose="02070309020205020404" pitchFamily="49" charset="0"/>
                <a:cs typeface="Courier New" panose="02070309020205020404" pitchFamily="49" charset="0"/>
              </a:rPr>
              <a:t>		</a:t>
            </a:r>
            <a:r>
              <a:rPr lang="es-AR" sz="1600" dirty="0" err="1">
                <a:solidFill>
                  <a:srgbClr val="FF3300"/>
                </a:solidFill>
                <a:latin typeface="Courier New" panose="02070309020205020404" pitchFamily="49" charset="0"/>
                <a:cs typeface="Courier New" panose="02070309020205020404" pitchFamily="49" charset="0"/>
              </a:rPr>
              <a:t>int</a:t>
            </a:r>
            <a:r>
              <a:rPr lang="es-AR" sz="1600" dirty="0">
                <a:solidFill>
                  <a:srgbClr val="FF3300"/>
                </a:solidFill>
                <a:latin typeface="Courier New" panose="02070309020205020404" pitchFamily="49" charset="0"/>
                <a:cs typeface="Courier New" panose="02070309020205020404" pitchFamily="49" charset="0"/>
              </a:rPr>
              <a:t> [ ][ ] notas;</a:t>
            </a:r>
          </a:p>
          <a:p>
            <a:pPr marL="457200" lvl="0" indent="-381000" algn="just">
              <a:lnSpc>
                <a:spcPct val="150000"/>
              </a:lnSpc>
              <a:spcBef>
                <a:spcPts val="0"/>
              </a:spcBef>
              <a:buSzPct val="100000"/>
            </a:pPr>
            <a:r>
              <a:rPr lang="es-AR" sz="1600" dirty="0">
                <a:solidFill>
                  <a:schemeClr val="dk1"/>
                </a:solidFill>
              </a:rPr>
              <a:t>Una matriz se </a:t>
            </a:r>
            <a:r>
              <a:rPr lang="es-AR" sz="1600" b="1" dirty="0">
                <a:solidFill>
                  <a:schemeClr val="dk1"/>
                </a:solidFill>
              </a:rPr>
              <a:t>instancia</a:t>
            </a:r>
            <a:r>
              <a:rPr lang="es-AR" sz="1600" dirty="0">
                <a:solidFill>
                  <a:schemeClr val="dk1"/>
                </a:solidFill>
              </a:rPr>
              <a:t> de la siguiente manera: </a:t>
            </a:r>
          </a:p>
          <a:p>
            <a:pPr marL="76200" lvl="0" indent="0" algn="just">
              <a:lnSpc>
                <a:spcPct val="150000"/>
              </a:lnSpc>
              <a:spcBef>
                <a:spcPts val="0"/>
              </a:spcBef>
              <a:buSzPct val="100000"/>
              <a:buNone/>
            </a:pPr>
            <a:r>
              <a:rPr lang="es-AR" sz="1600" dirty="0">
                <a:solidFill>
                  <a:schemeClr val="dk1"/>
                </a:solidFill>
                <a:latin typeface="Courier New" panose="02070309020205020404" pitchFamily="49" charset="0"/>
                <a:cs typeface="Courier New" panose="02070309020205020404" pitchFamily="49" charset="0"/>
              </a:rPr>
              <a:t>		</a:t>
            </a:r>
            <a:r>
              <a:rPr lang="es-AR" sz="1600" dirty="0">
                <a:solidFill>
                  <a:srgbClr val="FF3300"/>
                </a:solidFill>
                <a:latin typeface="Courier New" panose="02070309020205020404" pitchFamily="49" charset="0"/>
                <a:cs typeface="Courier New" panose="02070309020205020404" pitchFamily="49" charset="0"/>
              </a:rPr>
              <a:t>new notas [12][3];</a:t>
            </a:r>
            <a:r>
              <a:rPr lang="es-AR" sz="300" dirty="0">
                <a:solidFill>
                  <a:schemeClr val="dk1"/>
                </a:solidFill>
                <a:latin typeface="Courier New" panose="02070309020205020404" pitchFamily="49" charset="0"/>
                <a:cs typeface="Courier New" panose="02070309020205020404" pitchFamily="49" charset="0"/>
              </a:rPr>
              <a:t>  </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90</a:t>
            </a:fld>
            <a:endParaRPr lang="es-ES_tradnl" dirty="0"/>
          </a:p>
        </p:txBody>
      </p:sp>
    </p:spTree>
    <p:extLst>
      <p:ext uri="{BB962C8B-B14F-4D97-AF65-F5344CB8AC3E}">
        <p14:creationId xmlns:p14="http://schemas.microsoft.com/office/powerpoint/2010/main" xmlns="" val="280908125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Matrices - Ejemplo</a:t>
            </a:r>
          </a:p>
        </p:txBody>
      </p:sp>
      <p:sp>
        <p:nvSpPr>
          <p:cNvPr id="3" name="Marcador de contenido 2"/>
          <p:cNvSpPr>
            <a:spLocks noGrp="1"/>
          </p:cNvSpPr>
          <p:nvPr>
            <p:ph idx="1"/>
          </p:nvPr>
        </p:nvSpPr>
        <p:spPr>
          <a:xfrm>
            <a:off x="628650" y="2160000"/>
            <a:ext cx="8210550" cy="4351338"/>
          </a:xfrm>
        </p:spPr>
        <p:txBody>
          <a:bodyPr>
            <a:normAutofit/>
          </a:bodyPr>
          <a:lstStyle/>
          <a:p>
            <a:pPr>
              <a:lnSpc>
                <a:spcPct val="115000"/>
              </a:lnSpc>
              <a:spcBef>
                <a:spcPts val="0"/>
              </a:spcBef>
            </a:pPr>
            <a:r>
              <a:rPr lang="es-AR" sz="1800" dirty="0">
                <a:solidFill>
                  <a:schemeClr val="dk1"/>
                </a:solidFill>
              </a:rPr>
              <a:t>Supongamos que queremos representar un boletín de calificaciones de un alumno del colegio secundario y que cursa 12 materias en cada uno de los 3 períodos del ciclo lectivo. Consideremos que las notas son números entero</a:t>
            </a:r>
          </a:p>
          <a:p>
            <a:pPr marL="0" lvl="0" indent="0">
              <a:lnSpc>
                <a:spcPct val="115000"/>
              </a:lnSpc>
              <a:spcBef>
                <a:spcPts val="0"/>
              </a:spcBef>
              <a:buNone/>
            </a:pPr>
            <a:endParaRPr lang="es-AR" sz="1800" dirty="0">
              <a:solidFill>
                <a:schemeClr val="dk1"/>
              </a:solidFill>
            </a:endParaRPr>
          </a:p>
          <a:p>
            <a:endParaRPr lang="es-ES_tradnl" sz="18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91</a:t>
            </a:fld>
            <a:endParaRPr lang="es-ES_tradnl" dirty="0"/>
          </a:p>
        </p:txBody>
      </p:sp>
      <p:pic>
        <p:nvPicPr>
          <p:cNvPr id="6" name="Shape 281" descr="arreglo-22.png"/>
          <p:cNvPicPr preferRelativeResize="0"/>
          <p:nvPr/>
        </p:nvPicPr>
        <p:blipFill>
          <a:blip r:embed="rId2">
            <a:alphaModFix/>
          </a:blip>
          <a:stretch>
            <a:fillRect/>
          </a:stretch>
        </p:blipFill>
        <p:spPr>
          <a:xfrm>
            <a:off x="2511054" y="3232962"/>
            <a:ext cx="4377394" cy="3311982"/>
          </a:xfrm>
          <a:prstGeom prst="rect">
            <a:avLst/>
          </a:prstGeom>
          <a:noFill/>
          <a:ln>
            <a:noFill/>
          </a:ln>
        </p:spPr>
      </p:pic>
    </p:spTree>
    <p:extLst>
      <p:ext uri="{BB962C8B-B14F-4D97-AF65-F5344CB8AC3E}">
        <p14:creationId xmlns:p14="http://schemas.microsoft.com/office/powerpoint/2010/main" xmlns="" val="98711807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Matrices – Ejemplo (2)</a:t>
            </a:r>
          </a:p>
        </p:txBody>
      </p:sp>
      <p:sp>
        <p:nvSpPr>
          <p:cNvPr id="3" name="Marcador de contenido 2"/>
          <p:cNvSpPr>
            <a:spLocks noGrp="1"/>
          </p:cNvSpPr>
          <p:nvPr>
            <p:ph idx="1"/>
          </p:nvPr>
        </p:nvSpPr>
        <p:spPr>
          <a:xfrm>
            <a:off x="628650" y="2160000"/>
            <a:ext cx="6808470" cy="4351338"/>
          </a:xfrm>
        </p:spPr>
        <p:txBody>
          <a:bodyPr>
            <a:noAutofit/>
          </a:bodyPr>
          <a:lstStyle/>
          <a:p>
            <a:pPr>
              <a:lnSpc>
                <a:spcPct val="115000"/>
              </a:lnSpc>
              <a:spcBef>
                <a:spcPts val="0"/>
              </a:spcBef>
            </a:pPr>
            <a:r>
              <a:rPr lang="es-AR" sz="2000" dirty="0">
                <a:solidFill>
                  <a:schemeClr val="dk1"/>
                </a:solidFill>
              </a:rPr>
              <a:t>Declaremos una matriz para almacenar las notas:</a:t>
            </a:r>
          </a:p>
          <a:p>
            <a:pPr marL="0" lvl="0" indent="0">
              <a:lnSpc>
                <a:spcPct val="115000"/>
              </a:lnSpc>
              <a:spcBef>
                <a:spcPts val="0"/>
              </a:spcBef>
              <a:buNone/>
            </a:pPr>
            <a:r>
              <a:rPr lang="es-AR" sz="2000" b="1" dirty="0">
                <a:solidFill>
                  <a:srgbClr val="FF0000"/>
                </a:solidFill>
              </a:rPr>
              <a:t>	</a:t>
            </a:r>
            <a:r>
              <a:rPr lang="es-AR" sz="2000" b="1" dirty="0" err="1">
                <a:solidFill>
                  <a:srgbClr val="FF0000"/>
                </a:solidFill>
              </a:rPr>
              <a:t>int</a:t>
            </a:r>
            <a:r>
              <a:rPr lang="es-AR" sz="2000" b="1" dirty="0">
                <a:solidFill>
                  <a:srgbClr val="FF0000"/>
                </a:solidFill>
              </a:rPr>
              <a:t>[ ][ ] notas</a:t>
            </a:r>
            <a:r>
              <a:rPr lang="es-AR" sz="2000" dirty="0">
                <a:solidFill>
                  <a:srgbClr val="FF0000"/>
                </a:solidFill>
              </a:rPr>
              <a:t>;</a:t>
            </a:r>
          </a:p>
          <a:p>
            <a:pPr marL="0" lvl="0" indent="0">
              <a:lnSpc>
                <a:spcPct val="115000"/>
              </a:lnSpc>
              <a:spcBef>
                <a:spcPts val="0"/>
              </a:spcBef>
              <a:buNone/>
            </a:pPr>
            <a:endParaRPr lang="es-AR" sz="2000" dirty="0">
              <a:solidFill>
                <a:schemeClr val="dk1"/>
              </a:solidFill>
            </a:endParaRPr>
          </a:p>
          <a:p>
            <a:pPr>
              <a:lnSpc>
                <a:spcPct val="115000"/>
              </a:lnSpc>
              <a:spcBef>
                <a:spcPts val="0"/>
              </a:spcBef>
            </a:pPr>
            <a:r>
              <a:rPr lang="es-AR" sz="2000" dirty="0">
                <a:solidFill>
                  <a:schemeClr val="dk1"/>
                </a:solidFill>
              </a:rPr>
              <a:t>Ahora instanciamos la matriz:</a:t>
            </a:r>
          </a:p>
          <a:p>
            <a:pPr marL="0" lvl="0" indent="0">
              <a:lnSpc>
                <a:spcPct val="115000"/>
              </a:lnSpc>
              <a:spcBef>
                <a:spcPts val="0"/>
              </a:spcBef>
              <a:buNone/>
            </a:pPr>
            <a:r>
              <a:rPr lang="es-AR" sz="2000" b="1" dirty="0">
                <a:solidFill>
                  <a:srgbClr val="FF0000"/>
                </a:solidFill>
              </a:rPr>
              <a:t>	notas = new notas[12][3];</a:t>
            </a:r>
          </a:p>
          <a:p>
            <a:pPr marL="0" lvl="0" indent="0">
              <a:lnSpc>
                <a:spcPct val="115000"/>
              </a:lnSpc>
              <a:spcBef>
                <a:spcPts val="0"/>
              </a:spcBef>
              <a:buNone/>
            </a:pPr>
            <a:endParaRPr lang="es-US" sz="2000" dirty="0">
              <a:solidFill>
                <a:schemeClr val="dk1"/>
              </a:solidFill>
            </a:endParaRPr>
          </a:p>
          <a:p>
            <a:pPr marL="0" lvl="0" indent="0">
              <a:lnSpc>
                <a:spcPct val="115000"/>
              </a:lnSpc>
              <a:spcBef>
                <a:spcPts val="0"/>
              </a:spcBef>
              <a:buNone/>
            </a:pPr>
            <a:endParaRPr lang="es-AR" sz="2000" dirty="0">
              <a:solidFill>
                <a:schemeClr val="dk1"/>
              </a:solidFill>
            </a:endParaRPr>
          </a:p>
          <a:p>
            <a:pPr>
              <a:lnSpc>
                <a:spcPct val="115000"/>
              </a:lnSpc>
              <a:spcBef>
                <a:spcPts val="0"/>
              </a:spcBef>
            </a:pPr>
            <a:r>
              <a:rPr lang="es-AR" sz="2000" dirty="0">
                <a:solidFill>
                  <a:schemeClr val="dk1"/>
                </a:solidFill>
              </a:rPr>
              <a:t>Si queremos declarar e inicializar una matriz de notas en la misma línea de código:</a:t>
            </a:r>
          </a:p>
          <a:p>
            <a:pPr marL="0" lvl="0" indent="0">
              <a:lnSpc>
                <a:spcPct val="115000"/>
              </a:lnSpc>
              <a:spcBef>
                <a:spcPts val="0"/>
              </a:spcBef>
              <a:buNone/>
            </a:pPr>
            <a:r>
              <a:rPr lang="es-AR" sz="2000" b="1" dirty="0">
                <a:solidFill>
                  <a:srgbClr val="FF0000"/>
                </a:solidFill>
              </a:rPr>
              <a:t>	</a:t>
            </a:r>
            <a:r>
              <a:rPr lang="es-AR" sz="2000" b="1" dirty="0" err="1">
                <a:solidFill>
                  <a:srgbClr val="FF0000"/>
                </a:solidFill>
              </a:rPr>
              <a:t>int</a:t>
            </a:r>
            <a:r>
              <a:rPr lang="es-AR" sz="2000" b="1" dirty="0">
                <a:solidFill>
                  <a:srgbClr val="FF0000"/>
                </a:solidFill>
              </a:rPr>
              <a:t>[ ][ ] notas = {{9,0,0},{8,0,0},{7,0,0}, {6,0,0}};  </a:t>
            </a:r>
            <a:endParaRPr lang="es-AR" sz="2000" dirty="0">
              <a:solidFill>
                <a:schemeClr val="dk1"/>
              </a:solidFill>
            </a:endParaRPr>
          </a:p>
          <a:p>
            <a:endParaRPr lang="es-ES_tradnl" sz="2000"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92</a:t>
            </a:fld>
            <a:endParaRPr lang="es-ES_tradnl" dirty="0"/>
          </a:p>
        </p:txBody>
      </p:sp>
      <p:sp>
        <p:nvSpPr>
          <p:cNvPr id="7" name="Rectángulo 6"/>
          <p:cNvSpPr/>
          <p:nvPr/>
        </p:nvSpPr>
        <p:spPr>
          <a:xfrm>
            <a:off x="6469380" y="2716900"/>
            <a:ext cx="2430780" cy="122495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0">
              <a:lnSpc>
                <a:spcPct val="115000"/>
              </a:lnSpc>
            </a:pPr>
            <a:r>
              <a:rPr lang="es-AR" sz="1600" i="1" dirty="0">
                <a:solidFill>
                  <a:schemeClr val="dk1"/>
                </a:solidFill>
                <a:latin typeface="Arial" panose="020B0604020202020204" pitchFamily="34" charset="0"/>
                <a:cs typeface="Arial" panose="020B0604020202020204" pitchFamily="34" charset="0"/>
              </a:rPr>
              <a:t>El primer corchete nos indica la cantidad de filas y el segundo la cantidad de columnas.</a:t>
            </a:r>
          </a:p>
        </p:txBody>
      </p:sp>
      <p:sp>
        <p:nvSpPr>
          <p:cNvPr id="8" name="Rectángulo 7"/>
          <p:cNvSpPr/>
          <p:nvPr/>
        </p:nvSpPr>
        <p:spPr>
          <a:xfrm>
            <a:off x="7795260" y="4869656"/>
            <a:ext cx="746760" cy="1200329"/>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s-AR" dirty="0">
                <a:solidFill>
                  <a:srgbClr val="292929"/>
                </a:solidFill>
                <a:latin typeface="Helvetica" panose="020B0604020202020204" pitchFamily="34" charset="0"/>
              </a:rPr>
              <a:t>9 0 0</a:t>
            </a:r>
            <a:br>
              <a:rPr lang="es-AR" dirty="0">
                <a:solidFill>
                  <a:srgbClr val="292929"/>
                </a:solidFill>
                <a:latin typeface="Helvetica" panose="020B0604020202020204" pitchFamily="34" charset="0"/>
              </a:rPr>
            </a:br>
            <a:r>
              <a:rPr lang="es-AR" dirty="0">
                <a:solidFill>
                  <a:srgbClr val="292929"/>
                </a:solidFill>
                <a:latin typeface="Helvetica" panose="020B0604020202020204" pitchFamily="34" charset="0"/>
              </a:rPr>
              <a:t>8 0 0</a:t>
            </a:r>
            <a:br>
              <a:rPr lang="es-AR" dirty="0">
                <a:solidFill>
                  <a:srgbClr val="292929"/>
                </a:solidFill>
                <a:latin typeface="Helvetica" panose="020B0604020202020204" pitchFamily="34" charset="0"/>
              </a:rPr>
            </a:br>
            <a:r>
              <a:rPr lang="es-AR" dirty="0">
                <a:solidFill>
                  <a:srgbClr val="292929"/>
                </a:solidFill>
                <a:latin typeface="Helvetica" panose="020B0604020202020204" pitchFamily="34" charset="0"/>
              </a:rPr>
              <a:t>7 0 0</a:t>
            </a:r>
            <a:br>
              <a:rPr lang="es-AR" dirty="0">
                <a:solidFill>
                  <a:srgbClr val="292929"/>
                </a:solidFill>
                <a:latin typeface="Helvetica" panose="020B0604020202020204" pitchFamily="34" charset="0"/>
              </a:rPr>
            </a:br>
            <a:r>
              <a:rPr lang="es-AR" dirty="0">
                <a:solidFill>
                  <a:srgbClr val="292929"/>
                </a:solidFill>
                <a:latin typeface="Helvetica" panose="020B0604020202020204" pitchFamily="34" charset="0"/>
              </a:rPr>
              <a:t>6 0 0</a:t>
            </a:r>
            <a:r>
              <a:rPr lang="es-AR" dirty="0"/>
              <a:t> </a:t>
            </a:r>
          </a:p>
        </p:txBody>
      </p:sp>
    </p:spTree>
    <p:extLst>
      <p:ext uri="{BB962C8B-B14F-4D97-AF65-F5344CB8AC3E}">
        <p14:creationId xmlns:p14="http://schemas.microsoft.com/office/powerpoint/2010/main" xmlns="" val="20847690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Matrices - Inicialización</a:t>
            </a:r>
          </a:p>
        </p:txBody>
      </p:sp>
      <p:sp>
        <p:nvSpPr>
          <p:cNvPr id="3" name="Marcador de contenido 2"/>
          <p:cNvSpPr>
            <a:spLocks noGrp="1"/>
          </p:cNvSpPr>
          <p:nvPr>
            <p:ph idx="1"/>
          </p:nvPr>
        </p:nvSpPr>
        <p:spPr>
          <a:xfrm>
            <a:off x="628650" y="2160000"/>
            <a:ext cx="8088630" cy="2046240"/>
          </a:xfrm>
        </p:spPr>
        <p:txBody>
          <a:bodyPr>
            <a:normAutofit lnSpcReduction="10000"/>
          </a:bodyPr>
          <a:lstStyle/>
          <a:p>
            <a:pPr>
              <a:lnSpc>
                <a:spcPct val="115000"/>
              </a:lnSpc>
              <a:spcBef>
                <a:spcPts val="0"/>
              </a:spcBef>
            </a:pPr>
            <a:r>
              <a:rPr lang="es-AR" sz="2000" dirty="0">
                <a:solidFill>
                  <a:schemeClr val="dk1"/>
                </a:solidFill>
              </a:rPr>
              <a:t>Vamos a inicializar el boletín utilizando la sentencia </a:t>
            </a:r>
            <a:r>
              <a:rPr lang="es-AR" sz="2000" b="1" dirty="0" err="1">
                <a:solidFill>
                  <a:srgbClr val="FF0000"/>
                </a:solidFill>
              </a:rPr>
              <a:t>for</a:t>
            </a:r>
            <a:r>
              <a:rPr lang="es-AR" sz="2000" dirty="0">
                <a:solidFill>
                  <a:schemeClr val="dk1"/>
                </a:solidFill>
              </a:rPr>
              <a:t>:</a:t>
            </a:r>
          </a:p>
          <a:p>
            <a:pPr lvl="0">
              <a:spcBef>
                <a:spcPts val="0"/>
              </a:spcBef>
              <a:buNone/>
            </a:pPr>
            <a:endParaRPr lang="es-AR" sz="2000" b="1" dirty="0">
              <a:solidFill>
                <a:schemeClr val="dk1"/>
              </a:solidFill>
            </a:endParaRPr>
          </a:p>
          <a:p>
            <a:pPr lvl="1">
              <a:spcBef>
                <a:spcPts val="0"/>
              </a:spcBef>
              <a:buNone/>
            </a:pPr>
            <a:r>
              <a:rPr lang="es-AR" sz="2000" dirty="0">
                <a:latin typeface="Courier New" panose="02070309020205020404" pitchFamily="49" charset="0"/>
                <a:cs typeface="Courier New" panose="02070309020205020404" pitchFamily="49" charset="0"/>
              </a:rPr>
              <a:t>for (int i=0; </a:t>
            </a:r>
            <a:r>
              <a:rPr lang="es-AR" sz="2000" dirty="0" smtClean="0">
                <a:latin typeface="Courier New" panose="02070309020205020404" pitchFamily="49" charset="0"/>
                <a:cs typeface="Courier New" panose="02070309020205020404" pitchFamily="49" charset="0"/>
              </a:rPr>
              <a:t>i&lt;12;i</a:t>
            </a:r>
            <a:r>
              <a:rPr lang="es-AR" sz="2000" dirty="0">
                <a:latin typeface="Courier New" panose="02070309020205020404" pitchFamily="49" charset="0"/>
                <a:cs typeface="Courier New" panose="02070309020205020404" pitchFamily="49" charset="0"/>
              </a:rPr>
              <a:t>++){</a:t>
            </a:r>
          </a:p>
          <a:p>
            <a:pPr lvl="1" indent="457200">
              <a:spcBef>
                <a:spcPts val="0"/>
              </a:spcBef>
              <a:buNone/>
            </a:pPr>
            <a:r>
              <a:rPr lang="es-AR" sz="2000" dirty="0">
                <a:latin typeface="Courier New" panose="02070309020205020404" pitchFamily="49" charset="0"/>
                <a:cs typeface="Courier New" panose="02070309020205020404" pitchFamily="49" charset="0"/>
              </a:rPr>
              <a:t>for (int j=0; j&lt; </a:t>
            </a:r>
            <a:r>
              <a:rPr lang="es-AR" sz="2000" dirty="0" smtClean="0">
                <a:latin typeface="Courier New" panose="02070309020205020404" pitchFamily="49" charset="0"/>
                <a:cs typeface="Courier New" panose="02070309020205020404" pitchFamily="49" charset="0"/>
              </a:rPr>
              <a:t>3;j</a:t>
            </a:r>
            <a:r>
              <a:rPr lang="es-AR" sz="2000" dirty="0">
                <a:latin typeface="Courier New" panose="02070309020205020404" pitchFamily="49" charset="0"/>
                <a:cs typeface="Courier New" panose="02070309020205020404" pitchFamily="49" charset="0"/>
              </a:rPr>
              <a:t>++){</a:t>
            </a:r>
          </a:p>
          <a:p>
            <a:pPr marL="1371600" lvl="1" indent="457200">
              <a:spcBef>
                <a:spcPts val="0"/>
              </a:spcBef>
              <a:buNone/>
            </a:pPr>
            <a:r>
              <a:rPr lang="es-AR" sz="2000" dirty="0">
                <a:latin typeface="Courier New" panose="02070309020205020404" pitchFamily="49" charset="0"/>
                <a:cs typeface="Courier New" panose="02070309020205020404" pitchFamily="49" charset="0"/>
              </a:rPr>
              <a:t>notas[i][j]=0;</a:t>
            </a:r>
          </a:p>
          <a:p>
            <a:pPr marL="914400" lvl="1" indent="457200">
              <a:spcBef>
                <a:spcPts val="0"/>
              </a:spcBef>
              <a:buNone/>
            </a:pPr>
            <a:r>
              <a:rPr lang="es-AR" sz="2000" dirty="0">
                <a:latin typeface="Courier New" panose="02070309020205020404" pitchFamily="49" charset="0"/>
                <a:cs typeface="Courier New" panose="02070309020205020404" pitchFamily="49" charset="0"/>
              </a:rPr>
              <a:t>}</a:t>
            </a:r>
          </a:p>
          <a:p>
            <a:pPr marL="457200" lvl="1" indent="0">
              <a:spcBef>
                <a:spcPts val="0"/>
              </a:spcBef>
              <a:buNone/>
            </a:pPr>
            <a:r>
              <a:rPr lang="es-AR" sz="2000" dirty="0">
                <a:latin typeface="Courier New" panose="02070309020205020404" pitchFamily="49" charset="0"/>
                <a:cs typeface="Courier New" panose="02070309020205020404" pitchFamily="49" charset="0"/>
              </a:rPr>
              <a:t>}</a:t>
            </a:r>
          </a:p>
          <a:p>
            <a:pPr marL="0" indent="0">
              <a:lnSpc>
                <a:spcPct val="115000"/>
              </a:lnSpc>
              <a:spcBef>
                <a:spcPts val="0"/>
              </a:spcBef>
              <a:buNone/>
            </a:pPr>
            <a:endParaRPr lang="es-AR" sz="1800" dirty="0">
              <a:solidFill>
                <a:schemeClr val="dk1"/>
              </a:solidFill>
            </a:endParaRP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93</a:t>
            </a:fld>
            <a:endParaRPr lang="es-ES_tradnl" dirty="0"/>
          </a:p>
        </p:txBody>
      </p:sp>
      <p:sp>
        <p:nvSpPr>
          <p:cNvPr id="4" name="Rectángulo 3"/>
          <p:cNvSpPr/>
          <p:nvPr/>
        </p:nvSpPr>
        <p:spPr>
          <a:xfrm>
            <a:off x="628650" y="4468224"/>
            <a:ext cx="7886700" cy="1600438"/>
          </a:xfrm>
          <a:prstGeom prst="rect">
            <a:avLst/>
          </a:prstGeom>
        </p:spPr>
        <p:txBody>
          <a:bodyPr wrap="square">
            <a:spAutoFit/>
          </a:bodyPr>
          <a:lstStyle/>
          <a:p>
            <a:pPr marL="342900" lvl="0" indent="-342900">
              <a:buFont typeface="Arial" panose="020B0604020202020204" pitchFamily="34" charset="0"/>
              <a:buChar char="•"/>
            </a:pPr>
            <a:r>
              <a:rPr lang="es-AR" sz="2000" dirty="0">
                <a:solidFill>
                  <a:schemeClr val="dk1"/>
                </a:solidFill>
                <a:latin typeface="Arial" panose="020B0604020202020204" pitchFamily="34" charset="0"/>
                <a:cs typeface="Arial" panose="020B0604020202020204" pitchFamily="34" charset="0"/>
              </a:rPr>
              <a:t>Para imprimir en pantalla la nota de la materia 1 del segundo período, hacemos:</a:t>
            </a:r>
          </a:p>
          <a:p>
            <a:pPr lvl="0"/>
            <a:endParaRPr lang="es-AR" sz="2000" dirty="0">
              <a:solidFill>
                <a:schemeClr val="dk1"/>
              </a:solidFill>
              <a:latin typeface="Arial" panose="020B0604020202020204" pitchFamily="34" charset="0"/>
              <a:cs typeface="Arial" panose="020B0604020202020204" pitchFamily="34" charset="0"/>
            </a:endParaRPr>
          </a:p>
          <a:p>
            <a:r>
              <a:rPr lang="es-AR" sz="2000" dirty="0">
                <a:latin typeface="Courier New" panose="02070309020205020404" pitchFamily="49" charset="0"/>
                <a:ea typeface="Arial" charset="0"/>
                <a:cs typeface="Courier New" panose="02070309020205020404" pitchFamily="49" charset="0"/>
              </a:rPr>
              <a:t>	</a:t>
            </a:r>
            <a:r>
              <a:rPr lang="es-AR" sz="2000" dirty="0" err="1">
                <a:latin typeface="Courier New" panose="02070309020205020404" pitchFamily="49" charset="0"/>
                <a:ea typeface="Arial" charset="0"/>
                <a:cs typeface="Courier New" panose="02070309020205020404" pitchFamily="49" charset="0"/>
              </a:rPr>
              <a:t>System.out.println</a:t>
            </a:r>
            <a:r>
              <a:rPr lang="es-AR" sz="2000" dirty="0">
                <a:latin typeface="Courier New" panose="02070309020205020404" pitchFamily="49" charset="0"/>
                <a:ea typeface="Arial" charset="0"/>
                <a:cs typeface="Courier New" panose="02070309020205020404" pitchFamily="49" charset="0"/>
              </a:rPr>
              <a:t>(notas[0][1]);</a:t>
            </a:r>
          </a:p>
          <a:p>
            <a:pPr lvl="0"/>
            <a:endParaRPr lang="es-US" dirty="0">
              <a:solidFill>
                <a:schemeClr val="dk1"/>
              </a:solidFill>
              <a:latin typeface="Arial" panose="020B0604020202020204" pitchFamily="34" charset="0"/>
              <a:cs typeface="Arial" panose="020B0604020202020204" pitchFamily="34" charset="0"/>
            </a:endParaRPr>
          </a:p>
        </p:txBody>
      </p:sp>
      <p:sp>
        <p:nvSpPr>
          <p:cNvPr id="7" name="Rectángulo 6"/>
          <p:cNvSpPr/>
          <p:nvPr/>
        </p:nvSpPr>
        <p:spPr>
          <a:xfrm>
            <a:off x="6393235" y="2822522"/>
            <a:ext cx="2324045"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AR" sz="1600" i="1" dirty="0">
                <a:solidFill>
                  <a:schemeClr val="dk1"/>
                </a:solidFill>
                <a:latin typeface="Arial" panose="020B0604020202020204" pitchFamily="34" charset="0"/>
                <a:cs typeface="Arial" panose="020B0604020202020204" pitchFamily="34" charset="0"/>
              </a:rPr>
              <a:t>Podría reemplazarse la constante por el atributo </a:t>
            </a:r>
            <a:r>
              <a:rPr lang="es-AR" sz="1600" i="1" dirty="0" err="1">
                <a:solidFill>
                  <a:schemeClr val="dk1"/>
                </a:solidFill>
                <a:latin typeface="Arial" panose="020B0604020202020204" pitchFamily="34" charset="0"/>
                <a:cs typeface="Arial" panose="020B0604020202020204" pitchFamily="34" charset="0"/>
              </a:rPr>
              <a:t>length</a:t>
            </a:r>
            <a:r>
              <a:rPr lang="es-AR" sz="1600" i="1" dirty="0">
                <a:solidFill>
                  <a:schemeClr val="dk1"/>
                </a:solidFill>
                <a:latin typeface="Arial" panose="020B0604020202020204" pitchFamily="34" charset="0"/>
                <a:cs typeface="Arial" panose="020B0604020202020204" pitchFamily="34" charset="0"/>
              </a:rPr>
              <a:t> del </a:t>
            </a:r>
            <a:r>
              <a:rPr lang="es-AR" sz="1600" i="1" dirty="0" err="1">
                <a:solidFill>
                  <a:schemeClr val="dk1"/>
                </a:solidFill>
                <a:latin typeface="Arial" panose="020B0604020202020204" pitchFamily="34" charset="0"/>
                <a:cs typeface="Arial" panose="020B0604020202020204" pitchFamily="34" charset="0"/>
              </a:rPr>
              <a:t>array</a:t>
            </a:r>
            <a:endParaRPr lang="es-AR" sz="1600" i="1" dirty="0"/>
          </a:p>
        </p:txBody>
      </p:sp>
    </p:spTree>
    <p:extLst>
      <p:ext uri="{BB962C8B-B14F-4D97-AF65-F5344CB8AC3E}">
        <p14:creationId xmlns:p14="http://schemas.microsoft.com/office/powerpoint/2010/main" xmlns="" val="256693175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Matrices – Recorrido</a:t>
            </a:r>
          </a:p>
        </p:txBody>
      </p:sp>
      <p:sp>
        <p:nvSpPr>
          <p:cNvPr id="3" name="Marcador de contenido 2"/>
          <p:cNvSpPr>
            <a:spLocks noGrp="1"/>
          </p:cNvSpPr>
          <p:nvPr>
            <p:ph idx="1"/>
          </p:nvPr>
        </p:nvSpPr>
        <p:spPr>
          <a:xfrm>
            <a:off x="628650" y="2160000"/>
            <a:ext cx="8088630" cy="2853960"/>
          </a:xfrm>
        </p:spPr>
        <p:txBody>
          <a:bodyPr>
            <a:normAutofit/>
          </a:bodyPr>
          <a:lstStyle/>
          <a:p>
            <a:pPr marL="114300" indent="-342900">
              <a:lnSpc>
                <a:spcPct val="120000"/>
              </a:lnSpc>
              <a:spcBef>
                <a:spcPts val="0"/>
              </a:spcBef>
            </a:pPr>
            <a:r>
              <a:rPr lang="es-AR" sz="2000" dirty="0">
                <a:solidFill>
                  <a:schemeClr val="dk1"/>
                </a:solidFill>
              </a:rPr>
              <a:t>Supongamos que se aprueba con 6 e imprimimos en  pantalla TODAS las materias que el alumno desaprobó</a:t>
            </a:r>
          </a:p>
          <a:p>
            <a:pPr lvl="0">
              <a:lnSpc>
                <a:spcPct val="120000"/>
              </a:lnSpc>
              <a:spcBef>
                <a:spcPts val="0"/>
              </a:spcBef>
              <a:buNone/>
            </a:pPr>
            <a:endParaRPr lang="es-AR" sz="1400" dirty="0">
              <a:latin typeface="Courier New" panose="02070309020205020404" pitchFamily="49" charset="0"/>
              <a:cs typeface="Courier New" panose="02070309020205020404" pitchFamily="49" charset="0"/>
            </a:endParaRPr>
          </a:p>
          <a:p>
            <a:pPr lvl="0">
              <a:lnSpc>
                <a:spcPct val="120000"/>
              </a:lnSpc>
              <a:spcBef>
                <a:spcPts val="0"/>
              </a:spcBef>
              <a:buNone/>
            </a:pPr>
            <a:endParaRPr lang="es-AR" sz="1400" dirty="0">
              <a:latin typeface="Courier New" panose="02070309020205020404" pitchFamily="49" charset="0"/>
              <a:cs typeface="Courier New" panose="02070309020205020404" pitchFamily="49" charset="0"/>
            </a:endParaRPr>
          </a:p>
          <a:p>
            <a:pPr lvl="0">
              <a:lnSpc>
                <a:spcPct val="120000"/>
              </a:lnSpc>
              <a:spcBef>
                <a:spcPts val="0"/>
              </a:spcBef>
              <a:buNone/>
            </a:pPr>
            <a:r>
              <a:rPr lang="es-AR" sz="1400" dirty="0" err="1">
                <a:latin typeface="Courier New" panose="02070309020205020404" pitchFamily="49" charset="0"/>
                <a:cs typeface="Courier New" panose="02070309020205020404" pitchFamily="49" charset="0"/>
              </a:rPr>
              <a:t>for</a:t>
            </a:r>
            <a:r>
              <a:rPr lang="es-AR" sz="1400" dirty="0">
                <a:latin typeface="Courier New" panose="02070309020205020404" pitchFamily="49" charset="0"/>
                <a:cs typeface="Courier New" panose="02070309020205020404" pitchFamily="49" charset="0"/>
              </a:rPr>
              <a:t> (</a:t>
            </a:r>
            <a:r>
              <a:rPr lang="es-AR" sz="1400" dirty="0" err="1">
                <a:latin typeface="Courier New" panose="02070309020205020404" pitchFamily="49" charset="0"/>
                <a:cs typeface="Courier New" panose="02070309020205020404" pitchFamily="49" charset="0"/>
              </a:rPr>
              <a:t>int</a:t>
            </a:r>
            <a:r>
              <a:rPr lang="es-AR" sz="1400" dirty="0">
                <a:latin typeface="Courier New" panose="02070309020205020404" pitchFamily="49" charset="0"/>
                <a:cs typeface="Courier New" panose="02070309020205020404" pitchFamily="49" charset="0"/>
              </a:rPr>
              <a:t> i = 0; i&lt;</a:t>
            </a:r>
            <a:r>
              <a:rPr lang="es-AR" sz="1400" dirty="0" err="1">
                <a:latin typeface="Courier New" panose="02070309020205020404" pitchFamily="49" charset="0"/>
                <a:cs typeface="Courier New" panose="02070309020205020404" pitchFamily="49" charset="0"/>
              </a:rPr>
              <a:t>notas.length</a:t>
            </a:r>
            <a:r>
              <a:rPr lang="es-AR" sz="1400" dirty="0">
                <a:latin typeface="Courier New" panose="02070309020205020404" pitchFamily="49" charset="0"/>
                <a:cs typeface="Courier New" panose="02070309020205020404" pitchFamily="49" charset="0"/>
              </a:rPr>
              <a:t>; i++) {</a:t>
            </a:r>
          </a:p>
          <a:p>
            <a:pPr marL="457200" lvl="2" indent="0">
              <a:lnSpc>
                <a:spcPct val="100000"/>
              </a:lnSpc>
              <a:spcBef>
                <a:spcPts val="0"/>
              </a:spcBef>
              <a:buNone/>
            </a:pPr>
            <a:r>
              <a:rPr lang="es-AR" sz="1400" dirty="0">
                <a:latin typeface="Courier New" panose="02070309020205020404" pitchFamily="49" charset="0"/>
                <a:cs typeface="Courier New" panose="02070309020205020404" pitchFamily="49" charset="0"/>
              </a:rPr>
              <a:t>	</a:t>
            </a:r>
            <a:r>
              <a:rPr lang="es-AR" sz="1400" dirty="0" err="1">
                <a:latin typeface="Courier New" panose="02070309020205020404" pitchFamily="49" charset="0"/>
                <a:cs typeface="Courier New" panose="02070309020205020404" pitchFamily="49" charset="0"/>
              </a:rPr>
              <a:t>for</a:t>
            </a:r>
            <a:r>
              <a:rPr lang="es-AR" sz="1400" dirty="0">
                <a:latin typeface="Courier New" panose="02070309020205020404" pitchFamily="49" charset="0"/>
                <a:cs typeface="Courier New" panose="02070309020205020404" pitchFamily="49" charset="0"/>
              </a:rPr>
              <a:t> (</a:t>
            </a:r>
            <a:r>
              <a:rPr lang="es-AR" sz="1400" dirty="0" err="1">
                <a:latin typeface="Courier New" panose="02070309020205020404" pitchFamily="49" charset="0"/>
                <a:cs typeface="Courier New" panose="02070309020205020404" pitchFamily="49" charset="0"/>
              </a:rPr>
              <a:t>int</a:t>
            </a:r>
            <a:r>
              <a:rPr lang="es-AR" sz="1400" dirty="0">
                <a:latin typeface="Courier New" panose="02070309020205020404" pitchFamily="49" charset="0"/>
                <a:cs typeface="Courier New" panose="02070309020205020404" pitchFamily="49" charset="0"/>
              </a:rPr>
              <a:t> j=0;j&lt;notas[i].</a:t>
            </a:r>
            <a:r>
              <a:rPr lang="es-AR" sz="1400" dirty="0" err="1">
                <a:latin typeface="Courier New" panose="02070309020205020404" pitchFamily="49" charset="0"/>
                <a:cs typeface="Courier New" panose="02070309020205020404" pitchFamily="49" charset="0"/>
              </a:rPr>
              <a:t>length</a:t>
            </a:r>
            <a:r>
              <a:rPr lang="es-AR" sz="1400" dirty="0">
                <a:latin typeface="Courier New" panose="02070309020205020404" pitchFamily="49" charset="0"/>
                <a:cs typeface="Courier New" panose="02070309020205020404" pitchFamily="49" charset="0"/>
              </a:rPr>
              <a:t>; </a:t>
            </a:r>
            <a:r>
              <a:rPr lang="es-AR" sz="1400" dirty="0" err="1">
                <a:latin typeface="Courier New" panose="02070309020205020404" pitchFamily="49" charset="0"/>
                <a:cs typeface="Courier New" panose="02070309020205020404" pitchFamily="49" charset="0"/>
              </a:rPr>
              <a:t>j++</a:t>
            </a:r>
            <a:r>
              <a:rPr lang="es-AR" sz="1400" dirty="0">
                <a:latin typeface="Courier New" panose="02070309020205020404" pitchFamily="49" charset="0"/>
                <a:cs typeface="Courier New" panose="02070309020205020404" pitchFamily="49" charset="0"/>
              </a:rPr>
              <a:t>) {</a:t>
            </a:r>
          </a:p>
          <a:p>
            <a:pPr marL="457200" lvl="2" indent="0">
              <a:lnSpc>
                <a:spcPct val="100000"/>
              </a:lnSpc>
              <a:spcBef>
                <a:spcPts val="0"/>
              </a:spcBef>
              <a:buNone/>
            </a:pPr>
            <a:r>
              <a:rPr lang="es-AR" sz="1400" dirty="0">
                <a:latin typeface="Courier New" panose="02070309020205020404" pitchFamily="49" charset="0"/>
                <a:cs typeface="Courier New" panose="02070309020205020404" pitchFamily="49" charset="0"/>
              </a:rPr>
              <a:t>		</a:t>
            </a:r>
            <a:r>
              <a:rPr lang="es-AR" sz="1400" dirty="0" err="1">
                <a:latin typeface="Courier New" panose="02070309020205020404" pitchFamily="49" charset="0"/>
                <a:cs typeface="Courier New" panose="02070309020205020404" pitchFamily="49" charset="0"/>
              </a:rPr>
              <a:t>if</a:t>
            </a:r>
            <a:r>
              <a:rPr lang="es-AR" sz="1400" dirty="0">
                <a:latin typeface="Courier New" panose="02070309020205020404" pitchFamily="49" charset="0"/>
                <a:cs typeface="Courier New" panose="02070309020205020404" pitchFamily="49" charset="0"/>
              </a:rPr>
              <a:t> (notas[i][j]&lt;6)</a:t>
            </a:r>
          </a:p>
          <a:p>
            <a:pPr marL="457200" lvl="2" indent="0">
              <a:lnSpc>
                <a:spcPct val="100000"/>
              </a:lnSpc>
              <a:spcBef>
                <a:spcPts val="0"/>
              </a:spcBef>
              <a:buNone/>
            </a:pPr>
            <a:r>
              <a:rPr lang="es-AR" sz="1400" dirty="0">
                <a:latin typeface="Courier New" panose="02070309020205020404" pitchFamily="49" charset="0"/>
                <a:cs typeface="Courier New" panose="02070309020205020404" pitchFamily="49" charset="0"/>
              </a:rPr>
              <a:t>			</a:t>
            </a:r>
            <a:r>
              <a:rPr lang="es-AR" sz="1400" dirty="0" err="1">
                <a:latin typeface="Courier New" panose="02070309020205020404" pitchFamily="49" charset="0"/>
                <a:cs typeface="Courier New" panose="02070309020205020404" pitchFamily="49" charset="0"/>
              </a:rPr>
              <a:t>System.out.println</a:t>
            </a:r>
            <a:r>
              <a:rPr lang="es-AR" sz="1400" dirty="0">
                <a:latin typeface="Courier New" panose="02070309020205020404" pitchFamily="49" charset="0"/>
                <a:cs typeface="Courier New" panose="02070309020205020404" pitchFamily="49" charset="0"/>
              </a:rPr>
              <a:t>(“Fila ”+i+” Columna “+j);</a:t>
            </a:r>
          </a:p>
          <a:p>
            <a:pPr marL="457200" lvl="2" indent="0">
              <a:lnSpc>
                <a:spcPct val="100000"/>
              </a:lnSpc>
              <a:spcBef>
                <a:spcPts val="0"/>
              </a:spcBef>
              <a:buNone/>
            </a:pPr>
            <a:r>
              <a:rPr lang="es-US" sz="1400" dirty="0">
                <a:latin typeface="Courier New" panose="02070309020205020404" pitchFamily="49" charset="0"/>
                <a:cs typeface="Courier New" panose="02070309020205020404" pitchFamily="49" charset="0"/>
              </a:rPr>
              <a:t>}</a:t>
            </a:r>
          </a:p>
          <a:p>
            <a:pPr marL="0" lvl="2" indent="0">
              <a:lnSpc>
                <a:spcPct val="100000"/>
              </a:lnSpc>
              <a:spcBef>
                <a:spcPts val="0"/>
              </a:spcBef>
              <a:buNone/>
            </a:pPr>
            <a:r>
              <a:rPr lang="es-US" sz="1400" dirty="0">
                <a:latin typeface="Courier New" panose="02070309020205020404" pitchFamily="49" charset="0"/>
                <a:cs typeface="Courier New" panose="02070309020205020404" pitchFamily="49" charset="0"/>
              </a:rPr>
              <a:t>}</a:t>
            </a:r>
          </a:p>
          <a:p>
            <a:pPr marL="457200" lvl="2" indent="0">
              <a:spcBef>
                <a:spcPts val="0"/>
              </a:spcBef>
              <a:buNone/>
            </a:pPr>
            <a:endParaRPr lang="es-AR" sz="2200" dirty="0">
              <a:latin typeface="Courier New" panose="02070309020205020404" pitchFamily="49" charset="0"/>
              <a:cs typeface="Courier New" panose="02070309020205020404" pitchFamily="49" charset="0"/>
            </a:endParaRPr>
          </a:p>
          <a:p>
            <a:pPr marL="457200" lvl="1" indent="0">
              <a:spcBef>
                <a:spcPts val="0"/>
              </a:spcBef>
              <a:buNone/>
            </a:pPr>
            <a:endParaRPr lang="es-AR" sz="2000" dirty="0">
              <a:latin typeface="Courier New" panose="02070309020205020404" pitchFamily="49" charset="0"/>
              <a:cs typeface="Courier New" panose="02070309020205020404" pitchFamily="49" charset="0"/>
            </a:endParaRPr>
          </a:p>
          <a:p>
            <a:pPr marL="0" lvl="1" indent="0">
              <a:spcBef>
                <a:spcPts val="0"/>
              </a:spcBef>
              <a:buNone/>
            </a:pPr>
            <a:endParaRPr lang="es-AR" sz="2000" dirty="0">
              <a:latin typeface="Courier New" panose="02070309020205020404" pitchFamily="49" charset="0"/>
              <a:cs typeface="Courier New" panose="02070309020205020404" pitchFamily="49" charset="0"/>
            </a:endParaRP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94</a:t>
            </a:fld>
            <a:endParaRPr lang="es-ES_tradnl" dirty="0"/>
          </a:p>
        </p:txBody>
      </p:sp>
      <p:sp>
        <p:nvSpPr>
          <p:cNvPr id="8" name="Rectángulo 7"/>
          <p:cNvSpPr/>
          <p:nvPr/>
        </p:nvSpPr>
        <p:spPr>
          <a:xfrm>
            <a:off x="628650" y="5275944"/>
            <a:ext cx="7886700" cy="707886"/>
          </a:xfrm>
          <a:prstGeom prst="rect">
            <a:avLst/>
          </a:prstGeom>
        </p:spPr>
        <p:txBody>
          <a:bodyPr wrap="square">
            <a:spAutoFit/>
          </a:bodyPr>
          <a:lstStyle/>
          <a:p>
            <a:r>
              <a:rPr lang="es-AR" sz="2000" b="1" dirty="0">
                <a:solidFill>
                  <a:srgbClr val="FF3300"/>
                </a:solidFill>
                <a:latin typeface="Arial" panose="020B0604020202020204" pitchFamily="34" charset="0"/>
                <a:cs typeface="Arial" panose="020B0604020202020204" pitchFamily="34" charset="0"/>
              </a:rPr>
              <a:t>¿Y si queremos recorrer las materias hasta encontrar SOLO UNA desaprobada?</a:t>
            </a:r>
          </a:p>
        </p:txBody>
      </p:sp>
    </p:spTree>
    <p:extLst>
      <p:ext uri="{BB962C8B-B14F-4D97-AF65-F5344CB8AC3E}">
        <p14:creationId xmlns:p14="http://schemas.microsoft.com/office/powerpoint/2010/main" xmlns="" val="141478441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Matrices – Recorrido (2)</a:t>
            </a:r>
          </a:p>
        </p:txBody>
      </p:sp>
      <p:sp>
        <p:nvSpPr>
          <p:cNvPr id="3" name="Marcador de contenido 2"/>
          <p:cNvSpPr>
            <a:spLocks noGrp="1"/>
          </p:cNvSpPr>
          <p:nvPr>
            <p:ph idx="1"/>
          </p:nvPr>
        </p:nvSpPr>
        <p:spPr>
          <a:xfrm>
            <a:off x="628650" y="2160000"/>
            <a:ext cx="8088630" cy="4240800"/>
          </a:xfrm>
        </p:spPr>
        <p:txBody>
          <a:bodyPr>
            <a:normAutofit fontScale="77500" lnSpcReduction="20000"/>
          </a:bodyPr>
          <a:lstStyle/>
          <a:p>
            <a:pPr>
              <a:lnSpc>
                <a:spcPct val="120000"/>
              </a:lnSpc>
              <a:spcBef>
                <a:spcPts val="0"/>
              </a:spcBef>
            </a:pPr>
            <a:r>
              <a:rPr lang="es-US" sz="2300" b="1" dirty="0">
                <a:solidFill>
                  <a:schemeClr val="dk1"/>
                </a:solidFill>
              </a:rPr>
              <a:t>Encontrar SOLO una desaprobada</a:t>
            </a:r>
            <a:endParaRPr lang="es-AR" sz="2300" b="1" dirty="0">
              <a:solidFill>
                <a:schemeClr val="dk1"/>
              </a:solidFill>
            </a:endParaRPr>
          </a:p>
          <a:p>
            <a:pPr lvl="0">
              <a:lnSpc>
                <a:spcPct val="120000"/>
              </a:lnSpc>
              <a:spcBef>
                <a:spcPts val="0"/>
              </a:spcBef>
              <a:buNone/>
            </a:pPr>
            <a:endParaRPr lang="es-AR" sz="1400" dirty="0">
              <a:latin typeface="Courier New" panose="02070309020205020404" pitchFamily="49" charset="0"/>
              <a:cs typeface="Courier New" panose="02070309020205020404" pitchFamily="49" charset="0"/>
            </a:endParaRPr>
          </a:p>
          <a:p>
            <a:pPr marL="0" lvl="0" indent="0">
              <a:lnSpc>
                <a:spcPct val="100000"/>
              </a:lnSpc>
              <a:spcBef>
                <a:spcPts val="0"/>
              </a:spcBef>
              <a:buNone/>
            </a:pPr>
            <a:endParaRPr lang="es-AR" sz="1400" dirty="0">
              <a:latin typeface="Courier New" panose="02070309020205020404" pitchFamily="49" charset="0"/>
              <a:cs typeface="Courier New" panose="02070309020205020404" pitchFamily="49" charset="0"/>
            </a:endParaRPr>
          </a:p>
          <a:p>
            <a:pPr marL="0" lvl="0" indent="0">
              <a:lnSpc>
                <a:spcPct val="100000"/>
              </a:lnSpc>
              <a:spcBef>
                <a:spcPts val="0"/>
              </a:spcBef>
              <a:buNone/>
            </a:pPr>
            <a:r>
              <a:rPr lang="es-AR" sz="1900" dirty="0" err="1">
                <a:latin typeface="Courier New" panose="02070309020205020404" pitchFamily="49" charset="0"/>
                <a:cs typeface="Courier New" panose="02070309020205020404" pitchFamily="49" charset="0"/>
              </a:rPr>
              <a:t>int</a:t>
            </a:r>
            <a:r>
              <a:rPr lang="es-AR" sz="1900" dirty="0">
                <a:latin typeface="Courier New" panose="02070309020205020404" pitchFamily="49" charset="0"/>
                <a:cs typeface="Courier New" panose="02070309020205020404" pitchFamily="49" charset="0"/>
              </a:rPr>
              <a:t> </a:t>
            </a:r>
            <a:r>
              <a:rPr lang="es-AR" sz="1900" dirty="0" err="1">
                <a:latin typeface="Courier New" panose="02070309020205020404" pitchFamily="49" charset="0"/>
                <a:cs typeface="Courier New" panose="02070309020205020404" pitchFamily="49" charset="0"/>
              </a:rPr>
              <a:t>i,j</a:t>
            </a:r>
            <a:r>
              <a:rPr lang="es-AR" sz="1900" dirty="0">
                <a:latin typeface="Courier New" panose="02070309020205020404" pitchFamily="49" charset="0"/>
                <a:cs typeface="Courier New" panose="02070309020205020404" pitchFamily="49" charset="0"/>
              </a:rPr>
              <a:t>=0;</a:t>
            </a:r>
          </a:p>
          <a:p>
            <a:pPr marL="0" lvl="0" indent="0">
              <a:lnSpc>
                <a:spcPct val="100000"/>
              </a:lnSpc>
              <a:spcBef>
                <a:spcPts val="0"/>
              </a:spcBef>
              <a:buNone/>
            </a:pPr>
            <a:r>
              <a:rPr lang="es-AR" sz="1900" dirty="0" err="1">
                <a:latin typeface="Courier New" panose="02070309020205020404" pitchFamily="49" charset="0"/>
                <a:cs typeface="Courier New" panose="02070309020205020404" pitchFamily="49" charset="0"/>
              </a:rPr>
              <a:t>boolean</a:t>
            </a:r>
            <a:r>
              <a:rPr lang="es-AR" sz="1900" dirty="0">
                <a:latin typeface="Courier New" panose="02070309020205020404" pitchFamily="49" charset="0"/>
                <a:cs typeface="Courier New" panose="02070309020205020404" pitchFamily="49" charset="0"/>
              </a:rPr>
              <a:t> </a:t>
            </a:r>
            <a:r>
              <a:rPr lang="es-AR" sz="1900" dirty="0" err="1">
                <a:latin typeface="Courier New" panose="02070309020205020404" pitchFamily="49" charset="0"/>
                <a:cs typeface="Courier New" panose="02070309020205020404" pitchFamily="49" charset="0"/>
              </a:rPr>
              <a:t>hayAplazos</a:t>
            </a:r>
            <a:r>
              <a:rPr lang="es-AR" sz="1900" dirty="0">
                <a:latin typeface="Courier New" panose="02070309020205020404" pitchFamily="49" charset="0"/>
                <a:cs typeface="Courier New" panose="02070309020205020404" pitchFamily="49" charset="0"/>
              </a:rPr>
              <a:t>= false;</a:t>
            </a:r>
          </a:p>
          <a:p>
            <a:pPr marL="0" lvl="0" indent="0">
              <a:lnSpc>
                <a:spcPct val="100000"/>
              </a:lnSpc>
              <a:spcBef>
                <a:spcPts val="0"/>
              </a:spcBef>
              <a:buNone/>
            </a:pPr>
            <a:endParaRPr lang="es-AR" sz="1900" dirty="0">
              <a:latin typeface="Courier New" panose="02070309020205020404" pitchFamily="49" charset="0"/>
              <a:cs typeface="Courier New" panose="02070309020205020404" pitchFamily="49" charset="0"/>
            </a:endParaRPr>
          </a:p>
          <a:p>
            <a:pPr marL="0" lvl="0" indent="0">
              <a:lnSpc>
                <a:spcPct val="100000"/>
              </a:lnSpc>
              <a:spcBef>
                <a:spcPts val="0"/>
              </a:spcBef>
              <a:buNone/>
            </a:pPr>
            <a:r>
              <a:rPr lang="es-AR" sz="1900" b="1" dirty="0" err="1">
                <a:latin typeface="Courier New" panose="02070309020205020404" pitchFamily="49" charset="0"/>
                <a:cs typeface="Courier New" panose="02070309020205020404" pitchFamily="49" charset="0"/>
              </a:rPr>
              <a:t>while</a:t>
            </a:r>
            <a:r>
              <a:rPr lang="es-AR" sz="1900" dirty="0">
                <a:latin typeface="Courier New" panose="02070309020205020404" pitchFamily="49" charset="0"/>
                <a:cs typeface="Courier New" panose="02070309020205020404" pitchFamily="49" charset="0"/>
              </a:rPr>
              <a:t> ((i&lt;</a:t>
            </a:r>
            <a:r>
              <a:rPr lang="es-AR" sz="1900" dirty="0" err="1">
                <a:latin typeface="Courier New" panose="02070309020205020404" pitchFamily="49" charset="0"/>
                <a:cs typeface="Courier New" panose="02070309020205020404" pitchFamily="49" charset="0"/>
              </a:rPr>
              <a:t>notas.length</a:t>
            </a:r>
            <a:r>
              <a:rPr lang="es-AR" sz="1900" dirty="0">
                <a:latin typeface="Courier New" panose="02070309020205020404" pitchFamily="49" charset="0"/>
                <a:cs typeface="Courier New" panose="02070309020205020404" pitchFamily="49" charset="0"/>
              </a:rPr>
              <a:t>) &amp;&amp; (!ok)){</a:t>
            </a:r>
          </a:p>
          <a:p>
            <a:pPr marL="0" lvl="0" indent="0">
              <a:lnSpc>
                <a:spcPct val="100000"/>
              </a:lnSpc>
              <a:spcBef>
                <a:spcPts val="0"/>
              </a:spcBef>
              <a:buNone/>
            </a:pPr>
            <a:r>
              <a:rPr lang="es-AR" sz="1900" dirty="0">
                <a:latin typeface="Courier New" panose="02070309020205020404" pitchFamily="49" charset="0"/>
                <a:cs typeface="Courier New" panose="02070309020205020404" pitchFamily="49" charset="0"/>
              </a:rPr>
              <a:t>	</a:t>
            </a:r>
            <a:r>
              <a:rPr lang="es-AR" sz="1900" b="1" dirty="0" err="1">
                <a:latin typeface="Courier New" panose="02070309020205020404" pitchFamily="49" charset="0"/>
                <a:cs typeface="Courier New" panose="02070309020205020404" pitchFamily="49" charset="0"/>
              </a:rPr>
              <a:t>while</a:t>
            </a:r>
            <a:r>
              <a:rPr lang="es-AR" sz="1900" dirty="0">
                <a:latin typeface="Courier New" panose="02070309020205020404" pitchFamily="49" charset="0"/>
                <a:cs typeface="Courier New" panose="02070309020205020404" pitchFamily="49" charset="0"/>
              </a:rPr>
              <a:t> ((j&lt;notas[i].</a:t>
            </a:r>
            <a:r>
              <a:rPr lang="es-AR" sz="1900" dirty="0" err="1">
                <a:latin typeface="Courier New" panose="02070309020205020404" pitchFamily="49" charset="0"/>
                <a:cs typeface="Courier New" panose="02070309020205020404" pitchFamily="49" charset="0"/>
              </a:rPr>
              <a:t>length</a:t>
            </a:r>
            <a:r>
              <a:rPr lang="es-AR" sz="1900" dirty="0">
                <a:latin typeface="Courier New" panose="02070309020205020404" pitchFamily="49" charset="0"/>
                <a:cs typeface="Courier New" panose="02070309020205020404" pitchFamily="49" charset="0"/>
              </a:rPr>
              <a:t>) &amp;&amp; (!</a:t>
            </a:r>
            <a:r>
              <a:rPr lang="es-AR" sz="1900" dirty="0" err="1">
                <a:latin typeface="Courier New" panose="02070309020205020404" pitchFamily="49" charset="0"/>
                <a:cs typeface="Courier New" panose="02070309020205020404" pitchFamily="49" charset="0"/>
              </a:rPr>
              <a:t>hayAplazos</a:t>
            </a:r>
            <a:r>
              <a:rPr lang="es-AR" sz="1900" dirty="0">
                <a:latin typeface="Courier New" panose="02070309020205020404" pitchFamily="49" charset="0"/>
                <a:cs typeface="Courier New" panose="02070309020205020404" pitchFamily="49" charset="0"/>
              </a:rPr>
              <a:t>)) {</a:t>
            </a:r>
          </a:p>
          <a:p>
            <a:pPr marL="0" lvl="0" indent="0">
              <a:lnSpc>
                <a:spcPct val="100000"/>
              </a:lnSpc>
              <a:spcBef>
                <a:spcPts val="0"/>
              </a:spcBef>
              <a:buNone/>
            </a:pPr>
            <a:r>
              <a:rPr lang="es-AR" sz="1900" dirty="0">
                <a:latin typeface="Courier New" panose="02070309020205020404" pitchFamily="49" charset="0"/>
                <a:cs typeface="Courier New" panose="02070309020205020404" pitchFamily="49" charset="0"/>
              </a:rPr>
              <a:t>		</a:t>
            </a:r>
            <a:r>
              <a:rPr lang="es-AR" sz="1900" dirty="0" err="1">
                <a:latin typeface="Courier New" panose="02070309020205020404" pitchFamily="49" charset="0"/>
                <a:cs typeface="Courier New" panose="02070309020205020404" pitchFamily="49" charset="0"/>
              </a:rPr>
              <a:t>if</a:t>
            </a:r>
            <a:r>
              <a:rPr lang="es-AR" sz="1900" dirty="0">
                <a:latin typeface="Courier New" panose="02070309020205020404" pitchFamily="49" charset="0"/>
                <a:cs typeface="Courier New" panose="02070309020205020404" pitchFamily="49" charset="0"/>
              </a:rPr>
              <a:t> (notas[i][j]&lt;6) </a:t>
            </a:r>
          </a:p>
          <a:p>
            <a:pPr marL="0" lvl="0" indent="0">
              <a:lnSpc>
                <a:spcPct val="100000"/>
              </a:lnSpc>
              <a:spcBef>
                <a:spcPts val="0"/>
              </a:spcBef>
              <a:buNone/>
            </a:pPr>
            <a:r>
              <a:rPr lang="es-AR" sz="1900" dirty="0">
                <a:latin typeface="Courier New" panose="02070309020205020404" pitchFamily="49" charset="0"/>
                <a:cs typeface="Courier New" panose="02070309020205020404" pitchFamily="49" charset="0"/>
              </a:rPr>
              <a:t>			 </a:t>
            </a:r>
            <a:r>
              <a:rPr lang="es-AR" sz="1900" dirty="0" err="1">
                <a:latin typeface="Courier New" panose="02070309020205020404" pitchFamily="49" charset="0"/>
                <a:cs typeface="Courier New" panose="02070309020205020404" pitchFamily="49" charset="0"/>
              </a:rPr>
              <a:t>hayAplazos</a:t>
            </a:r>
            <a:r>
              <a:rPr lang="es-AR" sz="1900" dirty="0">
                <a:latin typeface="Courier New" panose="02070309020205020404" pitchFamily="49" charset="0"/>
                <a:cs typeface="Courier New" panose="02070309020205020404" pitchFamily="49" charset="0"/>
              </a:rPr>
              <a:t>=true;</a:t>
            </a:r>
          </a:p>
          <a:p>
            <a:pPr marL="0" lvl="0" indent="0">
              <a:lnSpc>
                <a:spcPct val="100000"/>
              </a:lnSpc>
              <a:spcBef>
                <a:spcPts val="0"/>
              </a:spcBef>
              <a:buNone/>
            </a:pPr>
            <a:r>
              <a:rPr lang="es-AR" sz="1900" dirty="0">
                <a:latin typeface="Courier New" panose="02070309020205020404" pitchFamily="49" charset="0"/>
                <a:cs typeface="Courier New" panose="02070309020205020404" pitchFamily="49" charset="0"/>
              </a:rPr>
              <a:t>		</a:t>
            </a:r>
            <a:r>
              <a:rPr lang="es-AR" sz="1900" dirty="0" err="1">
                <a:latin typeface="Courier New" panose="02070309020205020404" pitchFamily="49" charset="0"/>
                <a:cs typeface="Courier New" panose="02070309020205020404" pitchFamily="49" charset="0"/>
              </a:rPr>
              <a:t>else</a:t>
            </a:r>
            <a:r>
              <a:rPr lang="es-AR" sz="1900" dirty="0">
                <a:latin typeface="Courier New" panose="02070309020205020404" pitchFamily="49" charset="0"/>
                <a:cs typeface="Courier New" panose="02070309020205020404" pitchFamily="49" charset="0"/>
              </a:rPr>
              <a:t> </a:t>
            </a:r>
          </a:p>
          <a:p>
            <a:pPr marL="0" lvl="0" indent="0">
              <a:lnSpc>
                <a:spcPct val="100000"/>
              </a:lnSpc>
              <a:spcBef>
                <a:spcPts val="0"/>
              </a:spcBef>
              <a:buNone/>
            </a:pPr>
            <a:r>
              <a:rPr lang="es-AR" sz="1900" dirty="0">
                <a:latin typeface="Courier New" panose="02070309020205020404" pitchFamily="49" charset="0"/>
                <a:cs typeface="Courier New" panose="02070309020205020404" pitchFamily="49" charset="0"/>
              </a:rPr>
              <a:t>			</a:t>
            </a:r>
            <a:r>
              <a:rPr lang="es-AR" sz="1900" dirty="0" err="1">
                <a:latin typeface="Courier New" panose="02070309020205020404" pitchFamily="49" charset="0"/>
                <a:cs typeface="Courier New" panose="02070309020205020404" pitchFamily="49" charset="0"/>
              </a:rPr>
              <a:t>j++</a:t>
            </a:r>
            <a:r>
              <a:rPr lang="es-AR" sz="1900" dirty="0">
                <a:latin typeface="Courier New" panose="02070309020205020404" pitchFamily="49" charset="0"/>
                <a:cs typeface="Courier New" panose="02070309020205020404" pitchFamily="49" charset="0"/>
              </a:rPr>
              <a:t>;</a:t>
            </a:r>
          </a:p>
          <a:p>
            <a:pPr marL="0" lvl="0" indent="0">
              <a:lnSpc>
                <a:spcPct val="100000"/>
              </a:lnSpc>
              <a:spcBef>
                <a:spcPts val="0"/>
              </a:spcBef>
              <a:buNone/>
            </a:pPr>
            <a:r>
              <a:rPr lang="es-US" sz="1900" dirty="0">
                <a:latin typeface="Courier New" panose="02070309020205020404" pitchFamily="49" charset="0"/>
                <a:cs typeface="Courier New" panose="02070309020205020404" pitchFamily="49" charset="0"/>
              </a:rPr>
              <a:t>	}</a:t>
            </a:r>
            <a:endParaRPr lang="es-AR" sz="1900" dirty="0">
              <a:latin typeface="Courier New" panose="02070309020205020404" pitchFamily="49" charset="0"/>
              <a:cs typeface="Courier New" panose="02070309020205020404" pitchFamily="49" charset="0"/>
            </a:endParaRPr>
          </a:p>
          <a:p>
            <a:pPr lvl="0" indent="0">
              <a:lnSpc>
                <a:spcPct val="100000"/>
              </a:lnSpc>
              <a:spcBef>
                <a:spcPts val="0"/>
              </a:spcBef>
              <a:buNone/>
            </a:pPr>
            <a:r>
              <a:rPr lang="es-AR" sz="1900" dirty="0">
                <a:latin typeface="Courier New" panose="02070309020205020404" pitchFamily="49" charset="0"/>
                <a:cs typeface="Courier New" panose="02070309020205020404" pitchFamily="49" charset="0"/>
              </a:rPr>
              <a:t>	</a:t>
            </a:r>
            <a:r>
              <a:rPr lang="es-AR" sz="1900" dirty="0" err="1">
                <a:latin typeface="Courier New" panose="02070309020205020404" pitchFamily="49" charset="0"/>
                <a:cs typeface="Courier New" panose="02070309020205020404" pitchFamily="49" charset="0"/>
              </a:rPr>
              <a:t>if</a:t>
            </a:r>
            <a:r>
              <a:rPr lang="es-AR" sz="1900" dirty="0">
                <a:latin typeface="Courier New" panose="02070309020205020404" pitchFamily="49" charset="0"/>
                <a:cs typeface="Courier New" panose="02070309020205020404" pitchFamily="49" charset="0"/>
              </a:rPr>
              <a:t> (!</a:t>
            </a:r>
            <a:r>
              <a:rPr lang="es-AR" sz="1900" dirty="0" err="1">
                <a:latin typeface="Courier New" panose="02070309020205020404" pitchFamily="49" charset="0"/>
                <a:cs typeface="Courier New" panose="02070309020205020404" pitchFamily="49" charset="0"/>
              </a:rPr>
              <a:t>hayAplazos</a:t>
            </a:r>
            <a:r>
              <a:rPr lang="es-AR" sz="1900" dirty="0">
                <a:latin typeface="Courier New" panose="02070309020205020404" pitchFamily="49" charset="0"/>
                <a:cs typeface="Courier New" panose="02070309020205020404" pitchFamily="49" charset="0"/>
              </a:rPr>
              <a:t>) {</a:t>
            </a:r>
          </a:p>
          <a:p>
            <a:pPr lvl="0" indent="0">
              <a:lnSpc>
                <a:spcPct val="100000"/>
              </a:lnSpc>
              <a:spcBef>
                <a:spcPts val="0"/>
              </a:spcBef>
              <a:buNone/>
            </a:pPr>
            <a:r>
              <a:rPr lang="es-AR" sz="1900" dirty="0">
                <a:latin typeface="Courier New" panose="02070309020205020404" pitchFamily="49" charset="0"/>
                <a:cs typeface="Courier New" panose="02070309020205020404" pitchFamily="49" charset="0"/>
              </a:rPr>
              <a:t>		i++;</a:t>
            </a:r>
          </a:p>
          <a:p>
            <a:pPr lvl="0" indent="0">
              <a:lnSpc>
                <a:spcPct val="100000"/>
              </a:lnSpc>
              <a:spcBef>
                <a:spcPts val="0"/>
              </a:spcBef>
              <a:buNone/>
            </a:pPr>
            <a:r>
              <a:rPr lang="es-US" sz="1900" dirty="0">
                <a:latin typeface="Courier New" panose="02070309020205020404" pitchFamily="49" charset="0"/>
                <a:cs typeface="Courier New" panose="02070309020205020404" pitchFamily="49" charset="0"/>
              </a:rPr>
              <a:t>	}</a:t>
            </a:r>
            <a:endParaRPr lang="es-AR" sz="1900" dirty="0">
              <a:latin typeface="Courier New" panose="02070309020205020404" pitchFamily="49" charset="0"/>
              <a:cs typeface="Courier New" panose="02070309020205020404" pitchFamily="49" charset="0"/>
            </a:endParaRPr>
          </a:p>
          <a:p>
            <a:pPr marL="0" lvl="0" indent="0">
              <a:lnSpc>
                <a:spcPct val="100000"/>
              </a:lnSpc>
              <a:spcBef>
                <a:spcPts val="0"/>
              </a:spcBef>
              <a:buNone/>
            </a:pPr>
            <a:r>
              <a:rPr lang="es-AR" sz="1900" dirty="0">
                <a:latin typeface="Courier New" panose="02070309020205020404" pitchFamily="49" charset="0"/>
                <a:cs typeface="Courier New" panose="02070309020205020404" pitchFamily="49" charset="0"/>
              </a:rPr>
              <a:t>}</a:t>
            </a:r>
          </a:p>
          <a:p>
            <a:pPr marL="0" lvl="0" indent="0">
              <a:lnSpc>
                <a:spcPct val="100000"/>
              </a:lnSpc>
              <a:spcBef>
                <a:spcPts val="0"/>
              </a:spcBef>
              <a:buNone/>
            </a:pPr>
            <a:endParaRPr lang="es-AR" sz="1900" dirty="0">
              <a:latin typeface="Courier New" panose="02070309020205020404" pitchFamily="49" charset="0"/>
              <a:cs typeface="Courier New" panose="02070309020205020404" pitchFamily="49" charset="0"/>
            </a:endParaRPr>
          </a:p>
          <a:p>
            <a:pPr marL="0" lvl="0" indent="0">
              <a:lnSpc>
                <a:spcPct val="100000"/>
              </a:lnSpc>
              <a:spcBef>
                <a:spcPts val="0"/>
              </a:spcBef>
              <a:buNone/>
            </a:pPr>
            <a:r>
              <a:rPr lang="es-AR" sz="1900" dirty="0" err="1">
                <a:latin typeface="Courier New" panose="02070309020205020404" pitchFamily="49" charset="0"/>
                <a:cs typeface="Courier New" panose="02070309020205020404" pitchFamily="49" charset="0"/>
              </a:rPr>
              <a:t>if</a:t>
            </a:r>
            <a:r>
              <a:rPr lang="es-AR" sz="1900" dirty="0">
                <a:latin typeface="Courier New" panose="02070309020205020404" pitchFamily="49" charset="0"/>
                <a:cs typeface="Courier New" panose="02070309020205020404" pitchFamily="49" charset="0"/>
              </a:rPr>
              <a:t> (</a:t>
            </a:r>
            <a:r>
              <a:rPr lang="es-AR" sz="1900" dirty="0" err="1">
                <a:latin typeface="Courier New" panose="02070309020205020404" pitchFamily="49" charset="0"/>
                <a:cs typeface="Courier New" panose="02070309020205020404" pitchFamily="49" charset="0"/>
              </a:rPr>
              <a:t>hayAplazos</a:t>
            </a:r>
            <a:r>
              <a:rPr lang="es-AR" sz="1900" dirty="0">
                <a:latin typeface="Courier New" panose="02070309020205020404" pitchFamily="49" charset="0"/>
                <a:cs typeface="Courier New" panose="02070309020205020404" pitchFamily="49" charset="0"/>
              </a:rPr>
              <a:t>) </a:t>
            </a:r>
          </a:p>
          <a:p>
            <a:pPr marL="0" lvl="0" indent="0">
              <a:lnSpc>
                <a:spcPct val="100000"/>
              </a:lnSpc>
              <a:spcBef>
                <a:spcPts val="0"/>
              </a:spcBef>
              <a:buNone/>
            </a:pPr>
            <a:r>
              <a:rPr lang="es-AR" sz="1900" dirty="0">
                <a:latin typeface="Courier New" panose="02070309020205020404" pitchFamily="49" charset="0"/>
                <a:cs typeface="Courier New" panose="02070309020205020404" pitchFamily="49" charset="0"/>
              </a:rPr>
              <a:t>	</a:t>
            </a:r>
            <a:r>
              <a:rPr lang="es-AR" sz="1900" dirty="0" err="1">
                <a:latin typeface="Courier New" panose="02070309020205020404" pitchFamily="49" charset="0"/>
                <a:cs typeface="Courier New" panose="02070309020205020404" pitchFamily="49" charset="0"/>
              </a:rPr>
              <a:t>System.out.println</a:t>
            </a:r>
            <a:r>
              <a:rPr lang="es-AR" sz="1900" dirty="0">
                <a:latin typeface="Courier New" panose="02070309020205020404" pitchFamily="49" charset="0"/>
                <a:cs typeface="Courier New" panose="02070309020205020404" pitchFamily="49" charset="0"/>
              </a:rPr>
              <a:t>(“Aplazo en Fila ”+i+” Columna “+j);</a:t>
            </a:r>
          </a:p>
          <a:p>
            <a:pPr marL="0" lvl="0" indent="0">
              <a:lnSpc>
                <a:spcPct val="100000"/>
              </a:lnSpc>
              <a:spcBef>
                <a:spcPts val="0"/>
              </a:spcBef>
              <a:buNone/>
            </a:pPr>
            <a:r>
              <a:rPr lang="es-AR" sz="1900" dirty="0" err="1">
                <a:latin typeface="Courier New" panose="02070309020205020404" pitchFamily="49" charset="0"/>
                <a:cs typeface="Courier New" panose="02070309020205020404" pitchFamily="49" charset="0"/>
              </a:rPr>
              <a:t>else</a:t>
            </a:r>
            <a:r>
              <a:rPr lang="es-AR" sz="1900" dirty="0">
                <a:latin typeface="Courier New" panose="02070309020205020404" pitchFamily="49" charset="0"/>
                <a:cs typeface="Courier New" panose="02070309020205020404" pitchFamily="49" charset="0"/>
              </a:rPr>
              <a:t> </a:t>
            </a:r>
          </a:p>
          <a:p>
            <a:pPr marL="0" lvl="0" indent="0">
              <a:lnSpc>
                <a:spcPct val="100000"/>
              </a:lnSpc>
              <a:spcBef>
                <a:spcPts val="0"/>
              </a:spcBef>
              <a:buNone/>
            </a:pPr>
            <a:r>
              <a:rPr lang="es-AR" sz="1900" dirty="0">
                <a:latin typeface="Courier New" panose="02070309020205020404" pitchFamily="49" charset="0"/>
                <a:cs typeface="Courier New" panose="02070309020205020404" pitchFamily="49" charset="0"/>
              </a:rPr>
              <a:t>	</a:t>
            </a:r>
            <a:r>
              <a:rPr lang="es-AR" sz="1900" dirty="0" err="1">
                <a:latin typeface="Courier New" panose="02070309020205020404" pitchFamily="49" charset="0"/>
                <a:cs typeface="Courier New" panose="02070309020205020404" pitchFamily="49" charset="0"/>
              </a:rPr>
              <a:t>System.out.println</a:t>
            </a:r>
            <a:r>
              <a:rPr lang="es-AR" sz="1900" dirty="0">
                <a:latin typeface="Courier New" panose="02070309020205020404" pitchFamily="49" charset="0"/>
                <a:cs typeface="Courier New" panose="02070309020205020404" pitchFamily="49" charset="0"/>
              </a:rPr>
              <a:t>(“El alumno NO desaprobó ninguna materia”);</a:t>
            </a:r>
            <a:endParaRPr lang="es-AR" dirty="0">
              <a:latin typeface="Courier New" panose="02070309020205020404" pitchFamily="49" charset="0"/>
              <a:cs typeface="Courier New" panose="02070309020205020404" pitchFamily="49" charset="0"/>
            </a:endParaRPr>
          </a:p>
          <a:p>
            <a:pPr marL="0" lvl="1" indent="0">
              <a:spcBef>
                <a:spcPts val="0"/>
              </a:spcBef>
              <a:buNone/>
            </a:pPr>
            <a:endParaRPr lang="es-AR" sz="2800" dirty="0">
              <a:latin typeface="Courier New" panose="02070309020205020404" pitchFamily="49" charset="0"/>
              <a:cs typeface="Courier New" panose="02070309020205020404" pitchFamily="49" charset="0"/>
            </a:endParaRP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95</a:t>
            </a:fld>
            <a:endParaRPr lang="es-ES_tradnl" dirty="0"/>
          </a:p>
        </p:txBody>
      </p:sp>
    </p:spTree>
    <p:extLst>
      <p:ext uri="{BB962C8B-B14F-4D97-AF65-F5344CB8AC3E}">
        <p14:creationId xmlns:p14="http://schemas.microsoft.com/office/powerpoint/2010/main" xmlns="" val="86631908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Matrices – Ejemplo Boletín</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96</a:t>
            </a:fld>
            <a:endParaRPr lang="es-ES_tradnl" dirty="0"/>
          </a:p>
        </p:txBody>
      </p:sp>
      <p:pic>
        <p:nvPicPr>
          <p:cNvPr id="6" name="Shape 307" descr="arreglos-25.png"/>
          <p:cNvPicPr preferRelativeResize="0"/>
          <p:nvPr/>
        </p:nvPicPr>
        <p:blipFill>
          <a:blip r:embed="rId2">
            <a:alphaModFix/>
          </a:blip>
          <a:stretch>
            <a:fillRect/>
          </a:stretch>
        </p:blipFill>
        <p:spPr>
          <a:xfrm>
            <a:off x="613410" y="2668955"/>
            <a:ext cx="8366760" cy="3552493"/>
          </a:xfrm>
          <a:prstGeom prst="rect">
            <a:avLst/>
          </a:prstGeom>
          <a:noFill/>
          <a:ln>
            <a:noFill/>
          </a:ln>
        </p:spPr>
      </p:pic>
      <p:sp>
        <p:nvSpPr>
          <p:cNvPr id="3" name="Rectángulo 2"/>
          <p:cNvSpPr/>
          <p:nvPr/>
        </p:nvSpPr>
        <p:spPr>
          <a:xfrm>
            <a:off x="613410" y="2068703"/>
            <a:ext cx="1808508" cy="427746"/>
          </a:xfrm>
          <a:prstGeom prst="rect">
            <a:avLst/>
          </a:prstGeom>
        </p:spPr>
        <p:txBody>
          <a:bodyPr wrap="none">
            <a:spAutoFit/>
          </a:bodyPr>
          <a:lstStyle/>
          <a:p>
            <a:pPr>
              <a:lnSpc>
                <a:spcPct val="120000"/>
              </a:lnSpc>
              <a:spcBef>
                <a:spcPts val="0"/>
              </a:spcBef>
            </a:pPr>
            <a:r>
              <a:rPr lang="es-US" sz="2000" b="1" dirty="0">
                <a:solidFill>
                  <a:schemeClr val="dk1"/>
                </a:solidFill>
                <a:latin typeface="Arial" panose="020B0604020202020204" pitchFamily="34" charset="0"/>
                <a:cs typeface="Arial" panose="020B0604020202020204" pitchFamily="34" charset="0"/>
              </a:rPr>
              <a:t>Clase Boletín</a:t>
            </a:r>
            <a:endParaRPr lang="es-AR" sz="2000" b="1"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714912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Matrices – Ejemplo Boletín</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97</a:t>
            </a:fld>
            <a:endParaRPr lang="es-ES_tradnl" dirty="0"/>
          </a:p>
        </p:txBody>
      </p:sp>
      <p:sp>
        <p:nvSpPr>
          <p:cNvPr id="3" name="Rectángulo 2"/>
          <p:cNvSpPr/>
          <p:nvPr/>
        </p:nvSpPr>
        <p:spPr>
          <a:xfrm>
            <a:off x="613410" y="2144903"/>
            <a:ext cx="2634054" cy="427746"/>
          </a:xfrm>
          <a:prstGeom prst="rect">
            <a:avLst/>
          </a:prstGeom>
        </p:spPr>
        <p:txBody>
          <a:bodyPr wrap="none">
            <a:spAutoFit/>
          </a:bodyPr>
          <a:lstStyle/>
          <a:p>
            <a:pPr>
              <a:lnSpc>
                <a:spcPct val="120000"/>
              </a:lnSpc>
              <a:spcBef>
                <a:spcPts val="0"/>
              </a:spcBef>
            </a:pPr>
            <a:r>
              <a:rPr lang="es-US" sz="2000" b="1" dirty="0">
                <a:solidFill>
                  <a:schemeClr val="dk1"/>
                </a:solidFill>
                <a:latin typeface="Arial" panose="020B0604020202020204" pitchFamily="34" charset="0"/>
                <a:cs typeface="Arial" panose="020B0604020202020204" pitchFamily="34" charset="0"/>
              </a:rPr>
              <a:t>Atributos de </a:t>
            </a:r>
            <a:r>
              <a:rPr lang="es-US" sz="2000" b="1" dirty="0" err="1">
                <a:solidFill>
                  <a:schemeClr val="dk1"/>
                </a:solidFill>
                <a:latin typeface="Arial" panose="020B0604020202020204" pitchFamily="34" charset="0"/>
                <a:cs typeface="Arial" panose="020B0604020202020204" pitchFamily="34" charset="0"/>
              </a:rPr>
              <a:t>Boletin</a:t>
            </a:r>
            <a:endParaRPr lang="es-AR" sz="2000" b="1" dirty="0">
              <a:solidFill>
                <a:schemeClr val="dk1"/>
              </a:solidFill>
              <a:latin typeface="Arial" panose="020B0604020202020204" pitchFamily="34" charset="0"/>
              <a:cs typeface="Arial" panose="020B0604020202020204" pitchFamily="34" charset="0"/>
            </a:endParaRPr>
          </a:p>
        </p:txBody>
      </p:sp>
      <p:pic>
        <p:nvPicPr>
          <p:cNvPr id="4" name="Imagen 3"/>
          <p:cNvPicPr>
            <a:picLocks noChangeAspect="1"/>
          </p:cNvPicPr>
          <p:nvPr/>
        </p:nvPicPr>
        <p:blipFill>
          <a:blip r:embed="rId2"/>
          <a:stretch>
            <a:fillRect/>
          </a:stretch>
        </p:blipFill>
        <p:spPr>
          <a:xfrm>
            <a:off x="461010" y="3273778"/>
            <a:ext cx="4620884" cy="1668077"/>
          </a:xfrm>
          <a:prstGeom prst="rect">
            <a:avLst/>
          </a:prstGeom>
        </p:spPr>
      </p:pic>
      <p:sp>
        <p:nvSpPr>
          <p:cNvPr id="7" name="Rectángulo 6"/>
          <p:cNvSpPr/>
          <p:nvPr/>
        </p:nvSpPr>
        <p:spPr>
          <a:xfrm>
            <a:off x="5503495" y="2925853"/>
            <a:ext cx="3257586" cy="1754326"/>
          </a:xfrm>
          <a:prstGeom prst="rect">
            <a:avLst/>
          </a:prstGeom>
        </p:spPr>
        <p:txBody>
          <a:bodyPr wrap="square">
            <a:spAutoFit/>
          </a:bodyPr>
          <a:lstStyle/>
          <a:p>
            <a:pPr marL="285750" indent="-285750">
              <a:buFont typeface="Arial" panose="020B0604020202020204" pitchFamily="34" charset="0"/>
              <a:buChar char="•"/>
            </a:pPr>
            <a:r>
              <a:rPr lang="es-US" dirty="0">
                <a:solidFill>
                  <a:schemeClr val="dk1"/>
                </a:solidFill>
                <a:latin typeface="Arial" panose="020B0604020202020204" pitchFamily="34" charset="0"/>
                <a:cs typeface="Arial" panose="020B0604020202020204" pitchFamily="34" charset="0"/>
              </a:rPr>
              <a:t>Arreglo multidimensional para almacenar las notas</a:t>
            </a:r>
          </a:p>
          <a:p>
            <a:pPr marL="285750" indent="-285750">
              <a:buFont typeface="Arial" panose="020B0604020202020204" pitchFamily="34" charset="0"/>
              <a:buChar char="•"/>
            </a:pPr>
            <a:r>
              <a:rPr lang="es-US" dirty="0">
                <a:solidFill>
                  <a:schemeClr val="dk1"/>
                </a:solidFill>
                <a:latin typeface="Arial" panose="020B0604020202020204" pitchFamily="34" charset="0"/>
                <a:cs typeface="Arial" panose="020B0604020202020204" pitchFamily="34" charset="0"/>
              </a:rPr>
              <a:t>Total de materias (dimensión de filas)</a:t>
            </a:r>
          </a:p>
          <a:p>
            <a:pPr marL="285750" indent="-285750">
              <a:buFont typeface="Arial" panose="020B0604020202020204" pitchFamily="34" charset="0"/>
              <a:buChar char="•"/>
            </a:pPr>
            <a:r>
              <a:rPr lang="es-US" dirty="0">
                <a:solidFill>
                  <a:schemeClr val="dk1"/>
                </a:solidFill>
                <a:latin typeface="Arial" panose="020B0604020202020204" pitchFamily="34" charset="0"/>
                <a:cs typeface="Arial" panose="020B0604020202020204" pitchFamily="34" charset="0"/>
              </a:rPr>
              <a:t>Arreglo con trimestres</a:t>
            </a:r>
          </a:p>
          <a:p>
            <a:pPr marL="285750" indent="-285750">
              <a:buFont typeface="Arial" panose="020B0604020202020204" pitchFamily="34" charset="0"/>
              <a:buChar char="•"/>
            </a:pPr>
            <a:r>
              <a:rPr lang="es-US" dirty="0">
                <a:solidFill>
                  <a:schemeClr val="dk1"/>
                </a:solidFill>
                <a:latin typeface="Arial" panose="020B0604020202020204" pitchFamily="34" charset="0"/>
                <a:cs typeface="Arial" panose="020B0604020202020204" pitchFamily="34" charset="0"/>
              </a:rPr>
              <a:t>Arreglo con materias</a:t>
            </a:r>
            <a:endParaRPr lang="es-AR" dirty="0"/>
          </a:p>
        </p:txBody>
      </p:sp>
    </p:spTree>
    <p:extLst>
      <p:ext uri="{BB962C8B-B14F-4D97-AF65-F5344CB8AC3E}">
        <p14:creationId xmlns:p14="http://schemas.microsoft.com/office/powerpoint/2010/main" xmlns="" val="39384740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Matrices – Ejemplo Boletín</a:t>
            </a:r>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98</a:t>
            </a:fld>
            <a:endParaRPr lang="es-ES_tradnl" dirty="0"/>
          </a:p>
        </p:txBody>
      </p:sp>
      <p:sp>
        <p:nvSpPr>
          <p:cNvPr id="3" name="Rectángulo 2"/>
          <p:cNvSpPr/>
          <p:nvPr/>
        </p:nvSpPr>
        <p:spPr>
          <a:xfrm>
            <a:off x="613410" y="1977263"/>
            <a:ext cx="2549096" cy="461665"/>
          </a:xfrm>
          <a:prstGeom prst="rect">
            <a:avLst/>
          </a:prstGeom>
        </p:spPr>
        <p:txBody>
          <a:bodyPr wrap="none">
            <a:spAutoFit/>
          </a:bodyPr>
          <a:lstStyle/>
          <a:p>
            <a:pPr>
              <a:lnSpc>
                <a:spcPct val="120000"/>
              </a:lnSpc>
              <a:spcBef>
                <a:spcPts val="0"/>
              </a:spcBef>
            </a:pPr>
            <a:r>
              <a:rPr lang="es-US" sz="2000" b="1" dirty="0">
                <a:solidFill>
                  <a:schemeClr val="dk1"/>
                </a:solidFill>
                <a:latin typeface="Arial" panose="020B0604020202020204" pitchFamily="34" charset="0"/>
                <a:cs typeface="Arial" panose="020B0604020202020204" pitchFamily="34" charset="0"/>
              </a:rPr>
              <a:t>Métodos de </a:t>
            </a:r>
            <a:r>
              <a:rPr lang="es-US" sz="2000" b="1" dirty="0" err="1">
                <a:solidFill>
                  <a:schemeClr val="dk1"/>
                </a:solidFill>
                <a:latin typeface="Arial" panose="020B0604020202020204" pitchFamily="34" charset="0"/>
                <a:cs typeface="Arial" panose="020B0604020202020204" pitchFamily="34" charset="0"/>
              </a:rPr>
              <a:t>Boletin</a:t>
            </a:r>
            <a:endParaRPr lang="es-AR" sz="2000" b="1" dirty="0">
              <a:solidFill>
                <a:schemeClr val="dk1"/>
              </a:solidFill>
              <a:latin typeface="Arial" panose="020B0604020202020204" pitchFamily="34" charset="0"/>
              <a:cs typeface="Arial" panose="020B0604020202020204" pitchFamily="34" charset="0"/>
            </a:endParaRPr>
          </a:p>
        </p:txBody>
      </p:sp>
      <p:sp>
        <p:nvSpPr>
          <p:cNvPr id="7" name="Rectángulo 6"/>
          <p:cNvSpPr/>
          <p:nvPr/>
        </p:nvSpPr>
        <p:spPr>
          <a:xfrm>
            <a:off x="458723" y="3237301"/>
            <a:ext cx="3592866" cy="1477328"/>
          </a:xfrm>
          <a:prstGeom prst="rect">
            <a:avLst/>
          </a:prstGeom>
        </p:spPr>
        <p:txBody>
          <a:bodyPr wrap="square">
            <a:spAutoFit/>
          </a:bodyPr>
          <a:lstStyle/>
          <a:p>
            <a:pPr marL="285750" indent="-285750">
              <a:buFont typeface="Arial" panose="020B0604020202020204" pitchFamily="34" charset="0"/>
              <a:buChar char="•"/>
            </a:pPr>
            <a:r>
              <a:rPr lang="es-US" dirty="0">
                <a:solidFill>
                  <a:schemeClr val="dk1"/>
                </a:solidFill>
                <a:latin typeface="Arial" panose="020B0604020202020204" pitchFamily="34" charset="0"/>
                <a:cs typeface="Arial" panose="020B0604020202020204" pitchFamily="34" charset="0"/>
              </a:rPr>
              <a:t>Constructor por defecto</a:t>
            </a:r>
          </a:p>
          <a:p>
            <a:pPr marL="285750" indent="-285750">
              <a:buFont typeface="Arial" panose="020B0604020202020204" pitchFamily="34" charset="0"/>
              <a:buChar char="•"/>
            </a:pPr>
            <a:r>
              <a:rPr lang="es-US" dirty="0">
                <a:solidFill>
                  <a:schemeClr val="dk1"/>
                </a:solidFill>
                <a:latin typeface="Arial" panose="020B0604020202020204" pitchFamily="34" charset="0"/>
                <a:cs typeface="Arial" panose="020B0604020202020204" pitchFamily="34" charset="0"/>
              </a:rPr>
              <a:t>Constructor con materias</a:t>
            </a:r>
          </a:p>
          <a:p>
            <a:pPr marL="285750" indent="-285750">
              <a:buFont typeface="Arial" panose="020B0604020202020204" pitchFamily="34" charset="0"/>
              <a:buChar char="•"/>
            </a:pPr>
            <a:r>
              <a:rPr lang="es-US" dirty="0" err="1">
                <a:solidFill>
                  <a:schemeClr val="dk1"/>
                </a:solidFill>
                <a:latin typeface="Arial" panose="020B0604020202020204" pitchFamily="34" charset="0"/>
                <a:cs typeface="Arial" panose="020B0604020202020204" pitchFamily="34" charset="0"/>
              </a:rPr>
              <a:t>Getters</a:t>
            </a:r>
            <a:r>
              <a:rPr lang="es-US" dirty="0">
                <a:solidFill>
                  <a:schemeClr val="dk1"/>
                </a:solidFill>
                <a:latin typeface="Arial" panose="020B0604020202020204" pitchFamily="34" charset="0"/>
                <a:cs typeface="Arial" panose="020B0604020202020204" pitchFamily="34" charset="0"/>
              </a:rPr>
              <a:t> y </a:t>
            </a:r>
            <a:r>
              <a:rPr lang="es-US" dirty="0" err="1">
                <a:solidFill>
                  <a:schemeClr val="dk1"/>
                </a:solidFill>
                <a:latin typeface="Arial" panose="020B0604020202020204" pitchFamily="34" charset="0"/>
                <a:cs typeface="Arial" panose="020B0604020202020204" pitchFamily="34" charset="0"/>
              </a:rPr>
              <a:t>Setters</a:t>
            </a:r>
            <a:endParaRPr lang="es-US" dirty="0">
              <a:solidFill>
                <a:schemeClr val="dk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US" dirty="0">
                <a:solidFill>
                  <a:schemeClr val="dk1"/>
                </a:solidFill>
                <a:latin typeface="Arial" panose="020B0604020202020204" pitchFamily="34" charset="0"/>
                <a:cs typeface="Arial" panose="020B0604020202020204" pitchFamily="34" charset="0"/>
              </a:rPr>
              <a:t>Actualizar una nota para un trimestre y materia dados</a:t>
            </a:r>
          </a:p>
        </p:txBody>
      </p:sp>
      <p:pic>
        <p:nvPicPr>
          <p:cNvPr id="6" name="Imagen 5"/>
          <p:cNvPicPr>
            <a:picLocks noChangeAspect="1"/>
          </p:cNvPicPr>
          <p:nvPr/>
        </p:nvPicPr>
        <p:blipFill>
          <a:blip r:embed="rId2"/>
          <a:stretch>
            <a:fillRect/>
          </a:stretch>
        </p:blipFill>
        <p:spPr>
          <a:xfrm>
            <a:off x="4940672" y="1889146"/>
            <a:ext cx="3550920" cy="1726594"/>
          </a:xfrm>
          <a:prstGeom prst="rect">
            <a:avLst/>
          </a:prstGeom>
        </p:spPr>
      </p:pic>
      <p:pic>
        <p:nvPicPr>
          <p:cNvPr id="8" name="Imagen 7"/>
          <p:cNvPicPr>
            <a:picLocks noChangeAspect="1"/>
          </p:cNvPicPr>
          <p:nvPr/>
        </p:nvPicPr>
        <p:blipFill>
          <a:blip r:embed="rId3"/>
          <a:stretch>
            <a:fillRect/>
          </a:stretch>
        </p:blipFill>
        <p:spPr>
          <a:xfrm>
            <a:off x="4955912" y="3615740"/>
            <a:ext cx="3476515" cy="2901205"/>
          </a:xfrm>
          <a:prstGeom prst="rect">
            <a:avLst/>
          </a:prstGeom>
        </p:spPr>
      </p:pic>
    </p:spTree>
    <p:extLst>
      <p:ext uri="{BB962C8B-B14F-4D97-AF65-F5344CB8AC3E}">
        <p14:creationId xmlns:p14="http://schemas.microsoft.com/office/powerpoint/2010/main" xmlns="" val="105644632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21895</TotalTime>
  <Words>12683</Words>
  <Application>Microsoft Office PowerPoint</Application>
  <PresentationFormat>Presentación en pantalla (4:3)</PresentationFormat>
  <Paragraphs>2584</Paragraphs>
  <Slides>192</Slides>
  <Notes>39</Notes>
  <HiddenSlides>4</HiddenSlides>
  <MMClips>0</MMClips>
  <ScaleCrop>false</ScaleCrop>
  <HeadingPairs>
    <vt:vector size="4" baseType="variant">
      <vt:variant>
        <vt:lpstr>Tema</vt:lpstr>
      </vt:variant>
      <vt:variant>
        <vt:i4>1</vt:i4>
      </vt:variant>
      <vt:variant>
        <vt:lpstr>Títulos de diapositiva</vt:lpstr>
      </vt:variant>
      <vt:variant>
        <vt:i4>192</vt:i4>
      </vt:variant>
    </vt:vector>
  </HeadingPairs>
  <TitlesOfParts>
    <vt:vector size="193" baseType="lpstr">
      <vt:lpstr>Tema de Office</vt:lpstr>
      <vt:lpstr>Programación Orientada a Objetos</vt:lpstr>
      <vt:lpstr>Introducción a Java NetBeans: Entorno de Desarrollo</vt:lpstr>
      <vt:lpstr>Introducción a Java NetBeans: Crear un Proyecto</vt:lpstr>
      <vt:lpstr>Introducción a Java NetBeans: Elegir el Tipo de Proyecto</vt:lpstr>
      <vt:lpstr>Introducción a Java NetBeans: Ingresar Nombre y Ubicación</vt:lpstr>
      <vt:lpstr>Introducción a Java NetBeans: Agregar Código o Carpetas</vt:lpstr>
      <vt:lpstr>Introducción a Java NetBeans: Agregar Código o Carpetas</vt:lpstr>
      <vt:lpstr>Introducción a Java  NetBeans: Agregar Código</vt:lpstr>
      <vt:lpstr>Introducción a Java  NetBeans: Tip Código Ordenado</vt:lpstr>
      <vt:lpstr>Lenguaje y Plataforma Java</vt:lpstr>
      <vt:lpstr>Lenguaje y Plataforma Java</vt:lpstr>
      <vt:lpstr>NetBeans</vt:lpstr>
      <vt:lpstr>Punto de entrada de una app Java</vt:lpstr>
      <vt:lpstr>Programación Orientada a Objetos</vt:lpstr>
      <vt:lpstr>Clases y Objetos</vt:lpstr>
      <vt:lpstr>Atributos y Métodos</vt:lpstr>
      <vt:lpstr>Tipos de Datos en Java</vt:lpstr>
      <vt:lpstr>Programación Orientada a Objetos</vt:lpstr>
      <vt:lpstr>Temas</vt:lpstr>
      <vt:lpstr>Operadores Relacionales</vt:lpstr>
      <vt:lpstr>Operadores Relacionales Problema: Retirar dinero de un cajero automático</vt:lpstr>
      <vt:lpstr>Operadores Relacionales: ==, !=</vt:lpstr>
      <vt:lpstr>Operadores Relacionales: &lt;, &lt;=</vt:lpstr>
      <vt:lpstr>Operadores Relacionales: &gt;, &gt;=</vt:lpstr>
      <vt:lpstr>Operadores Relacionales Problema: Retirar dinero de un cajero automático</vt:lpstr>
      <vt:lpstr>Operadores Condicionales o Lógicos</vt:lpstr>
      <vt:lpstr>Operadores Condicionales o Lógicos Problema: Retirar dinero de un cajero automático</vt:lpstr>
      <vt:lpstr>Operadores Condicionales o Lógicos Circuito corto vs largo</vt:lpstr>
      <vt:lpstr>Operadores Condicionales o Lógicos Circuito corto vs largo</vt:lpstr>
      <vt:lpstr>Operadores Condicionales: AND</vt:lpstr>
      <vt:lpstr>Operadores Condicionales: OR</vt:lpstr>
      <vt:lpstr>Operadores Condicionales: NOT</vt:lpstr>
      <vt:lpstr>Operadores Condicionales Resumen</vt:lpstr>
      <vt:lpstr>Operadores Condicionales o Lógicos Problema: Retirar dinero de un cajero automático</vt:lpstr>
      <vt:lpstr>Operadores Condicionales o Lógicos  Precedencia</vt:lpstr>
      <vt:lpstr>Precedencia de operadores Ejemplos</vt:lpstr>
      <vt:lpstr>Sentencias de Selección</vt:lpstr>
      <vt:lpstr>Sentencias de Selección Problema: Retirar dinero de un cajero automático</vt:lpstr>
      <vt:lpstr>La Sentencia IF</vt:lpstr>
      <vt:lpstr>Sentencias de Selección Problema: Retirar dinero de un cajero automático</vt:lpstr>
      <vt:lpstr>La Sentencia IF: Ejemplo</vt:lpstr>
      <vt:lpstr>La Sentencia IF-ELSE</vt:lpstr>
      <vt:lpstr>La Sentencia IF-ELSE: Ejemplo</vt:lpstr>
      <vt:lpstr>La Sentencia IF-ELSE: Ejemplo (2)</vt:lpstr>
      <vt:lpstr>La Sentencia IF-ELSE: Ejemplo (3) Ejemplo con IF anidados</vt:lpstr>
      <vt:lpstr>Anidamiento IF-ELSE</vt:lpstr>
      <vt:lpstr>Sentencia IF-ELSE Uso de operadores condicionales</vt:lpstr>
      <vt:lpstr>Sentencia Switch Formal general</vt:lpstr>
      <vt:lpstr>Sentencia Switch Problema: Operar con un cajero automático</vt:lpstr>
      <vt:lpstr>Sentencia Switch Problema: Operar con un cajero automático</vt:lpstr>
      <vt:lpstr>Sentencia Switch Ejemplo 2</vt:lpstr>
      <vt:lpstr>Sentencia Switch Ejemplo 3</vt:lpstr>
      <vt:lpstr>Sentencia Switch Restricciones</vt:lpstr>
      <vt:lpstr>Sentencias de Iteración</vt:lpstr>
      <vt:lpstr>Sentencias de Iteración Problema: Calcular el saldos/montos totales</vt:lpstr>
      <vt:lpstr>La Sentencia WHILE</vt:lpstr>
      <vt:lpstr>WHILE Problema: Calcular el saldos/montos totales</vt:lpstr>
      <vt:lpstr>WHILE - Ejemplo</vt:lpstr>
      <vt:lpstr>WHILE – Ejemplo (2)</vt:lpstr>
      <vt:lpstr>WHILE – Ejemplo (3)</vt:lpstr>
      <vt:lpstr>Sentencias WHILE anidadas</vt:lpstr>
      <vt:lpstr>La Sentencia FOR</vt:lpstr>
      <vt:lpstr>FOR – Ejemplo</vt:lpstr>
      <vt:lpstr>Sentencias FOR anidadas</vt:lpstr>
      <vt:lpstr>FOR – Ejemplo (2)</vt:lpstr>
      <vt:lpstr>La Sentencia FOREACH</vt:lpstr>
      <vt:lpstr>La Sentencia FOREACH</vt:lpstr>
      <vt:lpstr>FOREACH Problema: Calcular el saldos/montos totales</vt:lpstr>
      <vt:lpstr>FOREACH – Ejemplo</vt:lpstr>
      <vt:lpstr>FOREACH – Ejemplo (2)</vt:lpstr>
      <vt:lpstr>FOREACH – Ejemplo (3)</vt:lpstr>
      <vt:lpstr>Programación Orientada a Objetos</vt:lpstr>
      <vt:lpstr>Temas</vt:lpstr>
      <vt:lpstr>Arreglos</vt:lpstr>
      <vt:lpstr>Arreglos Utilidad</vt:lpstr>
      <vt:lpstr>Tipos de Arreglos según su contenido</vt:lpstr>
      <vt:lpstr>Posiciones e índices</vt:lpstr>
      <vt:lpstr>Sintaxis para arreglos Unidimensionales</vt:lpstr>
      <vt:lpstr>Arreglos Unidimensionales Ejemplos</vt:lpstr>
      <vt:lpstr>Inicialización de Arreglos</vt:lpstr>
      <vt:lpstr>Inicialización de Arreglos Ejemplos</vt:lpstr>
      <vt:lpstr>Inicialización de Arreglos Primitivos vs Objetos</vt:lpstr>
      <vt:lpstr>Inicialización de Arreglos con valores</vt:lpstr>
      <vt:lpstr>Inicialización de Arreglos con valores</vt:lpstr>
      <vt:lpstr>Inicialización de Arreglos con valores Ejemplos</vt:lpstr>
      <vt:lpstr>Acceso a un valor</vt:lpstr>
      <vt:lpstr>Almacenamiento en memoria</vt:lpstr>
      <vt:lpstr>Almacenamiento en memoria (2)</vt:lpstr>
      <vt:lpstr>Longitud</vt:lpstr>
      <vt:lpstr>Longitud fija vs variable</vt:lpstr>
      <vt:lpstr>Arreglos Multidimensionales Matrices</vt:lpstr>
      <vt:lpstr>Matrices - Ejemplo</vt:lpstr>
      <vt:lpstr>Matrices – Ejemplo (2)</vt:lpstr>
      <vt:lpstr>Matrices - Inicialización</vt:lpstr>
      <vt:lpstr>Matrices – Recorrido</vt:lpstr>
      <vt:lpstr>Matrices – Recorrido (2)</vt:lpstr>
      <vt:lpstr>Matrices – Ejemplo Boletín</vt:lpstr>
      <vt:lpstr>Matrices – Ejemplo Boletín</vt:lpstr>
      <vt:lpstr>Matrices – Ejemplo Boletín</vt:lpstr>
      <vt:lpstr>Matrices – Ejemplo Boletín</vt:lpstr>
      <vt:lpstr>Programación Orientada a Objetos</vt:lpstr>
      <vt:lpstr>Temas</vt:lpstr>
      <vt:lpstr>Colecciones</vt:lpstr>
      <vt:lpstr>List Definición</vt:lpstr>
      <vt:lpstr>List Principales Servicios</vt:lpstr>
      <vt:lpstr>List Principales Servicios</vt:lpstr>
      <vt:lpstr>List Usando Servicios</vt:lpstr>
      <vt:lpstr>List Usando Servicios</vt:lpstr>
      <vt:lpstr>List Usando Servicios</vt:lpstr>
      <vt:lpstr>List Usando Servicios</vt:lpstr>
      <vt:lpstr>List Usando Servicios</vt:lpstr>
      <vt:lpstr>List Usando Servicios</vt:lpstr>
      <vt:lpstr>List Usando Servicios</vt:lpstr>
      <vt:lpstr>List Usando Servicios</vt:lpstr>
      <vt:lpstr>List Usando Servicios</vt:lpstr>
      <vt:lpstr>List Usando Servicios</vt:lpstr>
      <vt:lpstr>List Usando Servicios</vt:lpstr>
      <vt:lpstr>List Usando Servicios</vt:lpstr>
      <vt:lpstr>Recorrido de Listas For</vt:lpstr>
      <vt:lpstr>Recorrido de Listas For each</vt:lpstr>
      <vt:lpstr>Recorrido de Listas Iterator</vt:lpstr>
      <vt:lpstr>Recorrido de Listas Iterator-for</vt:lpstr>
      <vt:lpstr>Recorrido de Listas Iterator-while</vt:lpstr>
      <vt:lpstr>Programación Orientada a Objetos</vt:lpstr>
      <vt:lpstr>Ejercicio 1 Estructuras de Control</vt:lpstr>
      <vt:lpstr>Ejercicio 2 Estructuras de Control</vt:lpstr>
      <vt:lpstr>Ejercicio 3 Estructuras de Control</vt:lpstr>
      <vt:lpstr>Ejercicio 3 (2) Estructuras de Control</vt:lpstr>
      <vt:lpstr>Ejercicio 4 Estructuras de Control</vt:lpstr>
      <vt:lpstr>Ejercicio 5 Arreglos</vt:lpstr>
      <vt:lpstr>Ejercicio 5 (2) Arreglos</vt:lpstr>
      <vt:lpstr>Ejercicio 6 Arreglos</vt:lpstr>
      <vt:lpstr>Ejercicio 7 Arreglos</vt:lpstr>
      <vt:lpstr>Ejercicio 8 Arreglos</vt:lpstr>
      <vt:lpstr>Ejercicio 9 Arreglos</vt:lpstr>
      <vt:lpstr>Ejercicio 9 (2) Arreglos</vt:lpstr>
      <vt:lpstr>Ejercicio 9 (3) Arreglos</vt:lpstr>
      <vt:lpstr>Ejercicio 9 (4) Arreglos</vt:lpstr>
      <vt:lpstr>Ejercicio 10 Arreglos</vt:lpstr>
      <vt:lpstr>Ejercicio 10 (2) Arreglos</vt:lpstr>
      <vt:lpstr>Ejercicio 11 Listas</vt:lpstr>
      <vt:lpstr>Ejercicio 12 Listas</vt:lpstr>
      <vt:lpstr>Ejercicio 13 Listas</vt:lpstr>
      <vt:lpstr>Ejercicio 14 Listas</vt:lpstr>
      <vt:lpstr>Programación Orientada a Objetos</vt:lpstr>
      <vt:lpstr>Ejercicio 1 Estructuras de Control</vt:lpstr>
      <vt:lpstr>Ejercicio 1 Resolución</vt:lpstr>
      <vt:lpstr>Ejercicio 2 Estructuras de Control</vt:lpstr>
      <vt:lpstr>Ejercicio 2 Resolución</vt:lpstr>
      <vt:lpstr>Ejercicio 2 Resolución</vt:lpstr>
      <vt:lpstr>Ejercicio 2 Resolución</vt:lpstr>
      <vt:lpstr>Ejercicio 3 Estructuras de Control</vt:lpstr>
      <vt:lpstr>Ejercicio 3 Resolución</vt:lpstr>
      <vt:lpstr>Ejercicio 3 Resolución</vt:lpstr>
      <vt:lpstr>Ejercicio 3 (2) Estructuras de Control</vt:lpstr>
      <vt:lpstr>Ejercicio 3 (2) Resolución</vt:lpstr>
      <vt:lpstr>Ejercicio 4 Estructuras de Control</vt:lpstr>
      <vt:lpstr>Ejercicio 4 Resolución</vt:lpstr>
      <vt:lpstr>Ejercicio 4 Resolución</vt:lpstr>
      <vt:lpstr>Ejercicio 5 Arreglos</vt:lpstr>
      <vt:lpstr>Ejercicio 5 (2) Arreglos</vt:lpstr>
      <vt:lpstr>Ejercicio 6 Arreglos</vt:lpstr>
      <vt:lpstr>Ejercicio 6 Resolución</vt:lpstr>
      <vt:lpstr>Ejercicio 7 Arreglos</vt:lpstr>
      <vt:lpstr>Ejercicio 7 Resolución</vt:lpstr>
      <vt:lpstr>Ejercicio 8 Arreglos</vt:lpstr>
      <vt:lpstr>Ejercicio 8 Resolución</vt:lpstr>
      <vt:lpstr>Ejercicio 9 Arreglos</vt:lpstr>
      <vt:lpstr>Ejercicio 9 (2) Arreglos</vt:lpstr>
      <vt:lpstr>Ejercicio 9 (2) Resolución</vt:lpstr>
      <vt:lpstr>Ejercicio 9 (2) Resolución</vt:lpstr>
      <vt:lpstr>Ejercicio 9 (3) Arreglos</vt:lpstr>
      <vt:lpstr>Ejercicio 9 (3) Resolución</vt:lpstr>
      <vt:lpstr>Ejercicio 9 (3) Resolución</vt:lpstr>
      <vt:lpstr>Ejercicio 9 (4) Arreglos</vt:lpstr>
      <vt:lpstr>Ejercicio 9 (4) Resolución</vt:lpstr>
      <vt:lpstr>Ejercicio 9 (4) Resolución</vt:lpstr>
      <vt:lpstr>Ejercicio 10 Arreglos</vt:lpstr>
      <vt:lpstr>Ejercicio 10 (2) Arreglos</vt:lpstr>
      <vt:lpstr>Ejercicio 10  Resolución</vt:lpstr>
      <vt:lpstr>Ejercicio 10  Resolución</vt:lpstr>
      <vt:lpstr>Ejercicio 10  Resolución</vt:lpstr>
      <vt:lpstr>Ejercicio 11 Listas</vt:lpstr>
      <vt:lpstr>Ejercicio 11  Resolución</vt:lpstr>
      <vt:lpstr>Ejercicio 12 Listas</vt:lpstr>
      <vt:lpstr>Ejercicio 12 (a)  Resolución</vt:lpstr>
      <vt:lpstr>Ejercicio 12 (b)  Resolución</vt:lpstr>
      <vt:lpstr>Ejercicio 13 Listas</vt:lpstr>
      <vt:lpstr>Ejercicio 13  Resolución</vt:lpstr>
      <vt:lpstr>Ejercicio 13  Resolución</vt:lpstr>
      <vt:lpstr>Ejercicio 14 Listas</vt:lpstr>
      <vt:lpstr>Ejercicio 14  Resolución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Alejandro Rago</dc:creator>
  <cp:lastModifiedBy>sebrod</cp:lastModifiedBy>
  <cp:revision>375</cp:revision>
  <dcterms:created xsi:type="dcterms:W3CDTF">2017-06-08T19:02:43Z</dcterms:created>
  <dcterms:modified xsi:type="dcterms:W3CDTF">2018-06-11T15:32:36Z</dcterms:modified>
</cp:coreProperties>
</file>